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53" r:id="rId3"/>
    <p:sldId id="349" r:id="rId4"/>
    <p:sldId id="357" r:id="rId5"/>
    <p:sldId id="350" r:id="rId6"/>
    <p:sldId id="340" r:id="rId7"/>
    <p:sldId id="355" r:id="rId8"/>
    <p:sldId id="351" r:id="rId9"/>
    <p:sldId id="334" r:id="rId10"/>
    <p:sldId id="348" r:id="rId11"/>
    <p:sldId id="314" r:id="rId12"/>
    <p:sldId id="354" r:id="rId13"/>
    <p:sldId id="356" r:id="rId14"/>
    <p:sldId id="358" r:id="rId15"/>
    <p:sldId id="310" r:id="rId16"/>
  </p:sldIdLst>
  <p:sldSz cx="12192000" cy="6858000"/>
  <p:notesSz cx="6742113" cy="9799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B1"/>
    <a:srgbClr val="31ADAD"/>
    <a:srgbClr val="008080"/>
    <a:srgbClr val="D2D2D6"/>
    <a:srgbClr val="B32A13"/>
    <a:srgbClr val="33CCCC"/>
    <a:srgbClr val="009999"/>
    <a:srgbClr val="27048A"/>
    <a:srgbClr val="062134"/>
    <a:srgbClr val="030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1" autoAdjust="0"/>
    <p:restoredTop sz="79747" autoAdjust="0"/>
  </p:normalViewPr>
  <p:slideViewPr>
    <p:cSldViewPr snapToGrid="0">
      <p:cViewPr varScale="1">
        <p:scale>
          <a:sx n="71" d="100"/>
          <a:sy n="71" d="100"/>
        </p:scale>
        <p:origin x="9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is.paiders\Downloads\educ_uoe_enrt08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b="1" dirty="0">
                <a:solidFill>
                  <a:schemeClr val="tx1"/>
                </a:solidFill>
              </a:rPr>
              <a:t>Studentu skaits % no 20-24 vecumgrupas iedzīvotājiem 2020.gadā</a:t>
            </a:r>
            <a:endParaRPr lang="en-GB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0768833849329205"/>
          <c:y val="1.57657657657657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008080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[educ_uoe_enrt08.xls]Data!$B$12:$B$39</c:f>
              <c:strCache>
                <c:ptCount val="28"/>
                <c:pt idx="0">
                  <c:v>Luksemburga</c:v>
                </c:pt>
                <c:pt idx="1">
                  <c:v>Malta</c:v>
                </c:pt>
                <c:pt idx="2">
                  <c:v>Ungārija</c:v>
                </c:pt>
                <c:pt idx="3">
                  <c:v>Zviedrija</c:v>
                </c:pt>
                <c:pt idx="4">
                  <c:v>Slovākija</c:v>
                </c:pt>
                <c:pt idx="5">
                  <c:v>Igaunija</c:v>
                </c:pt>
                <c:pt idx="6">
                  <c:v>Rumānija</c:v>
                </c:pt>
                <c:pt idx="7">
                  <c:v>Austrija</c:v>
                </c:pt>
                <c:pt idx="8">
                  <c:v>Kipra</c:v>
                </c:pt>
                <c:pt idx="9">
                  <c:v>Vācija</c:v>
                </c:pt>
                <c:pt idx="10">
                  <c:v>Portugāle</c:v>
                </c:pt>
                <c:pt idx="11">
                  <c:v>Itālija</c:v>
                </c:pt>
                <c:pt idx="12">
                  <c:v>Vidēji ES-27</c:v>
                </c:pt>
                <c:pt idx="13">
                  <c:v>Somija</c:v>
                </c:pt>
                <c:pt idx="14">
                  <c:v>Francija</c:v>
                </c:pt>
                <c:pt idx="15">
                  <c:v>Īrija</c:v>
                </c:pt>
                <c:pt idx="16">
                  <c:v>Bulgārija</c:v>
                </c:pt>
                <c:pt idx="17">
                  <c:v>Čehija</c:v>
                </c:pt>
                <c:pt idx="18">
                  <c:v>Dānija</c:v>
                </c:pt>
                <c:pt idx="19">
                  <c:v>Lietuva</c:v>
                </c:pt>
                <c:pt idx="20">
                  <c:v>Spānija</c:v>
                </c:pt>
                <c:pt idx="21">
                  <c:v>Horvātija</c:v>
                </c:pt>
                <c:pt idx="22">
                  <c:v>Polija</c:v>
                </c:pt>
                <c:pt idx="23">
                  <c:v>Beļģija</c:v>
                </c:pt>
                <c:pt idx="24">
                  <c:v>Latvija</c:v>
                </c:pt>
                <c:pt idx="25">
                  <c:v>Nīderlande</c:v>
                </c:pt>
                <c:pt idx="26">
                  <c:v>Slovēnija</c:v>
                </c:pt>
                <c:pt idx="27">
                  <c:v>Grieķija</c:v>
                </c:pt>
              </c:strCache>
            </c:strRef>
          </c:cat>
          <c:val>
            <c:numRef>
              <c:f>[educ_uoe_enrt08.xls]Data!$C$12:$C$39</c:f>
              <c:numCache>
                <c:formatCode>#\ ##0.0</c:formatCode>
                <c:ptCount val="28"/>
                <c:pt idx="0">
                  <c:v>8.5</c:v>
                </c:pt>
                <c:pt idx="1">
                  <c:v>21.1</c:v>
                </c:pt>
                <c:pt idx="2">
                  <c:v>27.4</c:v>
                </c:pt>
                <c:pt idx="3">
                  <c:v>27.8</c:v>
                </c:pt>
                <c:pt idx="4">
                  <c:v>28.8</c:v>
                </c:pt>
                <c:pt idx="5">
                  <c:v>30.1</c:v>
                </c:pt>
                <c:pt idx="6">
                  <c:v>30.2</c:v>
                </c:pt>
                <c:pt idx="7">
                  <c:v>30.3</c:v>
                </c:pt>
                <c:pt idx="8">
                  <c:v>31.1</c:v>
                </c:pt>
                <c:pt idx="9">
                  <c:v>31.7</c:v>
                </c:pt>
                <c:pt idx="10">
                  <c:v>33.200000000000003</c:v>
                </c:pt>
                <c:pt idx="11">
                  <c:v>34.200000000000003</c:v>
                </c:pt>
                <c:pt idx="12">
                  <c:v>35.200000000000003</c:v>
                </c:pt>
                <c:pt idx="13">
                  <c:v>35.200000000000003</c:v>
                </c:pt>
                <c:pt idx="14">
                  <c:v>35.5</c:v>
                </c:pt>
                <c:pt idx="15">
                  <c:v>36.299999999999997</c:v>
                </c:pt>
                <c:pt idx="16">
                  <c:v>37.299999999999997</c:v>
                </c:pt>
                <c:pt idx="17">
                  <c:v>37.4</c:v>
                </c:pt>
                <c:pt idx="18">
                  <c:v>37.9</c:v>
                </c:pt>
                <c:pt idx="19">
                  <c:v>38.200000000000003</c:v>
                </c:pt>
                <c:pt idx="20">
                  <c:v>39.4</c:v>
                </c:pt>
                <c:pt idx="21">
                  <c:v>39.4</c:v>
                </c:pt>
                <c:pt idx="22">
                  <c:v>39.799999999999997</c:v>
                </c:pt>
                <c:pt idx="23">
                  <c:v>39.9</c:v>
                </c:pt>
                <c:pt idx="24">
                  <c:v>40.700000000000003</c:v>
                </c:pt>
                <c:pt idx="25">
                  <c:v>40.799999999999997</c:v>
                </c:pt>
                <c:pt idx="26">
                  <c:v>43.9</c:v>
                </c:pt>
                <c:pt idx="27">
                  <c:v>45.1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015703472"/>
        <c:axId val="1015706192"/>
      </c:barChart>
      <c:catAx>
        <c:axId val="1015703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15706192"/>
        <c:crosses val="autoZero"/>
        <c:auto val="1"/>
        <c:lblAlgn val="ctr"/>
        <c:lblOffset val="100"/>
        <c:noMultiLvlLbl val="0"/>
      </c:catAx>
      <c:valAx>
        <c:axId val="1015706192"/>
        <c:scaling>
          <c:orientation val="minMax"/>
        </c:scaling>
        <c:delete val="0"/>
        <c:axPos val="b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1570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A6433-5DF9-4AA4-BD36-281E196AE4D5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605801A6-817E-4F06-B826-C9EBDDFE6234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lv-LV" altLang="lv-LV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Publiskā pārvalde</a:t>
          </a:r>
          <a:endParaRPr lang="lv-LV" sz="18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F5AEB84-7AFF-497A-97EF-6AF34099E18F}" type="parTrans" cxnId="{0A7FF8A3-D5D8-42CC-8D9F-4223E0F6367D}">
      <dgm:prSet/>
      <dgm:spPr/>
      <dgm:t>
        <a:bodyPr/>
        <a:lstStyle/>
        <a:p>
          <a:endParaRPr lang="lv-LV" sz="1800"/>
        </a:p>
      </dgm:t>
    </dgm:pt>
    <dgm:pt modelId="{B41339A5-57BF-463F-A056-E954DFD12E61}" type="sibTrans" cxnId="{0A7FF8A3-D5D8-42CC-8D9F-4223E0F6367D}">
      <dgm:prSet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endParaRPr lang="lv-LV" sz="1800"/>
        </a:p>
      </dgm:t>
    </dgm:pt>
    <dgm:pt modelId="{FF22D1E8-A46A-48C9-9886-0302F6C90E0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I</a:t>
          </a:r>
          <a:r>
            <a:rPr lang="lv-LV" sz="1800" b="1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ndustrija</a:t>
          </a:r>
          <a:endParaRPr lang="lv-LV" sz="1800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6C1A135-E525-4EE2-A579-DB47ED9A1904}" type="parTrans" cxnId="{4122685B-4CD1-4628-B3F3-5E83E6C79755}">
      <dgm:prSet/>
      <dgm:spPr/>
      <dgm:t>
        <a:bodyPr/>
        <a:lstStyle/>
        <a:p>
          <a:endParaRPr lang="lv-LV" sz="1800"/>
        </a:p>
      </dgm:t>
    </dgm:pt>
    <dgm:pt modelId="{2156B7DC-7B52-42AC-A6F5-E7BC906D6C40}" type="sibTrans" cxnId="{4122685B-4CD1-4628-B3F3-5E83E6C79755}">
      <dgm:prSet/>
      <dgm:spPr/>
      <dgm:t>
        <a:bodyPr/>
        <a:lstStyle/>
        <a:p>
          <a:endParaRPr lang="lv-LV" sz="1800"/>
        </a:p>
      </dgm:t>
    </dgm:pt>
    <dgm:pt modelId="{507DB138-9600-4F05-BD52-E5E694521075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lv-LV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A-skolas un </a:t>
          </a:r>
          <a:r>
            <a:rPr lang="lv-LV" sz="1800" b="1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zin</a:t>
          </a:r>
          <a:r>
            <a:rPr lang="lv-LV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. </a:t>
          </a:r>
          <a:r>
            <a:rPr lang="lv-LV" sz="1800" b="1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inst</a:t>
          </a:r>
          <a:r>
            <a:rPr lang="lv-LV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.</a:t>
          </a:r>
          <a:endParaRPr lang="lv-LV" sz="18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81FA316-1306-445C-86C2-BEA776355431}" type="parTrans" cxnId="{AC177CCE-DC96-489A-B974-241988DAA5D5}">
      <dgm:prSet/>
      <dgm:spPr/>
      <dgm:t>
        <a:bodyPr/>
        <a:lstStyle/>
        <a:p>
          <a:endParaRPr lang="lv-LV" sz="1800"/>
        </a:p>
      </dgm:t>
    </dgm:pt>
    <dgm:pt modelId="{7D8AB4DB-D030-4C9D-8C5F-C335E4DB5D62}" type="sibTrans" cxnId="{AC177CCE-DC96-489A-B974-241988DAA5D5}">
      <dgm:prSet/>
      <dgm:spPr/>
      <dgm:t>
        <a:bodyPr/>
        <a:lstStyle/>
        <a:p>
          <a:endParaRPr lang="lv-LV" sz="1800"/>
        </a:p>
      </dgm:t>
    </dgm:pt>
    <dgm:pt modelId="{8E08E677-7371-4A88-A682-936693CC74DE}" type="pres">
      <dgm:prSet presAssocID="{3C7A6433-5DF9-4AA4-BD36-281E196AE4D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5A5912F2-A74B-461A-8161-44C34BBA36A0}" type="pres">
      <dgm:prSet presAssocID="{3C7A6433-5DF9-4AA4-BD36-281E196AE4D5}" presName="wedge1" presStyleLbl="node1" presStyleIdx="0" presStyleCnt="3"/>
      <dgm:spPr/>
      <dgm:t>
        <a:bodyPr/>
        <a:lstStyle/>
        <a:p>
          <a:endParaRPr lang="lv-LV"/>
        </a:p>
      </dgm:t>
    </dgm:pt>
    <dgm:pt modelId="{5B2D58D0-4CA1-43CC-BC18-2CF561C4383A}" type="pres">
      <dgm:prSet presAssocID="{3C7A6433-5DF9-4AA4-BD36-281E196AE4D5}" presName="dummy1a" presStyleCnt="0"/>
      <dgm:spPr/>
    </dgm:pt>
    <dgm:pt modelId="{C0D68008-C9B8-4CB2-8656-A5909F101295}" type="pres">
      <dgm:prSet presAssocID="{3C7A6433-5DF9-4AA4-BD36-281E196AE4D5}" presName="dummy1b" presStyleCnt="0"/>
      <dgm:spPr/>
    </dgm:pt>
    <dgm:pt modelId="{11D8DC43-862E-4991-AB93-FA4D7A13C07A}" type="pres">
      <dgm:prSet presAssocID="{3C7A6433-5DF9-4AA4-BD36-281E196AE4D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BBC8586A-00C8-4A6B-9F69-76BE5C1517D8}" type="pres">
      <dgm:prSet presAssocID="{3C7A6433-5DF9-4AA4-BD36-281E196AE4D5}" presName="wedge2" presStyleLbl="node1" presStyleIdx="1" presStyleCnt="3"/>
      <dgm:spPr/>
      <dgm:t>
        <a:bodyPr/>
        <a:lstStyle/>
        <a:p>
          <a:endParaRPr lang="lv-LV"/>
        </a:p>
      </dgm:t>
    </dgm:pt>
    <dgm:pt modelId="{92EA5993-E219-4921-B44D-72047A3F3D67}" type="pres">
      <dgm:prSet presAssocID="{3C7A6433-5DF9-4AA4-BD36-281E196AE4D5}" presName="dummy2a" presStyleCnt="0"/>
      <dgm:spPr/>
    </dgm:pt>
    <dgm:pt modelId="{BD15A0B3-7103-4B43-AF26-9A50004651DD}" type="pres">
      <dgm:prSet presAssocID="{3C7A6433-5DF9-4AA4-BD36-281E196AE4D5}" presName="dummy2b" presStyleCnt="0"/>
      <dgm:spPr/>
    </dgm:pt>
    <dgm:pt modelId="{85C8F703-8C92-492F-82EB-A20FF67046F1}" type="pres">
      <dgm:prSet presAssocID="{3C7A6433-5DF9-4AA4-BD36-281E196AE4D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A03ED2D1-E10E-4AEA-B14A-3AB08F81439E}" type="pres">
      <dgm:prSet presAssocID="{3C7A6433-5DF9-4AA4-BD36-281E196AE4D5}" presName="wedge3" presStyleLbl="node1" presStyleIdx="2" presStyleCnt="3"/>
      <dgm:spPr/>
      <dgm:t>
        <a:bodyPr/>
        <a:lstStyle/>
        <a:p>
          <a:endParaRPr lang="lv-LV"/>
        </a:p>
      </dgm:t>
    </dgm:pt>
    <dgm:pt modelId="{E410CD0B-5651-4C01-8645-610BA34A489E}" type="pres">
      <dgm:prSet presAssocID="{3C7A6433-5DF9-4AA4-BD36-281E196AE4D5}" presName="dummy3a" presStyleCnt="0"/>
      <dgm:spPr/>
    </dgm:pt>
    <dgm:pt modelId="{447AAFC1-E799-4D78-AD1A-C9118D516500}" type="pres">
      <dgm:prSet presAssocID="{3C7A6433-5DF9-4AA4-BD36-281E196AE4D5}" presName="dummy3b" presStyleCnt="0"/>
      <dgm:spPr/>
    </dgm:pt>
    <dgm:pt modelId="{869B335F-64E6-4A82-B108-D371C984B25A}" type="pres">
      <dgm:prSet presAssocID="{3C7A6433-5DF9-4AA4-BD36-281E196AE4D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271997F4-AE2F-4A6F-BFEB-C06ABA663C4E}" type="pres">
      <dgm:prSet presAssocID="{B41339A5-57BF-463F-A056-E954DFD12E61}" presName="arrowWedge1" presStyleLbl="fgSibTrans2D1" presStyleIdx="0" presStyleCnt="3"/>
      <dgm:spPr>
        <a:solidFill>
          <a:srgbClr val="008080"/>
        </a:solidFill>
      </dgm:spPr>
      <dgm:t>
        <a:bodyPr/>
        <a:lstStyle/>
        <a:p>
          <a:endParaRPr lang="lv-LV"/>
        </a:p>
      </dgm:t>
    </dgm:pt>
    <dgm:pt modelId="{3F1E0E24-BE1C-43CE-9649-6DB385438118}" type="pres">
      <dgm:prSet presAssocID="{2156B7DC-7B52-42AC-A6F5-E7BC906D6C40}" presName="arrowWedge2" presStyleLbl="fgSibTrans2D1" presStyleIdx="1" presStyleCnt="3"/>
      <dgm:spPr>
        <a:solidFill>
          <a:srgbClr val="008080"/>
        </a:solidFill>
      </dgm:spPr>
      <dgm:t>
        <a:bodyPr/>
        <a:lstStyle/>
        <a:p>
          <a:endParaRPr lang="lv-LV"/>
        </a:p>
      </dgm:t>
    </dgm:pt>
    <dgm:pt modelId="{BC7F9AAF-1EC6-4C6A-95A1-B765B8BECD35}" type="pres">
      <dgm:prSet presAssocID="{7D8AB4DB-D030-4C9D-8C5F-C335E4DB5D62}" presName="arrowWedge3" presStyleLbl="fgSibTrans2D1" presStyleIdx="2" presStyleCnt="3"/>
      <dgm:spPr>
        <a:solidFill>
          <a:srgbClr val="008080"/>
        </a:solidFill>
      </dgm:spPr>
      <dgm:t>
        <a:bodyPr/>
        <a:lstStyle/>
        <a:p>
          <a:endParaRPr lang="lv-LV"/>
        </a:p>
      </dgm:t>
    </dgm:pt>
  </dgm:ptLst>
  <dgm:cxnLst>
    <dgm:cxn modelId="{E33C829F-98EE-48A1-8B2B-22FAE609BD71}" type="presOf" srcId="{507DB138-9600-4F05-BD52-E5E694521075}" destId="{869B335F-64E6-4A82-B108-D371C984B25A}" srcOrd="1" destOrd="0" presId="urn:microsoft.com/office/officeart/2005/8/layout/cycle8"/>
    <dgm:cxn modelId="{DDB54BFA-AA3D-4871-BE7D-2D4171EE01CC}" type="presOf" srcId="{FF22D1E8-A46A-48C9-9886-0302F6C90E0F}" destId="{85C8F703-8C92-492F-82EB-A20FF67046F1}" srcOrd="1" destOrd="0" presId="urn:microsoft.com/office/officeart/2005/8/layout/cycle8"/>
    <dgm:cxn modelId="{AC177CCE-DC96-489A-B974-241988DAA5D5}" srcId="{3C7A6433-5DF9-4AA4-BD36-281E196AE4D5}" destId="{507DB138-9600-4F05-BD52-E5E694521075}" srcOrd="2" destOrd="0" parTransId="{881FA316-1306-445C-86C2-BEA776355431}" sibTransId="{7D8AB4DB-D030-4C9D-8C5F-C335E4DB5D62}"/>
    <dgm:cxn modelId="{6DA60285-4DCC-4726-96C3-745002D097C8}" type="presOf" srcId="{605801A6-817E-4F06-B826-C9EBDDFE6234}" destId="{5A5912F2-A74B-461A-8161-44C34BBA36A0}" srcOrd="0" destOrd="0" presId="urn:microsoft.com/office/officeart/2005/8/layout/cycle8"/>
    <dgm:cxn modelId="{0A7FF8A3-D5D8-42CC-8D9F-4223E0F6367D}" srcId="{3C7A6433-5DF9-4AA4-BD36-281E196AE4D5}" destId="{605801A6-817E-4F06-B826-C9EBDDFE6234}" srcOrd="0" destOrd="0" parTransId="{DF5AEB84-7AFF-497A-97EF-6AF34099E18F}" sibTransId="{B41339A5-57BF-463F-A056-E954DFD12E61}"/>
    <dgm:cxn modelId="{70CE1A07-CCFA-4196-84A9-02ADB957C05C}" type="presOf" srcId="{FF22D1E8-A46A-48C9-9886-0302F6C90E0F}" destId="{BBC8586A-00C8-4A6B-9F69-76BE5C1517D8}" srcOrd="0" destOrd="0" presId="urn:microsoft.com/office/officeart/2005/8/layout/cycle8"/>
    <dgm:cxn modelId="{4122685B-4CD1-4628-B3F3-5E83E6C79755}" srcId="{3C7A6433-5DF9-4AA4-BD36-281E196AE4D5}" destId="{FF22D1E8-A46A-48C9-9886-0302F6C90E0F}" srcOrd="1" destOrd="0" parTransId="{66C1A135-E525-4EE2-A579-DB47ED9A1904}" sibTransId="{2156B7DC-7B52-42AC-A6F5-E7BC906D6C40}"/>
    <dgm:cxn modelId="{11778B30-1E29-4798-9AB6-732296F68226}" type="presOf" srcId="{3C7A6433-5DF9-4AA4-BD36-281E196AE4D5}" destId="{8E08E677-7371-4A88-A682-936693CC74DE}" srcOrd="0" destOrd="0" presId="urn:microsoft.com/office/officeart/2005/8/layout/cycle8"/>
    <dgm:cxn modelId="{58D16764-761B-4383-950F-59634FA90EC1}" type="presOf" srcId="{507DB138-9600-4F05-BD52-E5E694521075}" destId="{A03ED2D1-E10E-4AEA-B14A-3AB08F81439E}" srcOrd="0" destOrd="0" presId="urn:microsoft.com/office/officeart/2005/8/layout/cycle8"/>
    <dgm:cxn modelId="{1AEDEBBB-0545-4DB9-981A-8C62109A1800}" type="presOf" srcId="{605801A6-817E-4F06-B826-C9EBDDFE6234}" destId="{11D8DC43-862E-4991-AB93-FA4D7A13C07A}" srcOrd="1" destOrd="0" presId="urn:microsoft.com/office/officeart/2005/8/layout/cycle8"/>
    <dgm:cxn modelId="{FEEF3AFB-DA7E-46FB-A3E2-FE6DFB2B47DB}" type="presParOf" srcId="{8E08E677-7371-4A88-A682-936693CC74DE}" destId="{5A5912F2-A74B-461A-8161-44C34BBA36A0}" srcOrd="0" destOrd="0" presId="urn:microsoft.com/office/officeart/2005/8/layout/cycle8"/>
    <dgm:cxn modelId="{172BB595-78FF-449B-BC5F-0D4B41B3C621}" type="presParOf" srcId="{8E08E677-7371-4A88-A682-936693CC74DE}" destId="{5B2D58D0-4CA1-43CC-BC18-2CF561C4383A}" srcOrd="1" destOrd="0" presId="urn:microsoft.com/office/officeart/2005/8/layout/cycle8"/>
    <dgm:cxn modelId="{46C35FDD-C13F-4706-831E-BE5933214895}" type="presParOf" srcId="{8E08E677-7371-4A88-A682-936693CC74DE}" destId="{C0D68008-C9B8-4CB2-8656-A5909F101295}" srcOrd="2" destOrd="0" presId="urn:microsoft.com/office/officeart/2005/8/layout/cycle8"/>
    <dgm:cxn modelId="{133B3210-8195-4F11-A28A-58BB0B9C0CE7}" type="presParOf" srcId="{8E08E677-7371-4A88-A682-936693CC74DE}" destId="{11D8DC43-862E-4991-AB93-FA4D7A13C07A}" srcOrd="3" destOrd="0" presId="urn:microsoft.com/office/officeart/2005/8/layout/cycle8"/>
    <dgm:cxn modelId="{D7EE339A-D7EB-4062-88DE-7E37FF8C7EDB}" type="presParOf" srcId="{8E08E677-7371-4A88-A682-936693CC74DE}" destId="{BBC8586A-00C8-4A6B-9F69-76BE5C1517D8}" srcOrd="4" destOrd="0" presId="urn:microsoft.com/office/officeart/2005/8/layout/cycle8"/>
    <dgm:cxn modelId="{EBC6C3A1-7ABF-46B4-8D48-1652BA49313E}" type="presParOf" srcId="{8E08E677-7371-4A88-A682-936693CC74DE}" destId="{92EA5993-E219-4921-B44D-72047A3F3D67}" srcOrd="5" destOrd="0" presId="urn:microsoft.com/office/officeart/2005/8/layout/cycle8"/>
    <dgm:cxn modelId="{F1ACFE8F-B07C-4EF4-ADCF-90EBC5C266A9}" type="presParOf" srcId="{8E08E677-7371-4A88-A682-936693CC74DE}" destId="{BD15A0B3-7103-4B43-AF26-9A50004651DD}" srcOrd="6" destOrd="0" presId="urn:microsoft.com/office/officeart/2005/8/layout/cycle8"/>
    <dgm:cxn modelId="{9F8630DD-0E50-4BA4-A7BB-E0CA6B9AE7F2}" type="presParOf" srcId="{8E08E677-7371-4A88-A682-936693CC74DE}" destId="{85C8F703-8C92-492F-82EB-A20FF67046F1}" srcOrd="7" destOrd="0" presId="urn:microsoft.com/office/officeart/2005/8/layout/cycle8"/>
    <dgm:cxn modelId="{1CAE584F-76DA-4594-8328-5029F9A56B8E}" type="presParOf" srcId="{8E08E677-7371-4A88-A682-936693CC74DE}" destId="{A03ED2D1-E10E-4AEA-B14A-3AB08F81439E}" srcOrd="8" destOrd="0" presId="urn:microsoft.com/office/officeart/2005/8/layout/cycle8"/>
    <dgm:cxn modelId="{6DFC9270-96E8-4F7A-BE15-61F70E3ADAE7}" type="presParOf" srcId="{8E08E677-7371-4A88-A682-936693CC74DE}" destId="{E410CD0B-5651-4C01-8645-610BA34A489E}" srcOrd="9" destOrd="0" presId="urn:microsoft.com/office/officeart/2005/8/layout/cycle8"/>
    <dgm:cxn modelId="{F4D7B6EE-1915-43B4-9480-7C42B3D528E7}" type="presParOf" srcId="{8E08E677-7371-4A88-A682-936693CC74DE}" destId="{447AAFC1-E799-4D78-AD1A-C9118D516500}" srcOrd="10" destOrd="0" presId="urn:microsoft.com/office/officeart/2005/8/layout/cycle8"/>
    <dgm:cxn modelId="{51C42AB2-580F-4647-8E4E-417771890D94}" type="presParOf" srcId="{8E08E677-7371-4A88-A682-936693CC74DE}" destId="{869B335F-64E6-4A82-B108-D371C984B25A}" srcOrd="11" destOrd="0" presId="urn:microsoft.com/office/officeart/2005/8/layout/cycle8"/>
    <dgm:cxn modelId="{64DF42A5-6FF0-4BC4-8FA3-EA370B478DC4}" type="presParOf" srcId="{8E08E677-7371-4A88-A682-936693CC74DE}" destId="{271997F4-AE2F-4A6F-BFEB-C06ABA663C4E}" srcOrd="12" destOrd="0" presId="urn:microsoft.com/office/officeart/2005/8/layout/cycle8"/>
    <dgm:cxn modelId="{3A51366A-0030-4975-BA70-2C3A08DFA217}" type="presParOf" srcId="{8E08E677-7371-4A88-A682-936693CC74DE}" destId="{3F1E0E24-BE1C-43CE-9649-6DB385438118}" srcOrd="13" destOrd="0" presId="urn:microsoft.com/office/officeart/2005/8/layout/cycle8"/>
    <dgm:cxn modelId="{E9B18936-38A5-4635-8B87-33A60FCE5F71}" type="presParOf" srcId="{8E08E677-7371-4A88-A682-936693CC74DE}" destId="{BC7F9AAF-1EC6-4C6A-95A1-B765B8BECD3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DBB320A7-C15B-4E0D-B2D7-36FD135446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3"/>
            <a:ext cx="2921582" cy="491683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6F99EBF-36E7-4988-89CF-B52686DDF8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8971" y="3"/>
            <a:ext cx="2921582" cy="491683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F3537469-D574-46F2-A626-513BDF4CC2A3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50CA4C9-3805-4F6C-A6AB-FEB08B9366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307957"/>
            <a:ext cx="2921582" cy="491682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8E04226-3551-4003-A229-4F74D1DD87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8971" y="9307957"/>
            <a:ext cx="2921582" cy="491682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467DF677-53C7-4B51-BA27-AD932BC67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87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21582" cy="491683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3"/>
            <a:ext cx="2921582" cy="491683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6C9B8283-C8F0-4D11-8EC9-2CE887944787}" type="datetimeFigureOut">
              <a:rPr lang="lv-LV" smtClean="0"/>
              <a:t>07.06.2022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5550"/>
            <a:ext cx="5881687" cy="3308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16077"/>
            <a:ext cx="5393690" cy="3858607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07957"/>
            <a:ext cx="2921582" cy="491682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07957"/>
            <a:ext cx="2921582" cy="491682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1015FBC4-F36E-40D4-9FA1-7481E01525E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261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FBC4-F36E-40D4-9FA1-7481E01525E4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6428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FBC4-F36E-40D4-9FA1-7481E01525E4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24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D543DCB-7977-4355-B7D9-5E4890A8DD3B}" type="slidenum">
              <a:rPr lang="lv-LV" altLang="lv-LV" smtClean="0"/>
              <a:pPr/>
              <a:t>6</a:t>
            </a:fld>
            <a:endParaRPr lang="lv-LV" altLang="lv-LV" smtClean="0"/>
          </a:p>
        </p:txBody>
      </p:sp>
    </p:spTree>
    <p:extLst>
      <p:ext uri="{BB962C8B-B14F-4D97-AF65-F5344CB8AC3E}">
        <p14:creationId xmlns:p14="http://schemas.microsoft.com/office/powerpoint/2010/main" val="2914769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FBC4-F36E-40D4-9FA1-7481E01525E4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5399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FBC4-F36E-40D4-9FA1-7481E01525E4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2681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FBC4-F36E-40D4-9FA1-7481E01525E4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0729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41977BA-247D-48EB-8000-E91FA7D93A8E}" type="slidenum">
              <a:rPr lang="lv-LV" altLang="lv-LV" smtClean="0"/>
              <a:pPr/>
              <a:t>10</a:t>
            </a:fld>
            <a:endParaRPr lang="lv-LV" altLang="lv-LV" smtClean="0"/>
          </a:p>
        </p:txBody>
      </p:sp>
    </p:spTree>
    <p:extLst>
      <p:ext uri="{BB962C8B-B14F-4D97-AF65-F5344CB8AC3E}">
        <p14:creationId xmlns:p14="http://schemas.microsoft.com/office/powerpoint/2010/main" val="2836194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FBC4-F36E-40D4-9FA1-7481E01525E4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0968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FBC4-F36E-40D4-9FA1-7481E01525E4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1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FBC4-F36E-40D4-9FA1-7481E01525E4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187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NUL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NUL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86"/>
          <a:stretch/>
        </p:blipFill>
        <p:spPr>
          <a:xfrm>
            <a:off x="0" y="5698067"/>
            <a:ext cx="12192000" cy="115993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7230533" y="5774267"/>
            <a:ext cx="4961467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Rectangle 5"/>
          <p:cNvSpPr/>
          <p:nvPr userDrawn="1"/>
        </p:nvSpPr>
        <p:spPr>
          <a:xfrm>
            <a:off x="7399867" y="5689600"/>
            <a:ext cx="4792133" cy="1176867"/>
          </a:xfrm>
          <a:custGeom>
            <a:avLst/>
            <a:gdLst>
              <a:gd name="connsiteX0" fmla="*/ 0 w 4792133"/>
              <a:gd name="connsiteY0" fmla="*/ 0 h 1159933"/>
              <a:gd name="connsiteX1" fmla="*/ 4792133 w 4792133"/>
              <a:gd name="connsiteY1" fmla="*/ 0 h 1159933"/>
              <a:gd name="connsiteX2" fmla="*/ 4792133 w 4792133"/>
              <a:gd name="connsiteY2" fmla="*/ 1159933 h 1159933"/>
              <a:gd name="connsiteX3" fmla="*/ 0 w 4792133"/>
              <a:gd name="connsiteY3" fmla="*/ 1159933 h 1159933"/>
              <a:gd name="connsiteX4" fmla="*/ 0 w 4792133"/>
              <a:gd name="connsiteY4" fmla="*/ 0 h 1159933"/>
              <a:gd name="connsiteX0" fmla="*/ 440267 w 4792133"/>
              <a:gd name="connsiteY0" fmla="*/ 8466 h 1159933"/>
              <a:gd name="connsiteX1" fmla="*/ 4792133 w 4792133"/>
              <a:gd name="connsiteY1" fmla="*/ 0 h 1159933"/>
              <a:gd name="connsiteX2" fmla="*/ 4792133 w 4792133"/>
              <a:gd name="connsiteY2" fmla="*/ 1159933 h 1159933"/>
              <a:gd name="connsiteX3" fmla="*/ 0 w 4792133"/>
              <a:gd name="connsiteY3" fmla="*/ 1159933 h 1159933"/>
              <a:gd name="connsiteX4" fmla="*/ 440267 w 4792133"/>
              <a:gd name="connsiteY4" fmla="*/ 8466 h 115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2133" h="1159933">
                <a:moveTo>
                  <a:pt x="440267" y="8466"/>
                </a:moveTo>
                <a:lnTo>
                  <a:pt x="4792133" y="0"/>
                </a:lnTo>
                <a:lnTo>
                  <a:pt x="4792133" y="1159933"/>
                </a:lnTo>
                <a:lnTo>
                  <a:pt x="0" y="1159933"/>
                </a:lnTo>
                <a:lnTo>
                  <a:pt x="440267" y="8466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521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6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8748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F46CD6F-9892-456A-AF62-A8DC38BCA75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18324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8748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F46CD6F-9892-456A-AF62-A8DC38BCA75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984507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8748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F46CD6F-9892-456A-AF62-A8DC38BCA75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94711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6" y="0"/>
            <a:ext cx="2455333" cy="138112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52400" y="0"/>
            <a:ext cx="9863667" cy="1381125"/>
          </a:xfrm>
          <a:prstGeom prst="rect">
            <a:avLst/>
          </a:prstGeom>
          <a:solidFill>
            <a:srgbClr val="062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ln>
                <a:noFill/>
              </a:ln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381000" cy="1382973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360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D7EE3F86-74A9-4A03-80A2-9303F3E40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904214"/>
            <a:ext cx="12192000" cy="495378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00927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D7EE3F86-74A9-4A03-80A2-9303F3E40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904214"/>
            <a:ext cx="12192000" cy="495378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5738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88277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5D2993A-93F6-4AF1-85C4-0BF70D843564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661506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8748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F46CD6F-9892-456A-AF62-A8DC38BCA75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17642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616775" y="257547"/>
            <a:ext cx="5723068" cy="114281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45700" rIns="91425" b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79;p24"/>
          <p:cNvSpPr txBox="1">
            <a:spLocks noGrp="1"/>
          </p:cNvSpPr>
          <p:nvPr>
            <p:ph type="ftr" idx="10"/>
          </p:nvPr>
        </p:nvSpPr>
        <p:spPr>
          <a:xfrm>
            <a:off x="1008063" y="6565900"/>
            <a:ext cx="4114800" cy="292100"/>
          </a:xfrm>
          <a:prstGeom prst="rect">
            <a:avLst/>
          </a:prstGeom>
        </p:spPr>
        <p:txBody>
          <a:bodyPr spcFirstLastPara="1" lIns="108000" tIns="36000" rIns="36000" bIns="360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180;p24"/>
          <p:cNvSpPr txBox="1">
            <a:spLocks noGrp="1"/>
          </p:cNvSpPr>
          <p:nvPr>
            <p:ph type="sldNum" idx="11"/>
          </p:nvPr>
        </p:nvSpPr>
        <p:spPr>
          <a:xfrm>
            <a:off x="617538" y="6565900"/>
            <a:ext cx="390525" cy="292100"/>
          </a:xfrm>
        </p:spPr>
        <p:txBody>
          <a:bodyPr spcFirstLastPara="1" lIns="36000" tIns="36000" rIns="36000" bIns="3600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>
              <a:defRPr/>
            </a:pPr>
            <a:fld id="{58B107FD-7CDD-4DA3-B57F-579C804DA53F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9203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flipH="1" flipV="1">
            <a:off x="5762599" y="0"/>
            <a:ext cx="6429401" cy="6876854"/>
          </a:xfrm>
          <a:custGeom>
            <a:avLst/>
            <a:gdLst>
              <a:gd name="connsiteX0" fmla="*/ 0 w 6099463"/>
              <a:gd name="connsiteY0" fmla="*/ 0 h 6858000"/>
              <a:gd name="connsiteX1" fmla="*/ 6099463 w 6099463"/>
              <a:gd name="connsiteY1" fmla="*/ 0 h 6858000"/>
              <a:gd name="connsiteX2" fmla="*/ 6099463 w 6099463"/>
              <a:gd name="connsiteY2" fmla="*/ 6858000 h 6858000"/>
              <a:gd name="connsiteX3" fmla="*/ 0 w 6099463"/>
              <a:gd name="connsiteY3" fmla="*/ 6858000 h 6858000"/>
              <a:gd name="connsiteX4" fmla="*/ 0 w 6099463"/>
              <a:gd name="connsiteY4" fmla="*/ 0 h 6858000"/>
              <a:gd name="connsiteX0" fmla="*/ 0 w 6099463"/>
              <a:gd name="connsiteY0" fmla="*/ 0 h 6867427"/>
              <a:gd name="connsiteX1" fmla="*/ 6099463 w 6099463"/>
              <a:gd name="connsiteY1" fmla="*/ 0 h 6867427"/>
              <a:gd name="connsiteX2" fmla="*/ 4892832 w 6099463"/>
              <a:gd name="connsiteY2" fmla="*/ 6867427 h 6867427"/>
              <a:gd name="connsiteX3" fmla="*/ 0 w 6099463"/>
              <a:gd name="connsiteY3" fmla="*/ 6858000 h 6867427"/>
              <a:gd name="connsiteX4" fmla="*/ 0 w 6099463"/>
              <a:gd name="connsiteY4" fmla="*/ 0 h 6867427"/>
              <a:gd name="connsiteX0" fmla="*/ 0 w 6429401"/>
              <a:gd name="connsiteY0" fmla="*/ 9427 h 6876854"/>
              <a:gd name="connsiteX1" fmla="*/ 6429401 w 6429401"/>
              <a:gd name="connsiteY1" fmla="*/ 0 h 6876854"/>
              <a:gd name="connsiteX2" fmla="*/ 4892832 w 6429401"/>
              <a:gd name="connsiteY2" fmla="*/ 6876854 h 6876854"/>
              <a:gd name="connsiteX3" fmla="*/ 0 w 6429401"/>
              <a:gd name="connsiteY3" fmla="*/ 6867427 h 6876854"/>
              <a:gd name="connsiteX4" fmla="*/ 0 w 6429401"/>
              <a:gd name="connsiteY4" fmla="*/ 9427 h 68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9401" h="6876854">
                <a:moveTo>
                  <a:pt x="0" y="9427"/>
                </a:moveTo>
                <a:lnTo>
                  <a:pt x="6429401" y="0"/>
                </a:lnTo>
                <a:lnTo>
                  <a:pt x="4892832" y="6876854"/>
                </a:lnTo>
                <a:lnTo>
                  <a:pt x="0" y="6867427"/>
                </a:lnTo>
                <a:lnTo>
                  <a:pt x="0" y="942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800" dirty="0"/>
          </a:p>
        </p:txBody>
      </p:sp>
    </p:spTree>
    <p:extLst>
      <p:ext uri="{BB962C8B-B14F-4D97-AF65-F5344CB8AC3E}">
        <p14:creationId xmlns:p14="http://schemas.microsoft.com/office/powerpoint/2010/main" val="2237500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8748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F46CD6F-9892-456A-AF62-A8DC38BCA75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146425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8748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F46CD6F-9892-456A-AF62-A8DC38BCA75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82508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8748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F46CD6F-9892-456A-AF62-A8DC38BCA75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72112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959" r="-135" b="-1"/>
          <a:stretch/>
        </p:blipFill>
        <p:spPr>
          <a:xfrm>
            <a:off x="-1663" y="0"/>
            <a:ext cx="12207907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4910-06CA-4855-906E-4E1A599A3904}" type="slidenum">
              <a:rPr lang="lv-LV" smtClean="0"/>
              <a:t>‹#›</a:t>
            </a:fld>
            <a:endParaRPr lang="lv-LV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5" t="65310" r="61207" b="10584"/>
          <a:stretch/>
        </p:blipFill>
        <p:spPr>
          <a:xfrm rot="10800000" flipH="1">
            <a:off x="1" y="0"/>
            <a:ext cx="1485900" cy="18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6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959" r="-135" b="-1"/>
          <a:stretch/>
        </p:blipFill>
        <p:spPr>
          <a:xfrm>
            <a:off x="-1663" y="0"/>
            <a:ext cx="12207907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8700" y="248163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lv-LV" dirty="0"/>
              <a:t>Paldies!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48810" y="6024781"/>
            <a:ext cx="4011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Research Latvia</a:t>
            </a:r>
          </a:p>
        </p:txBody>
      </p:sp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71" y="5506044"/>
            <a:ext cx="1075755" cy="45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16" y="5624084"/>
            <a:ext cx="1480349" cy="40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63" y="5544537"/>
            <a:ext cx="415996" cy="41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637" y="5540423"/>
            <a:ext cx="420035" cy="41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3510754" y="6024781"/>
            <a:ext cx="2752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Zinātne</a:t>
            </a:r>
            <a:r>
              <a:rPr lang="lv-LV" sz="2400" baseline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Latvijai</a:t>
            </a:r>
            <a:endParaRPr lang="lv-LV" sz="2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469381" y="6032809"/>
            <a:ext cx="2752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@zinatkongress</a:t>
            </a:r>
            <a:endParaRPr lang="lv-LV" sz="2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428006" y="6024781"/>
            <a:ext cx="2752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Zinātne</a:t>
            </a:r>
            <a:r>
              <a:rPr lang="lv-LV" sz="2400" baseline="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Latvijai</a:t>
            </a:r>
            <a:endParaRPr lang="lv-LV" sz="2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5" t="65310" r="61207" b="10584"/>
          <a:stretch/>
        </p:blipFill>
        <p:spPr>
          <a:xfrm rot="10800000" flipH="1">
            <a:off x="1" y="0"/>
            <a:ext cx="1485900" cy="18501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38" y="-7546"/>
            <a:ext cx="3030375" cy="10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6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694" y="-462506"/>
            <a:ext cx="13889388" cy="77830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B4910-06CA-4855-906E-4E1A599A3904}" type="slidenum">
              <a:rPr lang="lv-LV" smtClean="0"/>
              <a:t>‹#›</a:t>
            </a:fld>
            <a:endParaRPr lang="lv-LV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71827" y="29970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rgbClr val="FFFF00"/>
                </a:solidFill>
              </a:defRPr>
            </a:lvl1pPr>
          </a:lstStyle>
          <a:p>
            <a:r>
              <a:rPr lang="lv-LV" dirty="0"/>
              <a:t>Starpslaids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522C813-F68F-4592-8F56-8AC360ABB6E6}"/>
              </a:ext>
            </a:extLst>
          </p:cNvPr>
          <p:cNvSpPr/>
          <p:nvPr userDrawn="1"/>
        </p:nvSpPr>
        <p:spPr>
          <a:xfrm>
            <a:off x="9111624" y="-389557"/>
            <a:ext cx="3629319" cy="989814"/>
          </a:xfrm>
          <a:prstGeom prst="rect">
            <a:avLst/>
          </a:prstGeom>
          <a:solidFill>
            <a:srgbClr val="000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42D5E6-E9A5-4C3A-BC8C-E4F72A2CB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5680"/>
          <a:stretch/>
        </p:blipFill>
        <p:spPr>
          <a:xfrm>
            <a:off x="7560297" y="-47000"/>
            <a:ext cx="4156419" cy="8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3">
  <p:cSld name="text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616774" y="681038"/>
            <a:ext cx="5938219" cy="75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631117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6" name="Google Shape;186;p25"/>
          <p:cNvSpPr txBox="1">
            <a:spLocks noGrp="1"/>
          </p:cNvSpPr>
          <p:nvPr>
            <p:ph type="ftr" idx="11"/>
          </p:nvPr>
        </p:nvSpPr>
        <p:spPr>
          <a:xfrm>
            <a:off x="1022413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ldNum" idx="12"/>
          </p:nvPr>
        </p:nvSpPr>
        <p:spPr>
          <a:xfrm>
            <a:off x="631117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616775" y="1845946"/>
            <a:ext cx="10929767" cy="4199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197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0" y="1"/>
            <a:ext cx="12192000" cy="1658471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16775" y="257547"/>
            <a:ext cx="5723068" cy="114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16775" y="2243979"/>
            <a:ext cx="10929767" cy="3932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2972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79156" y="366299"/>
            <a:ext cx="2960508" cy="612099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p14="http://schemas.microsoft.com/office/powerpoint/2010/main" val="111295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2084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4948" y="6387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B4910-06CA-4855-906E-4E1A599A39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01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60" r:id="rId3"/>
    <p:sldLayoutId id="2147483659" r:id="rId4"/>
    <p:sldLayoutId id="2147483661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9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microsoft.com/office/2007/relationships/diagramDrawing" Target="../diagrams/drawing1.xml"/><Relationship Id="rId5" Type="http://schemas.openxmlformats.org/officeDocument/2006/relationships/image" Target="../media/image31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0.png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svg"/><Relationship Id="rId6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6" Type="http://schemas.openxmlformats.org/officeDocument/2006/relationships/image" Target="../media/image20.png"/><Relationship Id="rId11" Type="http://schemas.openxmlformats.org/officeDocument/2006/relationships/image" Target="../media/image10.svg"/><Relationship Id="rId65" Type="http://schemas.openxmlformats.org/officeDocument/2006/relationships/image" Target="../media/image168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NULL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7024" y="4907297"/>
            <a:ext cx="1684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+mj-lt"/>
              </a:rPr>
              <a:t>0</a:t>
            </a:r>
            <a:r>
              <a:rPr lang="lv-LV" sz="2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GB" sz="2000" dirty="0" smtClean="0">
                <a:solidFill>
                  <a:schemeClr val="bg1"/>
                </a:solidFill>
                <a:latin typeface="+mj-lt"/>
              </a:rPr>
              <a:t>.06.2022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34000" y="30337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092473" y="48371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lv-LV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lv-L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53958" y="5733881"/>
            <a:ext cx="513460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lv-LV" b="1" dirty="0">
                <a:solidFill>
                  <a:schemeClr val="bg1"/>
                </a:solidFill>
                <a:latin typeface="+mj-lt"/>
              </a:rPr>
              <a:t>Dmitrijs Stepanovs</a:t>
            </a:r>
            <a:r>
              <a:rPr lang="lv-LV" dirty="0">
                <a:solidFill>
                  <a:schemeClr val="bg1"/>
                </a:solidFill>
                <a:latin typeface="+mj-lt"/>
              </a:rPr>
              <a:t>, </a:t>
            </a:r>
            <a:endParaRPr lang="lv-LV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lv-LV" dirty="0" smtClean="0">
                <a:solidFill>
                  <a:schemeClr val="bg1"/>
                </a:solidFill>
                <a:latin typeface="+mj-lt"/>
              </a:rPr>
              <a:t>IZM </a:t>
            </a:r>
            <a:r>
              <a:rPr lang="lv-LV" dirty="0">
                <a:solidFill>
                  <a:schemeClr val="bg1"/>
                </a:solidFill>
                <a:latin typeface="+mj-lt"/>
              </a:rPr>
              <a:t>Augstākās izglītības, zinātnes </a:t>
            </a:r>
            <a:endParaRPr lang="lv-LV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lv-LV" dirty="0" smtClean="0">
                <a:solidFill>
                  <a:schemeClr val="bg1"/>
                </a:solidFill>
                <a:latin typeface="+mj-lt"/>
              </a:rPr>
              <a:t>un </a:t>
            </a:r>
            <a:r>
              <a:rPr lang="lv-LV" dirty="0">
                <a:solidFill>
                  <a:schemeClr val="bg1"/>
                </a:solidFill>
                <a:latin typeface="+mj-lt"/>
              </a:rPr>
              <a:t>inovāciju departamenta direktors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1186" y="999814"/>
            <a:ext cx="536054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KĀ VEICINĀT PADOMES STRATĒĢISKO LOMU </a:t>
            </a:r>
          </a:p>
          <a:p>
            <a:r>
              <a:rPr lang="en-GB" sz="36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AUGSTSKOLU</a:t>
            </a:r>
            <a:r>
              <a:rPr lang="en-GB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PĀRVALDĪB</a:t>
            </a:r>
            <a:r>
              <a:rPr lang="lv-LV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Ā</a:t>
            </a:r>
            <a:r>
              <a:rPr lang="lv-LV" sz="2800" b="1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lv-LV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lv-LV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1186" y="415039"/>
            <a:ext cx="3900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>
                <a:solidFill>
                  <a:srgbClr val="33CC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IEVADDISKUSIJA</a:t>
            </a:r>
            <a:r>
              <a:rPr lang="en-GB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lv-LV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1" descr="image0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r="59944"/>
          <a:stretch/>
        </p:blipFill>
        <p:spPr bwMode="auto">
          <a:xfrm>
            <a:off x="0" y="4593514"/>
            <a:ext cx="1257597" cy="8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7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5222875" y="1778000"/>
            <a:ext cx="30289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851" tIns="26426" rIns="52851" bIns="2642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lv-LV" altLang="lv-LV" sz="1238" b="1">
              <a:solidFill>
                <a:srgbClr val="7030A0"/>
              </a:solidFill>
              <a:latin typeface="Verdana" panose="020B0604030504040204" pitchFamily="34" charset="0"/>
            </a:endParaRPr>
          </a:p>
        </p:txBody>
      </p:sp>
      <p:sp>
        <p:nvSpPr>
          <p:cNvPr id="25604" name="Title 1"/>
          <p:cNvSpPr txBox="1">
            <a:spLocks/>
          </p:cNvSpPr>
          <p:nvPr/>
        </p:nvSpPr>
        <p:spPr bwMode="auto">
          <a:xfrm>
            <a:off x="1220788" y="1630729"/>
            <a:ext cx="5172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638" tIns="19820" rIns="39638" bIns="19820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62000" indent="-2921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73163" indent="-233363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43063" indent="-233363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12963" indent="-233363" defTabSz="6858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701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273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845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417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lv-LV" sz="1800" b="1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</a:rPr>
              <a:t>Universitāšu</a:t>
            </a:r>
            <a:r>
              <a:rPr lang="en-US" altLang="lv-LV" sz="18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</a:rPr>
              <a:t> un a</a:t>
            </a:r>
            <a:r>
              <a:rPr lang="lv-LV" altLang="lv-LV" sz="1800" b="1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</a:rPr>
              <a:t>ugstskolu</a:t>
            </a:r>
            <a:r>
              <a:rPr lang="en-US" altLang="lv-LV" sz="18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lv-LV" altLang="lv-LV" sz="18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</a:rPr>
              <a:t>uzdevumi</a:t>
            </a:r>
            <a:endParaRPr lang="en-US" altLang="lv-LV" sz="1800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lv-LV" sz="1800" b="1" dirty="0">
              <a:solidFill>
                <a:srgbClr val="7131A1"/>
              </a:solidFill>
              <a:latin typeface="Verdana" panose="020B0604030504040204" pitchFamily="34" charset="0"/>
            </a:endParaRPr>
          </a:p>
        </p:txBody>
      </p:sp>
      <p:grpSp>
        <p:nvGrpSpPr>
          <p:cNvPr id="25605" name="Group 8"/>
          <p:cNvGrpSpPr>
            <a:grpSpLocks noChangeAspect="1"/>
          </p:cNvGrpSpPr>
          <p:nvPr/>
        </p:nvGrpSpPr>
        <p:grpSpPr bwMode="auto">
          <a:xfrm>
            <a:off x="995363" y="2089517"/>
            <a:ext cx="5915025" cy="1525587"/>
            <a:chOff x="901298" y="1898245"/>
            <a:chExt cx="10600420" cy="2778780"/>
          </a:xfrm>
        </p:grpSpPr>
        <p:sp>
          <p:nvSpPr>
            <p:cNvPr id="7" name="Diamond 6">
              <a:extLst/>
            </p:cNvPr>
            <p:cNvSpPr/>
            <p:nvPr/>
          </p:nvSpPr>
          <p:spPr>
            <a:xfrm>
              <a:off x="901298" y="1898245"/>
              <a:ext cx="2449533" cy="2446252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2169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70" kern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Diamond 7">
              <a:extLst/>
            </p:cNvPr>
            <p:cNvSpPr/>
            <p:nvPr/>
          </p:nvSpPr>
          <p:spPr>
            <a:xfrm>
              <a:off x="901298" y="2230773"/>
              <a:ext cx="2449533" cy="2446252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2169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70" kern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Diamond 8">
              <a:extLst/>
            </p:cNvPr>
            <p:cNvSpPr/>
            <p:nvPr/>
          </p:nvSpPr>
          <p:spPr>
            <a:xfrm>
              <a:off x="3615415" y="2230773"/>
              <a:ext cx="2449533" cy="2446252"/>
            </a:xfrm>
            <a:prstGeom prst="diamond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2169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70" kern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Diamond 9">
              <a:extLst/>
            </p:cNvPr>
            <p:cNvSpPr/>
            <p:nvPr/>
          </p:nvSpPr>
          <p:spPr>
            <a:xfrm>
              <a:off x="3615415" y="1898245"/>
              <a:ext cx="2449533" cy="2446252"/>
            </a:xfrm>
            <a:prstGeom prst="diamon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2169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70" kern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Diamond 10">
              <a:extLst/>
            </p:cNvPr>
            <p:cNvSpPr/>
            <p:nvPr/>
          </p:nvSpPr>
          <p:spPr>
            <a:xfrm>
              <a:off x="6338066" y="1898245"/>
              <a:ext cx="2449534" cy="2446252"/>
            </a:xfrm>
            <a:prstGeom prst="diamond">
              <a:avLst/>
            </a:prstGeom>
            <a:solidFill>
              <a:srgbClr val="0001B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2169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70" kern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Diamond 11">
              <a:extLst/>
            </p:cNvPr>
            <p:cNvSpPr/>
            <p:nvPr/>
          </p:nvSpPr>
          <p:spPr>
            <a:xfrm>
              <a:off x="6338066" y="2230773"/>
              <a:ext cx="2449534" cy="2446252"/>
            </a:xfrm>
            <a:prstGeom prst="diamon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2169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70" kern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Diamond 12">
              <a:extLst/>
            </p:cNvPr>
            <p:cNvSpPr/>
            <p:nvPr/>
          </p:nvSpPr>
          <p:spPr>
            <a:xfrm>
              <a:off x="9052184" y="2230773"/>
              <a:ext cx="2449534" cy="2446252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2169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70" ker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Diamond 13">
              <a:extLst/>
            </p:cNvPr>
            <p:cNvSpPr/>
            <p:nvPr/>
          </p:nvSpPr>
          <p:spPr>
            <a:xfrm>
              <a:off x="9052184" y="1898245"/>
              <a:ext cx="2449534" cy="2446252"/>
            </a:xfrm>
            <a:prstGeom prst="diamon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2169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70" kern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/>
          </p:cNvPr>
          <p:cNvSpPr txBox="1"/>
          <p:nvPr/>
        </p:nvSpPr>
        <p:spPr>
          <a:xfrm>
            <a:off x="3360738" y="3903663"/>
            <a:ext cx="722312" cy="160337"/>
          </a:xfrm>
          <a:prstGeom prst="rect">
            <a:avLst/>
          </a:prstGeom>
          <a:noFill/>
        </p:spPr>
        <p:txBody>
          <a:bodyPr lIns="0" rIns="0">
            <a:spAutoFit/>
          </a:bodyPr>
          <a:lstStyle/>
          <a:p>
            <a:pPr algn="ctr">
              <a:defRPr/>
            </a:pPr>
            <a:endParaRPr lang="en-GB" altLang="ko-KR" sz="443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607" name="TextBox 16"/>
          <p:cNvSpPr txBox="1">
            <a:spLocks noChangeArrowheads="1"/>
          </p:cNvSpPr>
          <p:nvPr/>
        </p:nvSpPr>
        <p:spPr bwMode="auto">
          <a:xfrm>
            <a:off x="5649913" y="3626217"/>
            <a:ext cx="11541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352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924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96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068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ūt labāko resursu centram</a:t>
            </a:r>
          </a:p>
          <a:p>
            <a:pPr algn="ctr" eaLnBrk="1" hangingPunct="1">
              <a:lnSpc>
                <a:spcPct val="90000"/>
              </a:lnSpc>
            </a:pPr>
            <a:endParaRPr lang="lv-LV" altLang="lv-LV" sz="15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Sadarboties </a:t>
            </a:r>
            <a:endParaRPr lang="en-US" altLang="lv-LV" sz="15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25608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645191"/>
            <a:ext cx="66198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446753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2626141"/>
            <a:ext cx="815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2356266"/>
            <a:ext cx="752475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itle 1"/>
          <p:cNvSpPr txBox="1">
            <a:spLocks/>
          </p:cNvSpPr>
          <p:nvPr/>
        </p:nvSpPr>
        <p:spPr bwMode="auto">
          <a:xfrm>
            <a:off x="2281238" y="3575417"/>
            <a:ext cx="187483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352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924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96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068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lv-LV" altLang="lv-LV" sz="1500">
                <a:latin typeface="Verdana" panose="020B0604030504040204" pitchFamily="34" charset="0"/>
              </a:rPr>
              <a:t>Attīstīt cilvēkresursus</a:t>
            </a:r>
          </a:p>
          <a:p>
            <a:pPr algn="ctr" eaLnBrk="1" hangingPunct="1">
              <a:lnSpc>
                <a:spcPct val="90000"/>
              </a:lnSpc>
            </a:pPr>
            <a:endParaRPr lang="lv-LV" altLang="lv-LV" sz="150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lv-LV" altLang="lv-LV" sz="1500">
                <a:latin typeface="Verdana" panose="020B0604030504040204" pitchFamily="34" charset="0"/>
              </a:rPr>
              <a:t>Veidot vietēji sakņotu un globāli saistītu cilvēkkapitālu</a:t>
            </a:r>
            <a:endParaRPr lang="en-US" altLang="lv-LV" sz="150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endParaRPr lang="lv-LV" altLang="lv-LV" sz="150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endParaRPr lang="lv-LV" altLang="lv-LV" sz="1500">
              <a:latin typeface="Verdana" panose="020B0604030504040204" pitchFamily="34" charset="0"/>
            </a:endParaRPr>
          </a:p>
        </p:txBody>
      </p:sp>
      <p:sp>
        <p:nvSpPr>
          <p:cNvPr id="25613" name="Content Placeholder 34"/>
          <p:cNvSpPr txBox="1">
            <a:spLocks/>
          </p:cNvSpPr>
          <p:nvPr/>
        </p:nvSpPr>
        <p:spPr bwMode="auto">
          <a:xfrm>
            <a:off x="3987800" y="3827829"/>
            <a:ext cx="172561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638" tIns="19820" rIns="39638" bIns="19820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62000" indent="-2921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73163" indent="-233363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43063" indent="-233363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12963" indent="-233363" defTabSz="685800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701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273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845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41763" indent="-233363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Celt </a:t>
            </a:r>
            <a:r>
              <a:rPr lang="en-US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tautsaimniecības</a:t>
            </a: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 inovētspēju</a:t>
            </a:r>
            <a:endParaRPr lang="en-US" altLang="lv-LV" sz="15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lv-LV" altLang="lv-LV" sz="15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25614" name="Rectangle 23"/>
          <p:cNvSpPr>
            <a:spLocks noChangeArrowheads="1"/>
          </p:cNvSpPr>
          <p:nvPr/>
        </p:nvSpPr>
        <p:spPr bwMode="auto">
          <a:xfrm>
            <a:off x="942975" y="3670667"/>
            <a:ext cx="13906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6858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352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924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96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06813" indent="-49213" defTabSz="6858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Radīt jaunas </a:t>
            </a:r>
          </a:p>
          <a:p>
            <a:pPr algn="ctr" eaLnBrk="1" hangingPunct="1">
              <a:lnSpc>
                <a:spcPct val="90000"/>
              </a:lnSpc>
            </a:pP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zināšanas </a:t>
            </a:r>
          </a:p>
          <a:p>
            <a:pPr algn="ctr" eaLnBrk="1" hangingPunct="1">
              <a:lnSpc>
                <a:spcPct val="90000"/>
              </a:lnSpc>
            </a:pP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</a:pP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Veikt </a:t>
            </a:r>
            <a:r>
              <a:rPr lang="en-US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pētniecības un </a:t>
            </a: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studiju darbu</a:t>
            </a:r>
            <a:endParaRPr lang="en-US" altLang="lv-LV" sz="15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615" name="Title 3"/>
          <p:cNvSpPr txBox="1">
            <a:spLocks/>
          </p:cNvSpPr>
          <p:nvPr/>
        </p:nvSpPr>
        <p:spPr bwMode="auto">
          <a:xfrm>
            <a:off x="758335" y="5735543"/>
            <a:ext cx="609697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1435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51435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51435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51435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51435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35213" indent="-49213" defTabSz="5143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92413" indent="-49213" defTabSz="5143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9613" indent="-49213" defTabSz="5143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06813" indent="-49213" defTabSz="5143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lv-LV" altLang="lv-LV" sz="1600" dirty="0">
                <a:solidFill>
                  <a:srgbClr val="008080"/>
                </a:solidFill>
                <a:latin typeface="+mj-lt"/>
              </a:rPr>
              <a:t>Virzot sabiedrības un ekonomikas izaugsmi, </a:t>
            </a:r>
          </a:p>
          <a:p>
            <a:pPr eaLnBrk="1" hangingPunct="1"/>
            <a:r>
              <a:rPr lang="lv-LV" altLang="lv-LV" sz="1600" dirty="0">
                <a:solidFill>
                  <a:srgbClr val="008080"/>
                </a:solidFill>
                <a:latin typeface="+mj-lt"/>
              </a:rPr>
              <a:t>ienest globālās zināšanas </a:t>
            </a:r>
            <a:r>
              <a:rPr lang="en-US" altLang="lv-LV" sz="1600" dirty="0" err="1">
                <a:solidFill>
                  <a:srgbClr val="008080"/>
                </a:solidFill>
                <a:latin typeface="+mj-lt"/>
              </a:rPr>
              <a:t>sabiedrības</a:t>
            </a:r>
            <a:r>
              <a:rPr lang="en-US" altLang="lv-LV" sz="1600" dirty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1600" dirty="0" err="1">
                <a:solidFill>
                  <a:srgbClr val="008080"/>
                </a:solidFill>
                <a:latin typeface="+mj-lt"/>
              </a:rPr>
              <a:t>izglītošanā</a:t>
            </a:r>
            <a:endParaRPr lang="lv-LV" altLang="lv-LV" sz="160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25616" name="TextBox 9"/>
          <p:cNvSpPr txBox="1">
            <a:spLocks noChangeArrowheads="1"/>
          </p:cNvSpPr>
          <p:nvPr/>
        </p:nvSpPr>
        <p:spPr bwMode="auto">
          <a:xfrm>
            <a:off x="6102998" y="5649718"/>
            <a:ext cx="54721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lv-LV" altLang="lv-LV" sz="1600" dirty="0">
                <a:solidFill>
                  <a:srgbClr val="008080"/>
                </a:solidFill>
                <a:latin typeface="+mj-lt"/>
              </a:rPr>
              <a:t>Politikas mērķis ir kvalitāte </a:t>
            </a:r>
            <a:r>
              <a:rPr lang="lv-LV" altLang="lv-LV" sz="1600" dirty="0" smtClean="0">
                <a:solidFill>
                  <a:srgbClr val="008080"/>
                </a:solidFill>
                <a:latin typeface="+mj-lt"/>
              </a:rPr>
              <a:t>un </a:t>
            </a:r>
            <a:r>
              <a:rPr lang="lv-LV" altLang="lv-LV" sz="1600" dirty="0">
                <a:solidFill>
                  <a:srgbClr val="008080"/>
                </a:solidFill>
                <a:latin typeface="+mj-lt"/>
              </a:rPr>
              <a:t>tās salāgošana </a:t>
            </a:r>
            <a:endParaRPr lang="lv-LV" altLang="lv-LV" sz="1600" dirty="0" smtClean="0">
              <a:solidFill>
                <a:srgbClr val="008080"/>
              </a:solidFill>
              <a:latin typeface="+mj-lt"/>
            </a:endParaRPr>
          </a:p>
          <a:p>
            <a:pPr algn="r"/>
            <a:r>
              <a:rPr lang="lv-LV" altLang="lv-LV" sz="1600" dirty="0" smtClean="0">
                <a:solidFill>
                  <a:srgbClr val="008080"/>
                </a:solidFill>
                <a:latin typeface="+mj-lt"/>
              </a:rPr>
              <a:t>ar </a:t>
            </a:r>
            <a:r>
              <a:rPr lang="lv-LV" altLang="lv-LV" sz="1600" dirty="0">
                <a:solidFill>
                  <a:srgbClr val="008080"/>
                </a:solidFill>
                <a:latin typeface="+mj-lt"/>
              </a:rPr>
              <a:t>tautsaimniecības vajadzībām </a:t>
            </a:r>
          </a:p>
          <a:p>
            <a:pPr algn="r"/>
            <a:r>
              <a:rPr lang="lv-LV" altLang="lv-LV" sz="1600" dirty="0">
                <a:latin typeface="+mj-lt"/>
              </a:rPr>
              <a:t>(ko definē Latvijas Viedās specializācijas stratēģija)</a:t>
            </a:r>
          </a:p>
        </p:txBody>
      </p:sp>
      <p:sp>
        <p:nvSpPr>
          <p:cNvPr id="25617" name="Title 1"/>
          <p:cNvSpPr txBox="1">
            <a:spLocks/>
          </p:cNvSpPr>
          <p:nvPr/>
        </p:nvSpPr>
        <p:spPr bwMode="auto">
          <a:xfrm>
            <a:off x="995363" y="464378"/>
            <a:ext cx="10214105" cy="124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638" tIns="19820" rIns="39638" bIns="1982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lv-LV" altLang="lv-LV" sz="2800" b="1" dirty="0">
                <a:solidFill>
                  <a:schemeClr val="bg1"/>
                </a:solidFill>
                <a:latin typeface="+mj-lt"/>
              </a:rPr>
              <a:t>Kvalitāte </a:t>
            </a:r>
            <a:r>
              <a:rPr lang="en-US" altLang="lv-LV" sz="2800" b="1" dirty="0">
                <a:solidFill>
                  <a:schemeClr val="bg1"/>
                </a:solidFill>
                <a:latin typeface="+mj-lt"/>
              </a:rPr>
              <a:t>– </a:t>
            </a:r>
            <a:r>
              <a:rPr lang="en-US" altLang="lv-LV" sz="2800" b="1" dirty="0" err="1" smtClean="0">
                <a:solidFill>
                  <a:schemeClr val="bg1"/>
                </a:solidFill>
                <a:latin typeface="+mj-lt"/>
              </a:rPr>
              <a:t>pētniecībā</a:t>
            </a:r>
            <a:r>
              <a:rPr lang="lv-LV" altLang="lv-LV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lv-LV" sz="2800" b="1" dirty="0" err="1" smtClean="0">
                <a:solidFill>
                  <a:schemeClr val="bg1"/>
                </a:solidFill>
                <a:latin typeface="+mj-lt"/>
              </a:rPr>
              <a:t>balstīta</a:t>
            </a:r>
            <a:r>
              <a:rPr lang="en-US" altLang="lv-LV" sz="2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lv-LV" altLang="lv-LV" sz="2800" b="1" dirty="0">
                <a:solidFill>
                  <a:schemeClr val="bg1"/>
                </a:solidFill>
                <a:latin typeface="+mj-lt"/>
              </a:rPr>
              <a:t>augstākā </a:t>
            </a:r>
            <a:r>
              <a:rPr lang="lv-LV" altLang="lv-LV" sz="2800" b="1" dirty="0" err="1">
                <a:solidFill>
                  <a:schemeClr val="bg1"/>
                </a:solidFill>
                <a:latin typeface="+mj-lt"/>
              </a:rPr>
              <a:t>izglītīb</a:t>
            </a:r>
            <a:r>
              <a:rPr lang="en-US" altLang="lv-LV" sz="2800" b="1" dirty="0" smtClean="0">
                <a:solidFill>
                  <a:schemeClr val="bg1"/>
                </a:solidFill>
                <a:latin typeface="+mj-lt"/>
              </a:rPr>
              <a:t>a</a:t>
            </a:r>
            <a:endParaRPr lang="lv-LV" altLang="lv-LV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Chevron 1"/>
          <p:cNvSpPr/>
          <p:nvPr/>
        </p:nvSpPr>
        <p:spPr>
          <a:xfrm>
            <a:off x="345802" y="5747301"/>
            <a:ext cx="412533" cy="464770"/>
          </a:xfrm>
          <a:prstGeom prst="chevron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694885409"/>
              </p:ext>
            </p:extLst>
          </p:nvPr>
        </p:nvGraphicFramePr>
        <p:xfrm>
          <a:off x="6912051" y="1560393"/>
          <a:ext cx="5132052" cy="410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1671931" y="6218596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10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944393" y="266080"/>
            <a:ext cx="10185683" cy="755650"/>
          </a:xfrm>
          <a:prstGeom prst="rect">
            <a:avLst/>
          </a:prstGeom>
        </p:spPr>
        <p:txBody>
          <a:bodyPr/>
          <a:lstStyle/>
          <a:p>
            <a:r>
              <a:rPr lang="lv-LV" sz="2800" dirty="0" smtClean="0">
                <a:solidFill>
                  <a:schemeClr val="bg1"/>
                </a:solidFill>
                <a:ea typeface="Verdana" panose="020B0604030504040204" pitchFamily="34" charset="0"/>
              </a:rPr>
              <a:t>Jaunais augstskolu pārvaldības modelis: </a:t>
            </a:r>
            <a:r>
              <a:rPr lang="lv-LV" sz="2600" b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ārējo dalībnieku iesaiste stratēģisko lēmumu pieņemšanā</a:t>
            </a:r>
            <a:endParaRPr lang="lv-LV" sz="26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53792" y="6218702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11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027241" y="2939916"/>
            <a:ext cx="5364000" cy="3528000"/>
            <a:chOff x="3138713" y="2104206"/>
            <a:chExt cx="5509650" cy="3668457"/>
          </a:xfrm>
        </p:grpSpPr>
        <p:grpSp>
          <p:nvGrpSpPr>
            <p:cNvPr id="43" name="Group 42"/>
            <p:cNvGrpSpPr/>
            <p:nvPr/>
          </p:nvGrpSpPr>
          <p:grpSpPr>
            <a:xfrm>
              <a:off x="3336274" y="3528479"/>
              <a:ext cx="3018596" cy="1782579"/>
              <a:chOff x="3336274" y="3528479"/>
              <a:chExt cx="3018596" cy="1782579"/>
            </a:xfrm>
          </p:grpSpPr>
          <p:sp>
            <p:nvSpPr>
              <p:cNvPr id="70" name="Freeform 5"/>
              <p:cNvSpPr>
                <a:spLocks/>
              </p:cNvSpPr>
              <p:nvPr/>
            </p:nvSpPr>
            <p:spPr bwMode="auto">
              <a:xfrm>
                <a:off x="3336274" y="3528479"/>
                <a:ext cx="3018596" cy="1782579"/>
              </a:xfrm>
              <a:custGeom>
                <a:avLst/>
                <a:gdLst>
                  <a:gd name="T0" fmla="*/ 0 w 356"/>
                  <a:gd name="T1" fmla="*/ 209 h 209"/>
                  <a:gd name="T2" fmla="*/ 356 w 356"/>
                  <a:gd name="T3" fmla="*/ 209 h 209"/>
                  <a:gd name="T4" fmla="*/ 68 w 356"/>
                  <a:gd name="T5" fmla="*/ 0 h 209"/>
                  <a:gd name="T6" fmla="*/ 0 w 356"/>
                  <a:gd name="T7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6" h="209">
                    <a:moveTo>
                      <a:pt x="0" y="209"/>
                    </a:moveTo>
                    <a:cubicBezTo>
                      <a:pt x="356" y="209"/>
                      <a:pt x="356" y="209"/>
                      <a:pt x="356" y="209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5" y="58"/>
                      <a:pt x="0" y="131"/>
                      <a:pt x="0" y="209"/>
                    </a:cubicBezTo>
                    <a:close/>
                  </a:path>
                </a:pathLst>
              </a:custGeom>
              <a:solidFill>
                <a:srgbClr val="55627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Futura Md TL" panose="020B0502020204020303" pitchFamily="34" charset="0"/>
                  <a:ea typeface="Verdana" panose="020B0604030504040204" pitchFamily="34" charset="0"/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3646280" y="4461415"/>
                <a:ext cx="1325326" cy="575987"/>
                <a:chOff x="3472190" y="3586716"/>
                <a:chExt cx="1527616" cy="663904"/>
              </a:xfrm>
            </p:grpSpPr>
            <p:sp>
              <p:nvSpPr>
                <p:cNvPr id="72" name="TextBox 71"/>
                <p:cNvSpPr txBox="1"/>
                <p:nvPr/>
              </p:nvSpPr>
              <p:spPr>
                <a:xfrm>
                  <a:off x="3472190" y="3586716"/>
                  <a:ext cx="1527616" cy="4057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lv-LV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utura Md TL" panose="020B0502020204020303" pitchFamily="34" charset="0"/>
                      <a:ea typeface="Verdana" panose="020B0604030504040204" pitchFamily="34" charset="0"/>
                    </a:rPr>
                    <a:t>Efektivitāte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836819" y="3824914"/>
                  <a:ext cx="212928" cy="4257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44" name="Group 43"/>
            <p:cNvGrpSpPr/>
            <p:nvPr/>
          </p:nvGrpSpPr>
          <p:grpSpPr>
            <a:xfrm>
              <a:off x="4079313" y="2624686"/>
              <a:ext cx="2275557" cy="2686372"/>
              <a:chOff x="4079313" y="2624686"/>
              <a:chExt cx="2275557" cy="2686372"/>
            </a:xfrm>
          </p:grpSpPr>
          <p:sp>
            <p:nvSpPr>
              <p:cNvPr id="66" name="Freeform 9"/>
              <p:cNvSpPr>
                <a:spLocks/>
              </p:cNvSpPr>
              <p:nvPr/>
            </p:nvSpPr>
            <p:spPr bwMode="auto">
              <a:xfrm>
                <a:off x="4079313" y="2624686"/>
                <a:ext cx="2275557" cy="2686372"/>
              </a:xfrm>
              <a:custGeom>
                <a:avLst/>
                <a:gdLst>
                  <a:gd name="T0" fmla="*/ 0 w 268"/>
                  <a:gd name="T1" fmla="*/ 121 h 315"/>
                  <a:gd name="T2" fmla="*/ 268 w 268"/>
                  <a:gd name="T3" fmla="*/ 315 h 315"/>
                  <a:gd name="T4" fmla="*/ 165 w 268"/>
                  <a:gd name="T5" fmla="*/ 0 h 315"/>
                  <a:gd name="T6" fmla="*/ 0 w 268"/>
                  <a:gd name="T7" fmla="*/ 121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8" h="315">
                    <a:moveTo>
                      <a:pt x="0" y="121"/>
                    </a:moveTo>
                    <a:cubicBezTo>
                      <a:pt x="268" y="315"/>
                      <a:pt x="268" y="315"/>
                      <a:pt x="268" y="315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96" y="23"/>
                      <a:pt x="39" y="66"/>
                      <a:pt x="0" y="121"/>
                    </a:cubicBezTo>
                    <a:close/>
                  </a:path>
                </a:pathLst>
              </a:custGeom>
              <a:solidFill>
                <a:srgbClr val="4ECDC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Futura Md TL" panose="020B0502020204020303" pitchFamily="34" charset="0"/>
                  <a:ea typeface="Verdana" panose="020B0604030504040204" pitchFamily="34" charset="0"/>
                </a:endParaRPr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4434301" y="3389744"/>
                <a:ext cx="1254853" cy="756814"/>
                <a:chOff x="3275322" y="3378289"/>
                <a:chExt cx="1446388" cy="872331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3275322" y="3378289"/>
                  <a:ext cx="1446388" cy="4057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lv-LV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utura Md TL" panose="020B0502020204020303" pitchFamily="34" charset="0"/>
                      <a:ea typeface="Verdana" panose="020B0604030504040204" pitchFamily="34" charset="0"/>
                    </a:rPr>
                    <a:t>Veiktsp</a:t>
                  </a:r>
                  <a:r>
                    <a:rPr lang="lv-LV" sz="1600" b="1" kern="1200" dirty="0" err="1">
                      <a:solidFill>
                        <a:srgbClr val="FFFFFF"/>
                      </a:solidFill>
                      <a:latin typeface="Futura Md TL" panose="020B0502020204020303" pitchFamily="34" charset="0"/>
                      <a:ea typeface="Verdana" panose="020B0604030504040204" pitchFamily="34" charset="0"/>
                    </a:rPr>
                    <a:t>ēja</a:t>
                  </a:r>
                  <a:r>
                    <a:rPr lang="lv-LV" sz="1600" b="1" kern="1200" dirty="0">
                      <a:solidFill>
                        <a:srgbClr val="FFFFFF"/>
                      </a:solidFill>
                      <a:latin typeface="Futura Md TL" panose="020B0502020204020303" pitchFamily="34" charset="0"/>
                      <a:ea typeface="Verdana" panose="020B0604030504040204" pitchFamily="34" charset="0"/>
                    </a:rPr>
                    <a:t> </a:t>
                  </a:r>
                  <a:endParaRPr kumimoji="0" lang="lv-LV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3836819" y="3824914"/>
                  <a:ext cx="212928" cy="4257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45" name="Group 44"/>
            <p:cNvGrpSpPr/>
            <p:nvPr/>
          </p:nvGrpSpPr>
          <p:grpSpPr>
            <a:xfrm>
              <a:off x="5547529" y="2710422"/>
              <a:ext cx="1603964" cy="2600636"/>
              <a:chOff x="5547529" y="2710422"/>
              <a:chExt cx="1603964" cy="2600636"/>
            </a:xfrm>
          </p:grpSpPr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5547529" y="2710422"/>
                <a:ext cx="1603964" cy="2600636"/>
              </a:xfrm>
              <a:custGeom>
                <a:avLst/>
                <a:gdLst>
                  <a:gd name="T0" fmla="*/ 95 w 189"/>
                  <a:gd name="T1" fmla="*/ 0 h 305"/>
                  <a:gd name="T2" fmla="*/ 0 w 189"/>
                  <a:gd name="T3" fmla="*/ 15 h 305"/>
                  <a:gd name="T4" fmla="*/ 95 w 189"/>
                  <a:gd name="T5" fmla="*/ 305 h 305"/>
                  <a:gd name="T6" fmla="*/ 189 w 189"/>
                  <a:gd name="T7" fmla="*/ 15 h 305"/>
                  <a:gd name="T8" fmla="*/ 95 w 189"/>
                  <a:gd name="T9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305">
                    <a:moveTo>
                      <a:pt x="95" y="0"/>
                    </a:moveTo>
                    <a:cubicBezTo>
                      <a:pt x="62" y="0"/>
                      <a:pt x="30" y="5"/>
                      <a:pt x="0" y="15"/>
                    </a:cubicBezTo>
                    <a:cubicBezTo>
                      <a:pt x="95" y="305"/>
                      <a:pt x="95" y="305"/>
                      <a:pt x="95" y="305"/>
                    </a:cubicBezTo>
                    <a:cubicBezTo>
                      <a:pt x="189" y="15"/>
                      <a:pt x="189" y="15"/>
                      <a:pt x="189" y="15"/>
                    </a:cubicBezTo>
                    <a:cubicBezTo>
                      <a:pt x="159" y="5"/>
                      <a:pt x="128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Futura Md TL" panose="020B0502020204020303" pitchFamily="34" charset="0"/>
                  <a:ea typeface="Verdana" panose="020B0604030504040204" pitchFamily="34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5723397" y="2965711"/>
                <a:ext cx="1220079" cy="937487"/>
                <a:chOff x="3465312" y="3170038"/>
                <a:chExt cx="1406308" cy="1080582"/>
              </a:xfrm>
            </p:grpSpPr>
            <p:sp>
              <p:nvSpPr>
                <p:cNvPr id="64" name="TextBox 63"/>
                <p:cNvSpPr txBox="1"/>
                <p:nvPr/>
              </p:nvSpPr>
              <p:spPr>
                <a:xfrm>
                  <a:off x="3465312" y="3170038"/>
                  <a:ext cx="1406308" cy="4057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lv-LV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utura Md TL" panose="020B0502020204020303" pitchFamily="34" charset="0"/>
                      <a:ea typeface="Verdana" panose="020B0604030504040204" pitchFamily="34" charset="0"/>
                    </a:rPr>
                    <a:t>Reputācija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3836819" y="3824914"/>
                  <a:ext cx="212928" cy="4257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46" name="Group 45"/>
            <p:cNvGrpSpPr/>
            <p:nvPr/>
          </p:nvGrpSpPr>
          <p:grpSpPr>
            <a:xfrm>
              <a:off x="6341865" y="3042645"/>
              <a:ext cx="1925471" cy="2268413"/>
              <a:chOff x="6341865" y="3042645"/>
              <a:chExt cx="1925471" cy="2268413"/>
            </a:xfrm>
          </p:grpSpPr>
          <p:sp>
            <p:nvSpPr>
              <p:cNvPr id="58" name="Freeform 6"/>
              <p:cNvSpPr>
                <a:spLocks/>
              </p:cNvSpPr>
              <p:nvPr/>
            </p:nvSpPr>
            <p:spPr bwMode="auto">
              <a:xfrm>
                <a:off x="6341865" y="3042645"/>
                <a:ext cx="1925471" cy="2268413"/>
              </a:xfrm>
              <a:custGeom>
                <a:avLst/>
                <a:gdLst>
                  <a:gd name="T0" fmla="*/ 87 w 227"/>
                  <a:gd name="T1" fmla="*/ 0 h 266"/>
                  <a:gd name="T2" fmla="*/ 0 w 227"/>
                  <a:gd name="T3" fmla="*/ 266 h 266"/>
                  <a:gd name="T4" fmla="*/ 227 w 227"/>
                  <a:gd name="T5" fmla="*/ 102 h 266"/>
                  <a:gd name="T6" fmla="*/ 87 w 227"/>
                  <a:gd name="T7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7" h="266">
                    <a:moveTo>
                      <a:pt x="87" y="0"/>
                    </a:moveTo>
                    <a:cubicBezTo>
                      <a:pt x="0" y="266"/>
                      <a:pt x="0" y="266"/>
                      <a:pt x="0" y="266"/>
                    </a:cubicBezTo>
                    <a:cubicBezTo>
                      <a:pt x="227" y="102"/>
                      <a:pt x="227" y="102"/>
                      <a:pt x="227" y="102"/>
                    </a:cubicBezTo>
                    <a:cubicBezTo>
                      <a:pt x="192" y="53"/>
                      <a:pt x="142" y="18"/>
                      <a:pt x="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Futura Md TL" panose="020B0502020204020303" pitchFamily="34" charset="0"/>
                  <a:ea typeface="Verdana" panose="020B0604030504040204" pitchFamily="34" charset="0"/>
                </a:endParaRP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6960442" y="3572073"/>
                <a:ext cx="1021179" cy="816959"/>
                <a:chOff x="3781711" y="3308963"/>
                <a:chExt cx="1177045" cy="941657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3781711" y="3308963"/>
                  <a:ext cx="1177045" cy="405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utura Md TL" panose="020B0502020204020303" pitchFamily="34" charset="0"/>
                      <a:ea typeface="Verdana" panose="020B0604030504040204" pitchFamily="34" charset="0"/>
                    </a:rPr>
                    <a:t>Ietekme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3836819" y="3824914"/>
                  <a:ext cx="212928" cy="4257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47" name="Group 46"/>
            <p:cNvGrpSpPr/>
            <p:nvPr/>
          </p:nvGrpSpPr>
          <p:grpSpPr>
            <a:xfrm>
              <a:off x="6341865" y="4032174"/>
              <a:ext cx="2154098" cy="1278884"/>
              <a:chOff x="6341865" y="4032174"/>
              <a:chExt cx="2154098" cy="1278884"/>
            </a:xfrm>
          </p:grpSpPr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6341865" y="4032174"/>
                <a:ext cx="2154098" cy="1278884"/>
              </a:xfrm>
              <a:custGeom>
                <a:avLst/>
                <a:gdLst>
                  <a:gd name="T0" fmla="*/ 206 w 254"/>
                  <a:gd name="T1" fmla="*/ 0 h 150"/>
                  <a:gd name="T2" fmla="*/ 0 w 254"/>
                  <a:gd name="T3" fmla="*/ 150 h 150"/>
                  <a:gd name="T4" fmla="*/ 254 w 254"/>
                  <a:gd name="T5" fmla="*/ 150 h 150"/>
                  <a:gd name="T6" fmla="*/ 206 w 254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4" h="150">
                    <a:moveTo>
                      <a:pt x="206" y="0"/>
                    </a:moveTo>
                    <a:cubicBezTo>
                      <a:pt x="0" y="150"/>
                      <a:pt x="0" y="150"/>
                      <a:pt x="0" y="150"/>
                    </a:cubicBezTo>
                    <a:cubicBezTo>
                      <a:pt x="254" y="150"/>
                      <a:pt x="254" y="150"/>
                      <a:pt x="254" y="150"/>
                    </a:cubicBezTo>
                    <a:cubicBezTo>
                      <a:pt x="254" y="97"/>
                      <a:pt x="238" y="44"/>
                      <a:pt x="206" y="0"/>
                    </a:cubicBezTo>
                    <a:close/>
                  </a:path>
                </a:pathLst>
              </a:custGeom>
              <a:solidFill>
                <a:srgbClr val="C44D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Futura Md TL" panose="020B0502020204020303" pitchFamily="34" charset="0"/>
                  <a:ea typeface="Verdana" panose="020B0604030504040204" pitchFamily="34" charset="0"/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7118519" y="4715461"/>
                <a:ext cx="947083" cy="512399"/>
                <a:chOff x="3320850" y="3660010"/>
                <a:chExt cx="1091643" cy="590610"/>
              </a:xfrm>
            </p:grpSpPr>
            <p:sp>
              <p:nvSpPr>
                <p:cNvPr id="56" name="TextBox 55"/>
                <p:cNvSpPr txBox="1"/>
                <p:nvPr/>
              </p:nvSpPr>
              <p:spPr>
                <a:xfrm>
                  <a:off x="3320850" y="3660010"/>
                  <a:ext cx="1091643" cy="4057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utura Md TL" panose="020B0502020204020303" pitchFamily="34" charset="0"/>
                      <a:ea typeface="Verdana" panose="020B0604030504040204" pitchFamily="34" charset="0"/>
                    </a:rPr>
                    <a:t>Mērogs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3836819" y="3824914"/>
                  <a:ext cx="212928" cy="4257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tura Md TL" panose="020B0502020204020303" pitchFamily="34" charset="0"/>
                    <a:ea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48" name="Oval 47"/>
            <p:cNvSpPr/>
            <p:nvPr/>
          </p:nvSpPr>
          <p:spPr>
            <a:xfrm>
              <a:off x="5942941" y="4841637"/>
              <a:ext cx="931026" cy="931026"/>
            </a:xfrm>
            <a:prstGeom prst="ellipse">
              <a:avLst/>
            </a:prstGeom>
            <a:solidFill>
              <a:srgbClr val="FFFFFF"/>
            </a:solidFill>
            <a:ln w="38100" cap="flat" cmpd="sng" algn="ctr">
              <a:solidFill>
                <a:srgbClr val="5562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56270"/>
                </a:solidFill>
                <a:effectLst/>
                <a:uLnTx/>
                <a:uFillTx/>
                <a:latin typeface="Futura Md TL" panose="020B0502020204020303" pitchFamily="34" charset="0"/>
                <a:ea typeface="Verdana" panose="020B0604030504040204" pitchFamily="34" charset="0"/>
                <a:cs typeface="+mn-cs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>
              <a:off x="3138713" y="4570629"/>
              <a:ext cx="304800" cy="1"/>
            </a:xfrm>
            <a:prstGeom prst="line">
              <a:avLst/>
            </a:prstGeom>
            <a:noFill/>
            <a:ln w="12700" cap="flat" cmpd="sng" algn="ctr">
              <a:solidFill>
                <a:srgbClr val="556270"/>
              </a:solidFill>
              <a:prstDash val="solid"/>
              <a:miter lim="800000"/>
              <a:headEnd type="none"/>
              <a:tailEnd type="oval" w="lg" len="lg"/>
            </a:ln>
            <a:effectLst/>
          </p:spPr>
        </p:cxnSp>
        <p:sp>
          <p:nvSpPr>
            <p:cNvPr id="50" name="Freeform 49"/>
            <p:cNvSpPr/>
            <p:nvPr/>
          </p:nvSpPr>
          <p:spPr>
            <a:xfrm flipH="1" flipV="1">
              <a:off x="3794463" y="2795665"/>
              <a:ext cx="897279" cy="280915"/>
            </a:xfrm>
            <a:custGeom>
              <a:avLst/>
              <a:gdLst>
                <a:gd name="connsiteX0" fmla="*/ 9167091 w 9167091"/>
                <a:gd name="connsiteY0" fmla="*/ 5137727 h 5149273"/>
                <a:gd name="connsiteX1" fmla="*/ 11546 w 9167091"/>
                <a:gd name="connsiteY1" fmla="*/ 5149273 h 5149273"/>
                <a:gd name="connsiteX2" fmla="*/ 0 w 9167091"/>
                <a:gd name="connsiteY2" fmla="*/ 0 h 514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7091" h="5149273">
                  <a:moveTo>
                    <a:pt x="9167091" y="5137727"/>
                  </a:moveTo>
                  <a:lnTo>
                    <a:pt x="11546" y="5149273"/>
                  </a:lnTo>
                  <a:cubicBezTo>
                    <a:pt x="7697" y="3432849"/>
                    <a:pt x="3849" y="1716424"/>
                    <a:pt x="0" y="0"/>
                  </a:cubicBezTo>
                </a:path>
              </a:pathLst>
            </a:custGeom>
            <a:noFill/>
            <a:ln w="12700" cap="flat" cmpd="sng" algn="ctr">
              <a:solidFill>
                <a:srgbClr val="008080"/>
              </a:solidFill>
              <a:prstDash val="solid"/>
              <a:miter lim="800000"/>
              <a:headEnd type="oval" w="lg" len="lg"/>
              <a:tailEnd type="non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utura Md TL" panose="020B0502020204020303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 flipH="1" flipV="1">
              <a:off x="5597069" y="2104206"/>
              <a:ext cx="897279" cy="606214"/>
            </a:xfrm>
            <a:custGeom>
              <a:avLst/>
              <a:gdLst>
                <a:gd name="connsiteX0" fmla="*/ 9167091 w 9167091"/>
                <a:gd name="connsiteY0" fmla="*/ 5137727 h 5149273"/>
                <a:gd name="connsiteX1" fmla="*/ 11546 w 9167091"/>
                <a:gd name="connsiteY1" fmla="*/ 5149273 h 5149273"/>
                <a:gd name="connsiteX2" fmla="*/ 0 w 9167091"/>
                <a:gd name="connsiteY2" fmla="*/ 0 h 514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7091" h="5149273">
                  <a:moveTo>
                    <a:pt x="9167091" y="5137727"/>
                  </a:moveTo>
                  <a:lnTo>
                    <a:pt x="11546" y="5149273"/>
                  </a:lnTo>
                  <a:cubicBezTo>
                    <a:pt x="7697" y="3432849"/>
                    <a:pt x="3849" y="1716424"/>
                    <a:pt x="0" y="0"/>
                  </a:cubicBezTo>
                </a:path>
              </a:pathLst>
            </a:cu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  <a:headEnd type="oval" w="lg" len="lg"/>
              <a:tailEnd type="non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utura Md TL" panose="020B0502020204020303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 flipV="1">
              <a:off x="7697713" y="2710420"/>
              <a:ext cx="897279" cy="648072"/>
            </a:xfrm>
            <a:custGeom>
              <a:avLst/>
              <a:gdLst>
                <a:gd name="connsiteX0" fmla="*/ 9167091 w 9167091"/>
                <a:gd name="connsiteY0" fmla="*/ 5137727 h 5149273"/>
                <a:gd name="connsiteX1" fmla="*/ 11546 w 9167091"/>
                <a:gd name="connsiteY1" fmla="*/ 5149273 h 5149273"/>
                <a:gd name="connsiteX2" fmla="*/ 0 w 9167091"/>
                <a:gd name="connsiteY2" fmla="*/ 0 h 514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7091" h="5149273">
                  <a:moveTo>
                    <a:pt x="9167091" y="5137727"/>
                  </a:moveTo>
                  <a:lnTo>
                    <a:pt x="11546" y="5149273"/>
                  </a:lnTo>
                  <a:cubicBezTo>
                    <a:pt x="7697" y="3432849"/>
                    <a:pt x="3849" y="1716424"/>
                    <a:pt x="0" y="0"/>
                  </a:cubicBezTo>
                </a:path>
              </a:pathLst>
            </a:custGeom>
            <a:noFill/>
            <a:ln w="12700" cap="flat" cmpd="sng" algn="ctr">
              <a:solidFill>
                <a:srgbClr val="C44D58"/>
              </a:solidFill>
              <a:prstDash val="solid"/>
              <a:miter lim="800000"/>
              <a:headEnd type="oval" w="lg" len="lg"/>
              <a:tailEnd type="non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utura Md TL" panose="020B0502020204020303" pitchFamily="34" charset="0"/>
                <a:ea typeface="Verdana" panose="020B0604030504040204" pitchFamily="34" charset="0"/>
                <a:cs typeface="+mn-cs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8343563" y="4570629"/>
              <a:ext cx="304800" cy="1"/>
            </a:xfrm>
            <a:prstGeom prst="line">
              <a:avLst/>
            </a:prstGeom>
            <a:noFill/>
            <a:ln w="12700" cap="flat" cmpd="sng" algn="ctr">
              <a:solidFill>
                <a:srgbClr val="B32A13"/>
              </a:solidFill>
              <a:prstDash val="solid"/>
              <a:miter lim="800000"/>
              <a:headEnd type="none"/>
              <a:tailEnd type="oval" w="lg" len="lg"/>
            </a:ln>
            <a:effectLst/>
          </p:spPr>
        </p:cxnSp>
      </p:grpSp>
      <p:sp>
        <p:nvSpPr>
          <p:cNvPr id="74" name="Rectangle 73"/>
          <p:cNvSpPr/>
          <p:nvPr/>
        </p:nvSpPr>
        <p:spPr>
          <a:xfrm>
            <a:off x="-9380" y="4904246"/>
            <a:ext cx="2988870" cy="109388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lv-LV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Pārvaldība</a:t>
            </a:r>
            <a:endParaRPr lang="en-GB" b="1" dirty="0" smtClean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Stratēģisko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lēmumu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pieņemšana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 Augstskolu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padomēs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 un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senātos</a:t>
            </a:r>
            <a:endParaRPr lang="lv-LV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5" name="Picture 7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72FF9EC-972B-4ECD-9483-50DD4C670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4"/>
          <a:stretch/>
        </p:blipFill>
        <p:spPr>
          <a:xfrm>
            <a:off x="5835280" y="5645497"/>
            <a:ext cx="756000" cy="671065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230022" y="3234546"/>
            <a:ext cx="3227532" cy="1340432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GB" b="1" dirty="0" err="1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Organizācijas</a:t>
            </a:r>
            <a:r>
              <a:rPr lang="en-GB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 err="1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kapacitāte</a:t>
            </a:r>
            <a:endParaRPr lang="lv-LV" b="1" dirty="0" smtClean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Struktūra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endParaRPr lang="lv-LV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kompetences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lv-LV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lnSpc>
                <a:spcPct val="89000"/>
              </a:lnSpc>
            </a:pP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un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atbildības</a:t>
            </a:r>
            <a:endParaRPr lang="lv-LV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19579" y="2208972"/>
            <a:ext cx="5489274" cy="847348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lv-LV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Studiju </a:t>
            </a:r>
            <a:r>
              <a:rPr lang="en-GB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</a:t>
            </a:r>
            <a:r>
              <a:rPr lang="en-GB" b="1" dirty="0" err="1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pētniecības</a:t>
            </a:r>
            <a:r>
              <a:rPr lang="en-GB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kvalitāte</a:t>
            </a:r>
            <a:endParaRPr lang="en-GB" b="1" dirty="0" smtClean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89000"/>
              </a:lnSpc>
            </a:pPr>
            <a:r>
              <a:rPr lang="lv-LV" altLang="lv-LV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Starptautiskā </a:t>
            </a:r>
            <a:r>
              <a:rPr lang="lv-LV" altLang="lv-LV" b="1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konkurētspēja</a:t>
            </a:r>
          </a:p>
          <a:p>
            <a:pPr>
              <a:lnSpc>
                <a:spcPct val="89000"/>
              </a:lnSpc>
            </a:pPr>
            <a:endParaRPr lang="lv-LV" b="1" dirty="0" smtClean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433636" y="3365188"/>
            <a:ext cx="3634169" cy="93871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r>
              <a:rPr lang="en-GB" b="1" dirty="0" err="1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Profesionālisms</a:t>
            </a:r>
            <a:endParaRPr lang="en-GB" b="1" dirty="0" smtClean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Akadēmiskais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personāls</a:t>
            </a:r>
            <a:endParaRPr lang="en-GB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Administratīvais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personāls</a:t>
            </a:r>
            <a:endParaRPr lang="lv-LV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465454" y="5110337"/>
            <a:ext cx="3210902" cy="121571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defRPr/>
            </a:pPr>
            <a:r>
              <a:rPr lang="en-GB" b="1" dirty="0" err="1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Līderība</a:t>
            </a:r>
            <a:endParaRPr lang="en-GB" b="1" dirty="0" smtClean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 charset="0"/>
            </a:endParaRPr>
          </a:p>
          <a:p>
            <a:pPr>
              <a:defRPr/>
            </a:pP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Stratēģiskā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specializācija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Ekosistēmu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veidošana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 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un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vadība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  <a:cs typeface="Source Sans Pro" charset="0"/>
              </a:rPr>
              <a:t> </a:t>
            </a:r>
            <a:endParaRPr lang="lv-LV" dirty="0">
              <a:latin typeface="Verdana" panose="020B0604030504040204" pitchFamily="34" charset="0"/>
              <a:ea typeface="Verdana" panose="020B0604030504040204" pitchFamily="34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9963" y="401028"/>
            <a:ext cx="967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Iekšējās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pārvaldības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izaicinājumi</a:t>
            </a:r>
            <a:endParaRPr lang="lv-LV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64350" y="6210421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12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L-Shape 8"/>
          <p:cNvSpPr/>
          <p:nvPr/>
        </p:nvSpPr>
        <p:spPr>
          <a:xfrm rot="5400000">
            <a:off x="2675951" y="315320"/>
            <a:ext cx="1604898" cy="481206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1548299" y="2314049"/>
            <a:ext cx="4637343" cy="1181897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</a:pPr>
            <a:r>
              <a:rPr lang="en-US" sz="2000" i="1" kern="1200" dirty="0" smtClean="0"/>
              <a:t>Padomes</a:t>
            </a:r>
            <a:r>
              <a:rPr lang="en-US" sz="2000" i="1" dirty="0"/>
              <a:t>,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senāta</a:t>
            </a:r>
            <a:r>
              <a:rPr lang="en-US" sz="2000" i="1" kern="1200" dirty="0" smtClean="0"/>
              <a:t> un </a:t>
            </a:r>
            <a:r>
              <a:rPr lang="en-US" sz="2000" i="1" kern="1200" dirty="0" err="1" smtClean="0"/>
              <a:t>augstskolas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vadības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savstarpējās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sadarbības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modeļi</a:t>
            </a:r>
            <a:endParaRPr lang="lv-LV" sz="2000" i="1" kern="1200" dirty="0"/>
          </a:p>
        </p:txBody>
      </p:sp>
      <p:sp>
        <p:nvSpPr>
          <p:cNvPr id="12" name="L-Shape 11"/>
          <p:cNvSpPr/>
          <p:nvPr/>
        </p:nvSpPr>
        <p:spPr>
          <a:xfrm rot="5400000">
            <a:off x="8103995" y="486083"/>
            <a:ext cx="1604898" cy="462755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 12"/>
          <p:cNvSpPr/>
          <p:nvPr/>
        </p:nvSpPr>
        <p:spPr>
          <a:xfrm>
            <a:off x="7068521" y="2360871"/>
            <a:ext cx="4646556" cy="2113344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i="1" kern="1200" dirty="0" err="1" smtClean="0"/>
              <a:t>Padomes</a:t>
            </a:r>
            <a:r>
              <a:rPr lang="en-US" sz="2000" i="1" kern="1200" dirty="0" smtClean="0"/>
              <a:t> un </a:t>
            </a:r>
            <a:r>
              <a:rPr lang="en-US" sz="2000" i="1" kern="1200" dirty="0" err="1" smtClean="0"/>
              <a:t>senāta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sadarbības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modeļi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ar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studējošo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pašpārvaldi</a:t>
            </a:r>
            <a:endParaRPr lang="lv-LV" sz="2000" i="1" kern="1200" dirty="0"/>
          </a:p>
        </p:txBody>
      </p:sp>
      <p:sp>
        <p:nvSpPr>
          <p:cNvPr id="15" name="L-Shape 14"/>
          <p:cNvSpPr/>
          <p:nvPr/>
        </p:nvSpPr>
        <p:spPr>
          <a:xfrm rot="5400000">
            <a:off x="2672923" y="2372648"/>
            <a:ext cx="1604898" cy="481811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 15"/>
          <p:cNvSpPr/>
          <p:nvPr/>
        </p:nvSpPr>
        <p:spPr>
          <a:xfrm>
            <a:off x="1548299" y="4325400"/>
            <a:ext cx="4533960" cy="1171021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</a:pPr>
            <a:r>
              <a:rPr lang="en-US" sz="2000" i="1" kern="1200" dirty="0" err="1" smtClean="0"/>
              <a:t>Noteikt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principus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augstskolas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personāla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iesaistei</a:t>
            </a:r>
            <a:r>
              <a:rPr lang="en-US" sz="2000" i="1" kern="1200" dirty="0" smtClean="0"/>
              <a:t> un </a:t>
            </a:r>
            <a:r>
              <a:rPr lang="en-US" sz="2000" i="1" kern="1200" dirty="0" err="1" smtClean="0"/>
              <a:t>līdzdalībai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augstskolas</a:t>
            </a:r>
            <a:r>
              <a:rPr lang="lv-LV" sz="2000" i="1" dirty="0" smtClean="0"/>
              <a:t> </a:t>
            </a:r>
            <a:r>
              <a:rPr lang="en-US" sz="2000" i="1" kern="1200" dirty="0" err="1" smtClean="0"/>
              <a:t>iekšējās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pārvaldības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procesos</a:t>
            </a:r>
            <a:endParaRPr lang="lv-LV" sz="2000" i="1" kern="1200" dirty="0"/>
          </a:p>
        </p:txBody>
      </p:sp>
      <p:sp>
        <p:nvSpPr>
          <p:cNvPr id="18" name="L-Shape 17"/>
          <p:cNvSpPr/>
          <p:nvPr/>
        </p:nvSpPr>
        <p:spPr>
          <a:xfrm rot="5400000">
            <a:off x="8089910" y="2531877"/>
            <a:ext cx="1604898" cy="461269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7022415" y="4407494"/>
            <a:ext cx="4505439" cy="1032277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</a:pPr>
            <a:r>
              <a:rPr lang="en-US" sz="2000" i="1" kern="1200" dirty="0" err="1" smtClean="0"/>
              <a:t>Gan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augstskolas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padome</a:t>
            </a:r>
            <a:r>
              <a:rPr lang="en-US" sz="2000" i="1" kern="1200" dirty="0" smtClean="0"/>
              <a:t>, </a:t>
            </a:r>
            <a:r>
              <a:rPr lang="en-US" sz="2000" i="1" kern="1200" dirty="0" err="1" smtClean="0"/>
              <a:t>gan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senāts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var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veidot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darba</a:t>
            </a:r>
            <a:r>
              <a:rPr lang="lv-LV" sz="2000" i="1" dirty="0"/>
              <a:t> </a:t>
            </a:r>
            <a:r>
              <a:rPr lang="en-US" sz="2000" i="1" kern="1200" dirty="0" err="1" smtClean="0"/>
              <a:t>grupas</a:t>
            </a:r>
            <a:r>
              <a:rPr lang="en-US" sz="2000" i="1" kern="1200" dirty="0" smtClean="0"/>
              <a:t>, </a:t>
            </a:r>
            <a:r>
              <a:rPr lang="en-US" sz="2000" i="1" kern="1200" dirty="0" err="1" smtClean="0"/>
              <a:t>komisijas</a:t>
            </a:r>
            <a:r>
              <a:rPr lang="en-US" sz="2000" i="1" kern="1200" dirty="0" smtClean="0"/>
              <a:t>, task force, </a:t>
            </a:r>
            <a:r>
              <a:rPr lang="en-US" sz="2000" i="1" kern="1200" dirty="0" err="1" smtClean="0"/>
              <a:t>diskusiju</a:t>
            </a:r>
            <a:r>
              <a:rPr lang="en-US" sz="2000" i="1" kern="1200" dirty="0" smtClean="0"/>
              <a:t> </a:t>
            </a:r>
            <a:r>
              <a:rPr lang="en-US" sz="2000" i="1" kern="1200" dirty="0" err="1" smtClean="0"/>
              <a:t>platformas</a:t>
            </a:r>
            <a:endParaRPr lang="lv-LV" sz="2000" i="1" kern="1200" dirty="0"/>
          </a:p>
        </p:txBody>
      </p:sp>
      <p:sp>
        <p:nvSpPr>
          <p:cNvPr id="6" name="Rectangle 5"/>
          <p:cNvSpPr/>
          <p:nvPr/>
        </p:nvSpPr>
        <p:spPr>
          <a:xfrm>
            <a:off x="800112" y="5881851"/>
            <a:ext cx="10506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lv-LV" dirty="0" smtClean="0">
                <a:solidFill>
                  <a:srgbClr val="009999"/>
                </a:solidFill>
              </a:rPr>
              <a:t>...</a:t>
            </a:r>
            <a:r>
              <a:rPr lang="en-US" dirty="0" err="1" smtClean="0">
                <a:solidFill>
                  <a:srgbClr val="009999"/>
                </a:solidFill>
              </a:rPr>
              <a:t>kā</a:t>
            </a:r>
            <a:r>
              <a:rPr lang="en-US" dirty="0" smtClean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arī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nostiprināt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augstskolas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satversmē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vēl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citus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risinājumus</a:t>
            </a:r>
            <a:r>
              <a:rPr lang="en-US" dirty="0">
                <a:solidFill>
                  <a:srgbClr val="009999"/>
                </a:solidFill>
              </a:rPr>
              <a:t>, </a:t>
            </a:r>
            <a:r>
              <a:rPr lang="en-US" dirty="0" err="1" smtClean="0">
                <a:solidFill>
                  <a:srgbClr val="009999"/>
                </a:solidFill>
              </a:rPr>
              <a:t>kas</a:t>
            </a:r>
            <a:r>
              <a:rPr lang="en-US" dirty="0" smtClean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stiprina</a:t>
            </a:r>
            <a:r>
              <a:rPr lang="en-US" dirty="0">
                <a:solidFill>
                  <a:srgbClr val="009999"/>
                </a:solidFill>
              </a:rPr>
              <a:t> </a:t>
            </a:r>
            <a:endParaRPr lang="lv-LV" dirty="0" smtClean="0">
              <a:solidFill>
                <a:srgbClr val="009999"/>
              </a:solidFill>
            </a:endParaRPr>
          </a:p>
          <a:p>
            <a:pPr lvl="0" algn="ctr"/>
            <a:r>
              <a:rPr lang="en-US" dirty="0" err="1" smtClean="0">
                <a:solidFill>
                  <a:srgbClr val="009999"/>
                </a:solidFill>
              </a:rPr>
              <a:t>augstskolas</a:t>
            </a:r>
            <a:r>
              <a:rPr lang="en-US" dirty="0" smtClean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iekšējo</a:t>
            </a:r>
            <a:r>
              <a:rPr lang="en-US" dirty="0">
                <a:solidFill>
                  <a:srgbClr val="009999"/>
                </a:solidFill>
              </a:rPr>
              <a:t> </a:t>
            </a:r>
            <a:r>
              <a:rPr lang="en-US" dirty="0" err="1">
                <a:solidFill>
                  <a:srgbClr val="009999"/>
                </a:solidFill>
              </a:rPr>
              <a:t>demokrātiju</a:t>
            </a:r>
            <a:r>
              <a:rPr lang="en-US" dirty="0">
                <a:solidFill>
                  <a:srgbClr val="009999"/>
                </a:solidFill>
              </a:rPr>
              <a:t>. </a:t>
            </a:r>
            <a:endParaRPr lang="lv-LV" dirty="0">
              <a:solidFill>
                <a:srgbClr val="009999"/>
              </a:solidFill>
            </a:endParaRPr>
          </a:p>
        </p:txBody>
      </p:sp>
      <p:sp>
        <p:nvSpPr>
          <p:cNvPr id="24" name="Snip Diagonal Corner Rectangle 23"/>
          <p:cNvSpPr/>
          <p:nvPr/>
        </p:nvSpPr>
        <p:spPr>
          <a:xfrm>
            <a:off x="892882" y="5828678"/>
            <a:ext cx="10413402" cy="776079"/>
          </a:xfrm>
          <a:prstGeom prst="snip2DiagRect">
            <a:avLst/>
          </a:prstGeom>
          <a:noFill/>
          <a:ln w="28575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27" name="Group 26"/>
          <p:cNvGrpSpPr/>
          <p:nvPr/>
        </p:nvGrpSpPr>
        <p:grpSpPr>
          <a:xfrm>
            <a:off x="920415" y="1664948"/>
            <a:ext cx="671730" cy="671730"/>
            <a:chOff x="158376" y="2316256"/>
            <a:chExt cx="671730" cy="671730"/>
          </a:xfrm>
        </p:grpSpPr>
        <p:sp>
          <p:nvSpPr>
            <p:cNvPr id="26" name="Oval 25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4015" y="2452066"/>
              <a:ext cx="5485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tx2">
                      <a:lumMod val="50000"/>
                    </a:schemeClr>
                  </a:solidFill>
                </a:rPr>
                <a:t>1.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54802" y="1769281"/>
            <a:ext cx="674874" cy="671730"/>
            <a:chOff x="158376" y="2316256"/>
            <a:chExt cx="674874" cy="671730"/>
          </a:xfrm>
        </p:grpSpPr>
        <p:sp>
          <p:nvSpPr>
            <p:cNvPr id="29" name="Oval 28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4702" y="2463634"/>
              <a:ext cx="5485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</a:rPr>
                <a:t>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72316" y="3812109"/>
            <a:ext cx="671730" cy="671730"/>
            <a:chOff x="158376" y="2316256"/>
            <a:chExt cx="671730" cy="671730"/>
          </a:xfrm>
        </p:grpSpPr>
        <p:sp>
          <p:nvSpPr>
            <p:cNvPr id="32" name="Oval 31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69917" y="2472457"/>
              <a:ext cx="5485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3</a:t>
              </a:r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</a:rPr>
                <a:t>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66757" y="3884401"/>
            <a:ext cx="671730" cy="671730"/>
            <a:chOff x="158376" y="2316256"/>
            <a:chExt cx="671730" cy="671730"/>
          </a:xfrm>
        </p:grpSpPr>
        <p:sp>
          <p:nvSpPr>
            <p:cNvPr id="35" name="Oval 34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71608" y="2455092"/>
              <a:ext cx="5485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4</a:t>
              </a:r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</a:rPr>
                <a:t>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26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9963" y="401028"/>
            <a:ext cx="967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Ārējie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pārvaldības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izaicinājumi</a:t>
            </a:r>
            <a:endParaRPr lang="lv-LV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53593" y="6210421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13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L-Shape 8"/>
          <p:cNvSpPr/>
          <p:nvPr/>
        </p:nvSpPr>
        <p:spPr>
          <a:xfrm rot="5400000">
            <a:off x="2894308" y="642395"/>
            <a:ext cx="1544814" cy="522040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1508564" y="2735776"/>
            <a:ext cx="4768353" cy="1328455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r>
              <a:rPr lang="en-GB" sz="2000" i="1" dirty="0" err="1"/>
              <a:t>Attiecību</a:t>
            </a:r>
            <a:r>
              <a:rPr lang="en-GB" sz="2000" i="1" dirty="0"/>
              <a:t> </a:t>
            </a:r>
            <a:r>
              <a:rPr lang="en-GB" sz="2000" i="1" dirty="0" err="1"/>
              <a:t>veidošana</a:t>
            </a:r>
            <a:r>
              <a:rPr lang="en-GB" sz="2000" i="1" dirty="0"/>
              <a:t> </a:t>
            </a:r>
            <a:r>
              <a:rPr lang="en-GB" sz="2000" i="1" dirty="0" err="1" smtClean="0"/>
              <a:t>ar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industriju</a:t>
            </a:r>
            <a:endParaRPr lang="lv-LV" sz="2000" i="1" dirty="0" smtClean="0"/>
          </a:p>
          <a:p>
            <a:r>
              <a:rPr lang="en-GB" sz="2000" i="1" dirty="0" smtClean="0"/>
              <a:t>un </a:t>
            </a:r>
            <a:r>
              <a:rPr lang="en-GB" sz="2000" i="1" dirty="0" err="1" smtClean="0"/>
              <a:t>sabiedrību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kopumā</a:t>
            </a:r>
            <a:r>
              <a:rPr lang="en-GB" sz="2000" i="1" dirty="0" smtClean="0"/>
              <a:t> </a:t>
            </a:r>
            <a:r>
              <a:rPr lang="en-GB" sz="2000" i="1" dirty="0" err="1"/>
              <a:t>uzticēšanās</a:t>
            </a:r>
            <a:r>
              <a:rPr lang="en-GB" sz="2000" i="1" dirty="0"/>
              <a:t> </a:t>
            </a:r>
            <a:r>
              <a:rPr lang="en-GB" sz="2000" i="1" dirty="0" err="1" smtClean="0"/>
              <a:t>veicināšanai</a:t>
            </a:r>
            <a:endParaRPr lang="lv-LV" sz="2000" i="1" dirty="0"/>
          </a:p>
        </p:txBody>
      </p:sp>
      <p:sp>
        <p:nvSpPr>
          <p:cNvPr id="12" name="L-Shape 11"/>
          <p:cNvSpPr/>
          <p:nvPr/>
        </p:nvSpPr>
        <p:spPr>
          <a:xfrm rot="5400000">
            <a:off x="8115787" y="1198194"/>
            <a:ext cx="1544814" cy="4099530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 12"/>
          <p:cNvSpPr/>
          <p:nvPr/>
        </p:nvSpPr>
        <p:spPr>
          <a:xfrm>
            <a:off x="7246609" y="2751511"/>
            <a:ext cx="4465929" cy="1217875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r>
              <a:rPr lang="en-GB" sz="2000" i="1" dirty="0" err="1"/>
              <a:t>Finansējuma</a:t>
            </a:r>
            <a:r>
              <a:rPr lang="en-GB" sz="2000" i="1" dirty="0"/>
              <a:t> </a:t>
            </a:r>
            <a:r>
              <a:rPr lang="en-GB" sz="2000" i="1" dirty="0" err="1"/>
              <a:t>piesaiste</a:t>
            </a:r>
            <a:r>
              <a:rPr lang="en-GB" sz="2000" i="1" dirty="0"/>
              <a:t> un </a:t>
            </a:r>
            <a:r>
              <a:rPr lang="en-GB" sz="2000" i="1" dirty="0" err="1"/>
              <a:t>finansējuma</a:t>
            </a:r>
            <a:r>
              <a:rPr lang="en-GB" sz="2000" i="1" dirty="0"/>
              <a:t> </a:t>
            </a:r>
            <a:r>
              <a:rPr lang="en-GB" sz="2000" i="1" dirty="0" err="1" smtClean="0"/>
              <a:t>diversifikācija</a:t>
            </a:r>
            <a:r>
              <a:rPr lang="en-GB" sz="2000" i="1" dirty="0" smtClean="0"/>
              <a:t>, </a:t>
            </a:r>
            <a:r>
              <a:rPr lang="en-GB" sz="2000" i="1" dirty="0" err="1" smtClean="0"/>
              <a:t>pārskatatbildības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nodrošināšana</a:t>
            </a:r>
            <a:r>
              <a:rPr lang="en-GB" sz="2000" i="1" dirty="0" smtClean="0"/>
              <a:t> </a:t>
            </a:r>
            <a:endParaRPr lang="lv-LV" sz="2000" i="1" dirty="0"/>
          </a:p>
          <a:p>
            <a:r>
              <a:rPr lang="en-GB" sz="2000" dirty="0"/>
              <a:t> </a:t>
            </a:r>
            <a:endParaRPr lang="lv-LV" sz="2000" dirty="0"/>
          </a:p>
        </p:txBody>
      </p:sp>
      <p:sp>
        <p:nvSpPr>
          <p:cNvPr id="15" name="L-Shape 14"/>
          <p:cNvSpPr/>
          <p:nvPr/>
        </p:nvSpPr>
        <p:spPr>
          <a:xfrm rot="5400000">
            <a:off x="1279530" y="3596336"/>
            <a:ext cx="1544814" cy="312526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 15"/>
          <p:cNvSpPr/>
          <p:nvPr/>
        </p:nvSpPr>
        <p:spPr>
          <a:xfrm>
            <a:off x="944616" y="4776263"/>
            <a:ext cx="2916217" cy="1075785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i="1" dirty="0" err="1"/>
              <a:t>Sadarbība</a:t>
            </a:r>
            <a:r>
              <a:rPr lang="en-GB" sz="2000" i="1" dirty="0"/>
              <a:t> </a:t>
            </a:r>
            <a:r>
              <a:rPr lang="en-GB" sz="2000" i="1" dirty="0" err="1"/>
              <a:t>ar</a:t>
            </a:r>
            <a:r>
              <a:rPr lang="en-GB" sz="2000" i="1" dirty="0"/>
              <a:t> </a:t>
            </a:r>
            <a:r>
              <a:rPr lang="en-GB" sz="2000" i="1" dirty="0" smtClean="0"/>
              <a:t>IZM (</a:t>
            </a:r>
            <a:r>
              <a:rPr lang="en-GB" sz="2000" i="1" dirty="0" err="1" smtClean="0"/>
              <a:t>nozaru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ministrijām</a:t>
            </a:r>
            <a:r>
              <a:rPr lang="en-GB" sz="2000" i="1" dirty="0" smtClean="0"/>
              <a:t>) </a:t>
            </a:r>
            <a:r>
              <a:rPr lang="en-GB" sz="2000" i="1" dirty="0" err="1"/>
              <a:t>augstākās</a:t>
            </a:r>
            <a:r>
              <a:rPr lang="en-GB" sz="2000" i="1" dirty="0"/>
              <a:t> </a:t>
            </a:r>
            <a:r>
              <a:rPr lang="en-GB" sz="2000" i="1" dirty="0" err="1"/>
              <a:t>izglītības</a:t>
            </a:r>
            <a:r>
              <a:rPr lang="en-GB" sz="2000" i="1" dirty="0"/>
              <a:t> </a:t>
            </a:r>
            <a:r>
              <a:rPr lang="en-GB" sz="2000" i="1" dirty="0" err="1"/>
              <a:t>reformu</a:t>
            </a:r>
            <a:r>
              <a:rPr lang="en-GB" sz="2000" i="1" dirty="0"/>
              <a:t> </a:t>
            </a:r>
            <a:r>
              <a:rPr lang="en-GB" sz="2000" i="1" dirty="0" err="1"/>
              <a:t>ieviešanai</a:t>
            </a:r>
            <a:r>
              <a:rPr lang="en-GB" sz="2000" i="1" dirty="0"/>
              <a:t> </a:t>
            </a:r>
            <a:r>
              <a:rPr lang="en-GB" sz="2000" i="1" dirty="0" err="1"/>
              <a:t>augstskolās</a:t>
            </a:r>
            <a:endParaRPr lang="lv-LV" sz="2000" i="1" kern="1200" dirty="0"/>
          </a:p>
        </p:txBody>
      </p:sp>
      <p:sp>
        <p:nvSpPr>
          <p:cNvPr id="18" name="L-Shape 17"/>
          <p:cNvSpPr/>
          <p:nvPr/>
        </p:nvSpPr>
        <p:spPr>
          <a:xfrm rot="5400000">
            <a:off x="4919555" y="3499302"/>
            <a:ext cx="1544814" cy="328108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4487827" y="4737036"/>
            <a:ext cx="3172684" cy="1240502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r>
              <a:rPr lang="en-GB" sz="2000" i="1" dirty="0" err="1"/>
              <a:t>Latvijas</a:t>
            </a:r>
            <a:r>
              <a:rPr lang="en-GB" sz="2000" i="1" dirty="0"/>
              <a:t> </a:t>
            </a:r>
            <a:r>
              <a:rPr lang="en-GB" sz="2000" i="1" dirty="0" err="1" smtClean="0"/>
              <a:t>augstākās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izglītības</a:t>
            </a:r>
            <a:r>
              <a:rPr lang="en-GB" sz="2000" i="1" dirty="0" smtClean="0"/>
              <a:t> </a:t>
            </a:r>
            <a:r>
              <a:rPr lang="en-GB" sz="2000" i="1" dirty="0" err="1"/>
              <a:t>starptautiskās</a:t>
            </a:r>
            <a:r>
              <a:rPr lang="en-GB" sz="2000" i="1" dirty="0"/>
              <a:t> </a:t>
            </a:r>
            <a:r>
              <a:rPr lang="en-GB" sz="2000" i="1" dirty="0" err="1"/>
              <a:t>reputācijas</a:t>
            </a:r>
            <a:r>
              <a:rPr lang="en-GB" sz="2000" i="1" dirty="0"/>
              <a:t> </a:t>
            </a:r>
            <a:r>
              <a:rPr lang="en-GB" sz="2000" i="1" dirty="0" err="1"/>
              <a:t>stiprināšana</a:t>
            </a:r>
            <a:r>
              <a:rPr lang="en-GB" sz="2000" i="1" dirty="0"/>
              <a:t> </a:t>
            </a:r>
            <a:endParaRPr lang="lv-LV" sz="2000" i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840006" y="2226235"/>
            <a:ext cx="671730" cy="646581"/>
            <a:chOff x="158376" y="2316256"/>
            <a:chExt cx="671730" cy="671730"/>
          </a:xfrm>
        </p:grpSpPr>
        <p:sp>
          <p:nvSpPr>
            <p:cNvPr id="26" name="Oval 25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5775" y="2429951"/>
              <a:ext cx="5485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tx2">
                      <a:lumMod val="50000"/>
                    </a:schemeClr>
                  </a:solidFill>
                </a:rPr>
                <a:t>1.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00563" y="2247422"/>
            <a:ext cx="674874" cy="646581"/>
            <a:chOff x="158376" y="2316256"/>
            <a:chExt cx="674874" cy="671730"/>
          </a:xfrm>
        </p:grpSpPr>
        <p:sp>
          <p:nvSpPr>
            <p:cNvPr id="29" name="Oval 28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4702" y="2463634"/>
              <a:ext cx="5485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2</a:t>
              </a:r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</a:rPr>
                <a:t>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9798" y="4219721"/>
            <a:ext cx="671730" cy="646581"/>
            <a:chOff x="112868" y="2316577"/>
            <a:chExt cx="671730" cy="671730"/>
          </a:xfrm>
        </p:grpSpPr>
        <p:sp>
          <p:nvSpPr>
            <p:cNvPr id="32" name="Oval 31"/>
            <p:cNvSpPr/>
            <p:nvPr/>
          </p:nvSpPr>
          <p:spPr>
            <a:xfrm>
              <a:off x="112868" y="2316577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36050" y="2452111"/>
              <a:ext cx="5485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3</a:t>
              </a:r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</a:rPr>
                <a:t>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18230" y="4216062"/>
            <a:ext cx="671730" cy="646581"/>
            <a:chOff x="158376" y="2316256"/>
            <a:chExt cx="671730" cy="671730"/>
          </a:xfrm>
        </p:grpSpPr>
        <p:sp>
          <p:nvSpPr>
            <p:cNvPr id="35" name="Oval 34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67981" y="2457384"/>
              <a:ext cx="5485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4</a:t>
              </a:r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</a:rPr>
                <a:t>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8317563" y="4749284"/>
            <a:ext cx="3482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 smtClean="0">
                <a:ea typeface="Calibri" panose="020F0502020204030204" pitchFamily="34" charset="0"/>
              </a:rPr>
              <a:t>Pētniecības</a:t>
            </a:r>
            <a:r>
              <a:rPr lang="en-GB" i="1" dirty="0" smtClean="0">
                <a:ea typeface="Calibri" panose="020F0502020204030204" pitchFamily="34" charset="0"/>
              </a:rPr>
              <a:t>,</a:t>
            </a:r>
            <a:r>
              <a:rPr lang="lv-LV" i="1" dirty="0" smtClean="0">
                <a:ea typeface="Calibri" panose="020F0502020204030204" pitchFamily="34" charset="0"/>
              </a:rPr>
              <a:t> </a:t>
            </a:r>
            <a:r>
              <a:rPr lang="en-GB" i="1" dirty="0" err="1" smtClean="0">
                <a:ea typeface="Calibri" panose="020F0502020204030204" pitchFamily="34" charset="0"/>
              </a:rPr>
              <a:t>cilvēkkapitāla</a:t>
            </a:r>
            <a:r>
              <a:rPr lang="en-GB" i="1" dirty="0">
                <a:ea typeface="Calibri" panose="020F0502020204030204" pitchFamily="34" charset="0"/>
              </a:rPr>
              <a:t>, </a:t>
            </a:r>
            <a:endParaRPr lang="lv-LV" i="1" dirty="0" smtClean="0">
              <a:ea typeface="Calibri" panose="020F0502020204030204" pitchFamily="34" charset="0"/>
            </a:endParaRPr>
          </a:p>
          <a:p>
            <a:r>
              <a:rPr lang="en-GB" i="1" dirty="0" err="1" smtClean="0">
                <a:ea typeface="Calibri" panose="020F0502020204030204" pitchFamily="34" charset="0"/>
              </a:rPr>
              <a:t>izcilības</a:t>
            </a:r>
            <a:r>
              <a:rPr lang="en-GB" i="1" dirty="0">
                <a:ea typeface="Calibri" panose="020F0502020204030204" pitchFamily="34" charset="0"/>
              </a:rPr>
              <a:t>, </a:t>
            </a:r>
            <a:r>
              <a:rPr lang="en-GB" i="1" dirty="0" err="1">
                <a:ea typeface="Calibri" panose="020F0502020204030204" pitchFamily="34" charset="0"/>
              </a:rPr>
              <a:t>starptautiskās</a:t>
            </a:r>
            <a:r>
              <a:rPr lang="en-GB" i="1" dirty="0">
                <a:ea typeface="Calibri" panose="020F0502020204030204" pitchFamily="34" charset="0"/>
              </a:rPr>
              <a:t> </a:t>
            </a:r>
            <a:endParaRPr lang="lv-LV" i="1" dirty="0" smtClean="0">
              <a:ea typeface="Calibri" panose="020F0502020204030204" pitchFamily="34" charset="0"/>
            </a:endParaRPr>
          </a:p>
          <a:p>
            <a:r>
              <a:rPr lang="en-GB" i="1" dirty="0" err="1" smtClean="0">
                <a:ea typeface="Calibri" panose="020F0502020204030204" pitchFamily="34" charset="0"/>
              </a:rPr>
              <a:t>sadarbības</a:t>
            </a:r>
            <a:r>
              <a:rPr lang="en-GB" i="1" dirty="0" smtClean="0">
                <a:ea typeface="Calibri" panose="020F0502020204030204" pitchFamily="34" charset="0"/>
              </a:rPr>
              <a:t> </a:t>
            </a:r>
            <a:r>
              <a:rPr lang="en-GB" i="1" dirty="0">
                <a:ea typeface="Calibri" panose="020F0502020204030204" pitchFamily="34" charset="0"/>
              </a:rPr>
              <a:t>un </a:t>
            </a:r>
            <a:r>
              <a:rPr lang="en-GB" i="1" dirty="0" err="1" smtClean="0">
                <a:ea typeface="Calibri" panose="020F0502020204030204" pitchFamily="34" charset="0"/>
              </a:rPr>
              <a:t>tehnoloģiju</a:t>
            </a:r>
            <a:r>
              <a:rPr lang="en-GB" i="1" dirty="0" smtClean="0">
                <a:ea typeface="Calibri" panose="020F0502020204030204" pitchFamily="34" charset="0"/>
              </a:rPr>
              <a:t> </a:t>
            </a:r>
            <a:endParaRPr lang="lv-LV" i="1" dirty="0" smtClean="0">
              <a:ea typeface="Calibri" panose="020F0502020204030204" pitchFamily="34" charset="0"/>
            </a:endParaRPr>
          </a:p>
          <a:p>
            <a:r>
              <a:rPr lang="en-GB" i="1" dirty="0" err="1" smtClean="0">
                <a:ea typeface="Calibri" panose="020F0502020204030204" pitchFamily="34" charset="0"/>
              </a:rPr>
              <a:t>pārneses</a:t>
            </a:r>
            <a:r>
              <a:rPr lang="en-GB" i="1" dirty="0" smtClean="0">
                <a:ea typeface="Calibri" panose="020F0502020204030204" pitchFamily="34" charset="0"/>
              </a:rPr>
              <a:t> </a:t>
            </a:r>
            <a:r>
              <a:rPr lang="en-GB" i="1" dirty="0" err="1">
                <a:ea typeface="Calibri" panose="020F0502020204030204" pitchFamily="34" charset="0"/>
              </a:rPr>
              <a:t>veicināšana</a:t>
            </a:r>
            <a:endParaRPr lang="lv-LV" i="1" dirty="0"/>
          </a:p>
        </p:txBody>
      </p:sp>
      <p:sp>
        <p:nvSpPr>
          <p:cNvPr id="42" name="L-Shape 41"/>
          <p:cNvSpPr/>
          <p:nvPr/>
        </p:nvSpPr>
        <p:spPr>
          <a:xfrm rot="5400000">
            <a:off x="8957777" y="3266105"/>
            <a:ext cx="1544814" cy="3646818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3" name="Group 42"/>
          <p:cNvGrpSpPr/>
          <p:nvPr/>
        </p:nvGrpSpPr>
        <p:grpSpPr>
          <a:xfrm>
            <a:off x="7768909" y="4207314"/>
            <a:ext cx="674874" cy="646581"/>
            <a:chOff x="158376" y="2316256"/>
            <a:chExt cx="674874" cy="671730"/>
          </a:xfrm>
        </p:grpSpPr>
        <p:sp>
          <p:nvSpPr>
            <p:cNvPr id="44" name="Oval 43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84702" y="2463634"/>
              <a:ext cx="548548" cy="41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5</a:t>
              </a:r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</a:rPr>
                <a:t>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1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6804" y="247005"/>
            <a:ext cx="109472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700" b="1" dirty="0" smtClean="0">
                <a:solidFill>
                  <a:schemeClr val="bg1"/>
                </a:solidFill>
                <a:latin typeface="+mj-lt"/>
              </a:rPr>
              <a:t>Sagaidāmie rezultāti – ietekmes palielināšana, veicinot ekonomisko un sabiedrības pilsonisko izaugsmi </a:t>
            </a:r>
          </a:p>
          <a:p>
            <a:r>
              <a:rPr lang="lv-LV" sz="3200" b="1" dirty="0" smtClean="0">
                <a:solidFill>
                  <a:schemeClr val="bg1"/>
                </a:solidFill>
                <a:latin typeface="+mj-lt"/>
              </a:rPr>
              <a:t>  </a:t>
            </a:r>
            <a:endParaRPr lang="lv-LV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53593" y="6210421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552179" y="1573760"/>
            <a:ext cx="9844754" cy="888684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r>
              <a:rPr lang="lv-LV" sz="2000" i="1" dirty="0" smtClean="0"/>
              <a:t>Konkurētspējas palielināšana ārvalstu student</a:t>
            </a:r>
            <a:r>
              <a:rPr lang="en-GB" sz="2000" i="1" dirty="0" smtClean="0"/>
              <a:t>u</a:t>
            </a:r>
            <a:r>
              <a:rPr lang="lv-LV" sz="2000" i="1" dirty="0" smtClean="0"/>
              <a:t> un </a:t>
            </a:r>
            <a:r>
              <a:rPr lang="en-GB" sz="2000" i="1" dirty="0" smtClean="0"/>
              <a:t>a</a:t>
            </a:r>
            <a:r>
              <a:rPr lang="lv-LV" sz="2000" i="1" dirty="0" err="1" smtClean="0"/>
              <a:t>kadēmiskā</a:t>
            </a:r>
            <a:r>
              <a:rPr lang="lv-LV" sz="2000" i="1" dirty="0" smtClean="0"/>
              <a:t> personāla piesaistē </a:t>
            </a:r>
          </a:p>
          <a:p>
            <a:r>
              <a:rPr lang="lv-LV" sz="2000" dirty="0" smtClean="0"/>
              <a:t> </a:t>
            </a:r>
            <a:endParaRPr lang="lv-LV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749249" y="1548528"/>
            <a:ext cx="671730" cy="646581"/>
            <a:chOff x="158376" y="2316256"/>
            <a:chExt cx="671730" cy="671730"/>
          </a:xfrm>
        </p:grpSpPr>
        <p:sp>
          <p:nvSpPr>
            <p:cNvPr id="26" name="Oval 25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5775" y="2429951"/>
              <a:ext cx="548548" cy="41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1.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37" name="Freeform 36"/>
          <p:cNvSpPr/>
          <p:nvPr/>
        </p:nvSpPr>
        <p:spPr>
          <a:xfrm>
            <a:off x="1636920" y="2388153"/>
            <a:ext cx="9844754" cy="888684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r>
              <a:rPr lang="lv-LV" sz="2000" i="1" dirty="0" smtClean="0"/>
              <a:t>Publiskā un industrijas finansējuma piesaiste</a:t>
            </a:r>
          </a:p>
          <a:p>
            <a:r>
              <a:rPr lang="lv-LV" sz="2000" dirty="0" smtClean="0"/>
              <a:t> </a:t>
            </a:r>
            <a:endParaRPr lang="lv-LV" sz="20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768087" y="2337927"/>
            <a:ext cx="671730" cy="646581"/>
            <a:chOff x="158376" y="2316256"/>
            <a:chExt cx="671730" cy="671730"/>
          </a:xfrm>
        </p:grpSpPr>
        <p:sp>
          <p:nvSpPr>
            <p:cNvPr id="39" name="Oval 38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75775" y="2429951"/>
              <a:ext cx="548548" cy="41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2.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41" name="Freeform 40"/>
          <p:cNvSpPr/>
          <p:nvPr/>
        </p:nvSpPr>
        <p:spPr>
          <a:xfrm>
            <a:off x="1631137" y="3098803"/>
            <a:ext cx="9844754" cy="888684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r>
              <a:rPr lang="lv-LV" sz="2000" i="1" dirty="0" smtClean="0"/>
              <a:t>Augstskolu iekšējās un ārējās konsolidācijas iniciatīvu īstenošana</a:t>
            </a:r>
          </a:p>
          <a:p>
            <a:r>
              <a:rPr lang="lv-LV" sz="2000" dirty="0" smtClean="0"/>
              <a:t> </a:t>
            </a:r>
            <a:endParaRPr lang="lv-LV" sz="20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778361" y="3087938"/>
            <a:ext cx="671730" cy="646581"/>
            <a:chOff x="158376" y="2316256"/>
            <a:chExt cx="671730" cy="671730"/>
          </a:xfrm>
        </p:grpSpPr>
        <p:sp>
          <p:nvSpPr>
            <p:cNvPr id="47" name="Oval 46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75775" y="2429951"/>
              <a:ext cx="548548" cy="41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3.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49" name="Freeform 48"/>
          <p:cNvSpPr/>
          <p:nvPr/>
        </p:nvSpPr>
        <p:spPr>
          <a:xfrm>
            <a:off x="1647194" y="3902196"/>
            <a:ext cx="9844754" cy="888684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r>
              <a:rPr lang="lv-LV" sz="2000" i="1" dirty="0" smtClean="0"/>
              <a:t>Finansējuma izlietojuma efektivitātes palielināšana, jo īpaši studentu atbiruma mazināšana</a:t>
            </a:r>
          </a:p>
          <a:p>
            <a:r>
              <a:rPr lang="lv-LV" sz="2000" dirty="0" smtClean="0"/>
              <a:t> </a:t>
            </a:r>
            <a:endParaRPr lang="lv-LV" sz="20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778361" y="3851970"/>
            <a:ext cx="671730" cy="646581"/>
            <a:chOff x="158376" y="2316256"/>
            <a:chExt cx="671730" cy="671730"/>
          </a:xfrm>
        </p:grpSpPr>
        <p:sp>
          <p:nvSpPr>
            <p:cNvPr id="51" name="Oval 50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75775" y="2429951"/>
              <a:ext cx="548548" cy="41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4.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3" name="Freeform 52"/>
          <p:cNvSpPr/>
          <p:nvPr/>
        </p:nvSpPr>
        <p:spPr>
          <a:xfrm>
            <a:off x="1610224" y="4754136"/>
            <a:ext cx="9844754" cy="888684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r>
              <a:rPr lang="lv-LV" sz="2000" i="1" dirty="0" smtClean="0"/>
              <a:t>Studiju procesa dinamiska modernizācija, reaģējot uz strauji mainīgo darba tirgus pieprasījumu</a:t>
            </a:r>
            <a:r>
              <a:rPr lang="en-GB" sz="2000" i="1" dirty="0" smtClean="0"/>
              <a:t>;</a:t>
            </a:r>
            <a:r>
              <a:rPr lang="lv-LV" sz="2000" i="1" dirty="0" smtClean="0"/>
              <a:t> pieaugušo izglītības </a:t>
            </a:r>
            <a:r>
              <a:rPr lang="lv-LV" sz="2000" i="1" dirty="0" err="1" smtClean="0"/>
              <a:t>prioritizēšana</a:t>
            </a:r>
            <a:endParaRPr lang="lv-LV" sz="20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768087" y="4725829"/>
            <a:ext cx="671730" cy="646581"/>
            <a:chOff x="158376" y="2316256"/>
            <a:chExt cx="671730" cy="671730"/>
          </a:xfrm>
        </p:grpSpPr>
        <p:sp>
          <p:nvSpPr>
            <p:cNvPr id="55" name="Oval 54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75775" y="2429951"/>
              <a:ext cx="548548" cy="41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5.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1567418" y="5718193"/>
            <a:ext cx="9844754" cy="888684"/>
          </a:xfrm>
          <a:custGeom>
            <a:avLst/>
            <a:gdLst>
              <a:gd name="connsiteX0" fmla="*/ 0 w 2410956"/>
              <a:gd name="connsiteY0" fmla="*/ 0 h 2113344"/>
              <a:gd name="connsiteX1" fmla="*/ 2410956 w 2410956"/>
              <a:gd name="connsiteY1" fmla="*/ 0 h 2113344"/>
              <a:gd name="connsiteX2" fmla="*/ 2410956 w 2410956"/>
              <a:gd name="connsiteY2" fmla="*/ 2113344 h 2113344"/>
              <a:gd name="connsiteX3" fmla="*/ 0 w 2410956"/>
              <a:gd name="connsiteY3" fmla="*/ 2113344 h 2113344"/>
              <a:gd name="connsiteX4" fmla="*/ 0 w 2410956"/>
              <a:gd name="connsiteY4" fmla="*/ 0 h 21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956" h="2113344">
                <a:moveTo>
                  <a:pt x="0" y="0"/>
                </a:moveTo>
                <a:lnTo>
                  <a:pt x="2410956" y="0"/>
                </a:lnTo>
                <a:lnTo>
                  <a:pt x="2410956" y="2113344"/>
                </a:lnTo>
                <a:lnTo>
                  <a:pt x="0" y="21133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r>
              <a:rPr lang="en-GB" sz="2000" i="1" dirty="0" err="1" smtClean="0"/>
              <a:t>Absolventu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iesaiste</a:t>
            </a:r>
            <a:endParaRPr lang="lv-LV" sz="2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725281" y="5607694"/>
            <a:ext cx="671730" cy="646581"/>
            <a:chOff x="158376" y="2316256"/>
            <a:chExt cx="671730" cy="671730"/>
          </a:xfrm>
        </p:grpSpPr>
        <p:sp>
          <p:nvSpPr>
            <p:cNvPr id="29" name="Oval 28"/>
            <p:cNvSpPr/>
            <p:nvPr/>
          </p:nvSpPr>
          <p:spPr>
            <a:xfrm>
              <a:off x="158376" y="2316256"/>
              <a:ext cx="671730" cy="6717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5775" y="2429951"/>
              <a:ext cx="548548" cy="41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chemeClr val="tx2">
                      <a:lumMod val="50000"/>
                    </a:schemeClr>
                  </a:solidFill>
                </a:rPr>
                <a:t>6</a:t>
              </a:r>
              <a:r>
                <a:rPr lang="lv-LV" sz="2000" b="1" dirty="0" smtClean="0">
                  <a:solidFill>
                    <a:schemeClr val="tx2">
                      <a:lumMod val="50000"/>
                    </a:schemeClr>
                  </a:solidFill>
                </a:rPr>
                <a:t>. </a:t>
              </a:r>
              <a:endParaRPr lang="lv-LV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88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5532" y="-269041"/>
            <a:ext cx="6867426" cy="74055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7480" y="1944651"/>
            <a:ext cx="6921993" cy="3416320"/>
          </a:xfrm>
          <a:prstGeom prst="rect">
            <a:avLst/>
          </a:prstGeom>
          <a:solidFill>
            <a:srgbClr val="D2D2D6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endParaRPr lang="lv-LV" sz="2000" dirty="0" smtClean="0">
              <a:solidFill>
                <a:schemeClr val="bg1"/>
              </a:solidFill>
              <a:latin typeface="Corbel Light" panose="020B0303020204020204" pitchFamily="34" charset="0"/>
            </a:endParaRPr>
          </a:p>
          <a:p>
            <a:pPr algn="r"/>
            <a:r>
              <a:rPr lang="lv-LV" sz="4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Izglītības galvenais   </a:t>
            </a:r>
          </a:p>
          <a:p>
            <a:pPr algn="r"/>
            <a:r>
              <a:rPr lang="lv-LV" sz="4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uzdevums </a:t>
            </a:r>
            <a:r>
              <a:rPr lang="lv-LV" sz="40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 spoguļus </a:t>
            </a:r>
            <a:endParaRPr lang="lv-LV" sz="4000" dirty="0" smtClean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lv-LV" sz="4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pārvērst </a:t>
            </a:r>
            <a:r>
              <a:rPr lang="lv-LV" sz="40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 logiem. </a:t>
            </a:r>
            <a:endParaRPr lang="lv-LV" sz="4000" dirty="0" smtClean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endParaRPr lang="lv-LV" sz="2000" dirty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lv-LV" sz="28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Sidnijs </a:t>
            </a:r>
            <a:r>
              <a:rPr lang="lv-LV" sz="2800" dirty="0" err="1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Dž</a:t>
            </a:r>
            <a:r>
              <a:rPr lang="lv-LV" sz="28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lv-LV" sz="28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Hariss</a:t>
            </a:r>
          </a:p>
          <a:p>
            <a:pPr algn="r"/>
            <a:endParaRPr lang="lv-LV" sz="2000" dirty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8"/>
          <p:cNvSpPr/>
          <p:nvPr/>
        </p:nvSpPr>
        <p:spPr>
          <a:xfrm flipV="1">
            <a:off x="2" y="-9427"/>
            <a:ext cx="6429401" cy="6876854"/>
          </a:xfrm>
          <a:custGeom>
            <a:avLst/>
            <a:gdLst>
              <a:gd name="connsiteX0" fmla="*/ 0 w 6099463"/>
              <a:gd name="connsiteY0" fmla="*/ 0 h 6858000"/>
              <a:gd name="connsiteX1" fmla="*/ 6099463 w 6099463"/>
              <a:gd name="connsiteY1" fmla="*/ 0 h 6858000"/>
              <a:gd name="connsiteX2" fmla="*/ 6099463 w 6099463"/>
              <a:gd name="connsiteY2" fmla="*/ 6858000 h 6858000"/>
              <a:gd name="connsiteX3" fmla="*/ 0 w 6099463"/>
              <a:gd name="connsiteY3" fmla="*/ 6858000 h 6858000"/>
              <a:gd name="connsiteX4" fmla="*/ 0 w 6099463"/>
              <a:gd name="connsiteY4" fmla="*/ 0 h 6858000"/>
              <a:gd name="connsiteX0" fmla="*/ 0 w 6099463"/>
              <a:gd name="connsiteY0" fmla="*/ 0 h 6867427"/>
              <a:gd name="connsiteX1" fmla="*/ 6099463 w 6099463"/>
              <a:gd name="connsiteY1" fmla="*/ 0 h 6867427"/>
              <a:gd name="connsiteX2" fmla="*/ 4892832 w 6099463"/>
              <a:gd name="connsiteY2" fmla="*/ 6867427 h 6867427"/>
              <a:gd name="connsiteX3" fmla="*/ 0 w 6099463"/>
              <a:gd name="connsiteY3" fmla="*/ 6858000 h 6867427"/>
              <a:gd name="connsiteX4" fmla="*/ 0 w 6099463"/>
              <a:gd name="connsiteY4" fmla="*/ 0 h 6867427"/>
              <a:gd name="connsiteX0" fmla="*/ 0 w 6429401"/>
              <a:gd name="connsiteY0" fmla="*/ 9427 h 6876854"/>
              <a:gd name="connsiteX1" fmla="*/ 6429401 w 6429401"/>
              <a:gd name="connsiteY1" fmla="*/ 0 h 6876854"/>
              <a:gd name="connsiteX2" fmla="*/ 4892832 w 6429401"/>
              <a:gd name="connsiteY2" fmla="*/ 6876854 h 6876854"/>
              <a:gd name="connsiteX3" fmla="*/ 0 w 6429401"/>
              <a:gd name="connsiteY3" fmla="*/ 6867427 h 6876854"/>
              <a:gd name="connsiteX4" fmla="*/ 0 w 6429401"/>
              <a:gd name="connsiteY4" fmla="*/ 9427 h 68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9401" h="6876854">
                <a:moveTo>
                  <a:pt x="0" y="9427"/>
                </a:moveTo>
                <a:lnTo>
                  <a:pt x="6429401" y="0"/>
                </a:lnTo>
                <a:lnTo>
                  <a:pt x="4892832" y="6876854"/>
                </a:lnTo>
                <a:lnTo>
                  <a:pt x="0" y="6867427"/>
                </a:lnTo>
                <a:lnTo>
                  <a:pt x="0" y="9427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8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69293" y="3271824"/>
            <a:ext cx="604617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sz="5600" b="1" dirty="0">
                <a:solidFill>
                  <a:schemeClr val="bg1"/>
                </a:solidFill>
                <a:latin typeface="Verdana" panose="020B0604030504040204" pitchFamily="34" charset="0"/>
              </a:rPr>
              <a:t>DROSME </a:t>
            </a:r>
          </a:p>
          <a:p>
            <a:r>
              <a:rPr lang="lv-LV" sz="5600" b="1" dirty="0">
                <a:solidFill>
                  <a:schemeClr val="bg1"/>
                </a:solidFill>
                <a:latin typeface="Verdana" panose="020B0604030504040204" pitchFamily="34" charset="0"/>
              </a:rPr>
              <a:t>MAINĪTIES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700">
            <a:off x="1058490" y="1236498"/>
            <a:ext cx="1939960" cy="1939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1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72" y="5807658"/>
            <a:ext cx="2628723" cy="56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6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entagon 38"/>
          <p:cNvSpPr/>
          <p:nvPr/>
        </p:nvSpPr>
        <p:spPr>
          <a:xfrm rot="10800000">
            <a:off x="11030491" y="5319508"/>
            <a:ext cx="871770" cy="667843"/>
          </a:xfrm>
          <a:prstGeom prst="homePlat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Pentagon 37"/>
          <p:cNvSpPr/>
          <p:nvPr/>
        </p:nvSpPr>
        <p:spPr>
          <a:xfrm rot="10800000">
            <a:off x="11028212" y="4259563"/>
            <a:ext cx="871770" cy="667843"/>
          </a:xfrm>
          <a:prstGeom prst="homePlat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Pentagon 36"/>
          <p:cNvSpPr/>
          <p:nvPr/>
        </p:nvSpPr>
        <p:spPr>
          <a:xfrm rot="10800000">
            <a:off x="11087880" y="3206300"/>
            <a:ext cx="871770" cy="667843"/>
          </a:xfrm>
          <a:prstGeom prst="homePlat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lowchart: Delay 27"/>
          <p:cNvSpPr/>
          <p:nvPr/>
        </p:nvSpPr>
        <p:spPr>
          <a:xfrm>
            <a:off x="0" y="2833463"/>
            <a:ext cx="1656678" cy="2402441"/>
          </a:xfrm>
          <a:prstGeom prst="flowChartDelay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extBox 3"/>
          <p:cNvSpPr txBox="1"/>
          <p:nvPr/>
        </p:nvSpPr>
        <p:spPr>
          <a:xfrm>
            <a:off x="8524103" y="5235904"/>
            <a:ext cx="316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33CCCC"/>
                </a:solidFill>
              </a:rPr>
              <a:t>BA, </a:t>
            </a:r>
            <a:r>
              <a:rPr lang="en-GB" sz="2800" b="1" dirty="0" err="1" smtClean="0">
                <a:solidFill>
                  <a:srgbClr val="33CCCC"/>
                </a:solidFill>
              </a:rPr>
              <a:t>LSPA</a:t>
            </a:r>
            <a:r>
              <a:rPr lang="en-GB" sz="2800" b="1" dirty="0" smtClean="0">
                <a:solidFill>
                  <a:srgbClr val="33CCCC"/>
                </a:solidFill>
              </a:rPr>
              <a:t>, </a:t>
            </a:r>
            <a:endParaRPr lang="lv-LV" sz="2800" b="1" dirty="0" smtClean="0">
              <a:solidFill>
                <a:srgbClr val="33CCCC"/>
              </a:solidFill>
            </a:endParaRPr>
          </a:p>
          <a:p>
            <a:r>
              <a:rPr lang="en-GB" sz="2800" b="1" dirty="0" smtClean="0">
                <a:solidFill>
                  <a:srgbClr val="33CCCC"/>
                </a:solidFill>
              </a:rPr>
              <a:t>ViA, </a:t>
            </a:r>
            <a:r>
              <a:rPr lang="en-GB" sz="2800" b="1" dirty="0" err="1" smtClean="0">
                <a:solidFill>
                  <a:srgbClr val="33CCCC"/>
                </a:solidFill>
              </a:rPr>
              <a:t>VeA</a:t>
            </a:r>
            <a:r>
              <a:rPr lang="en-GB" sz="2800" b="1" dirty="0" smtClean="0">
                <a:solidFill>
                  <a:srgbClr val="33CCCC"/>
                </a:solidFill>
              </a:rPr>
              <a:t>, </a:t>
            </a:r>
            <a:endParaRPr lang="lv-LV" sz="2800" b="1" dirty="0" smtClean="0">
              <a:solidFill>
                <a:srgbClr val="33CCCC"/>
              </a:solidFill>
            </a:endParaRPr>
          </a:p>
          <a:p>
            <a:r>
              <a:rPr lang="en-GB" sz="2800" b="1" dirty="0" err="1" smtClean="0">
                <a:solidFill>
                  <a:srgbClr val="33CCCC"/>
                </a:solidFill>
              </a:rPr>
              <a:t>RTA</a:t>
            </a:r>
            <a:endParaRPr lang="en-GB" sz="2800" b="1" dirty="0" smtClean="0">
              <a:solidFill>
                <a:srgbClr val="33CC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234" y="390270"/>
            <a:ext cx="7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Valsts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augstskolu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padomes</a:t>
            </a:r>
            <a:endParaRPr lang="lv-LV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0412" y="6190011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6688" y="592298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b="1" dirty="0">
              <a:solidFill>
                <a:srgbClr val="33CCCC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860750" y="2170934"/>
            <a:ext cx="6535541" cy="699387"/>
          </a:xfrm>
          <a:custGeom>
            <a:avLst/>
            <a:gdLst>
              <a:gd name="connsiteX0" fmla="*/ 0 w 6535541"/>
              <a:gd name="connsiteY0" fmla="*/ 0 h 699387"/>
              <a:gd name="connsiteX1" fmla="*/ 6185848 w 6535541"/>
              <a:gd name="connsiteY1" fmla="*/ 0 h 699387"/>
              <a:gd name="connsiteX2" fmla="*/ 6535541 w 6535541"/>
              <a:gd name="connsiteY2" fmla="*/ 349694 h 699387"/>
              <a:gd name="connsiteX3" fmla="*/ 6185848 w 6535541"/>
              <a:gd name="connsiteY3" fmla="*/ 699387 h 699387"/>
              <a:gd name="connsiteX4" fmla="*/ 0 w 6535541"/>
              <a:gd name="connsiteY4" fmla="*/ 699387 h 699387"/>
              <a:gd name="connsiteX5" fmla="*/ 0 w 6535541"/>
              <a:gd name="connsiteY5" fmla="*/ 0 h 69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5541" h="699387">
                <a:moveTo>
                  <a:pt x="0" y="0"/>
                </a:moveTo>
                <a:lnTo>
                  <a:pt x="6185848" y="0"/>
                </a:lnTo>
                <a:lnTo>
                  <a:pt x="6535541" y="349694"/>
                </a:lnTo>
                <a:lnTo>
                  <a:pt x="6185848" y="699387"/>
                </a:lnTo>
                <a:lnTo>
                  <a:pt x="0" y="699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139" tIns="50800" rIns="225647" bIns="508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2000" b="1" dirty="0">
                <a:solidFill>
                  <a:schemeClr val="bg1"/>
                </a:solidFill>
              </a:rPr>
              <a:t>Z</a:t>
            </a:r>
            <a:r>
              <a:rPr lang="en-GB" sz="2000" b="1" kern="1200" dirty="0" err="1" smtClean="0">
                <a:solidFill>
                  <a:schemeClr val="bg1"/>
                </a:solidFill>
              </a:rPr>
              <a:t>ināt</a:t>
            </a:r>
            <a:r>
              <a:rPr lang="lv-LV" sz="2000" b="1" kern="1200" dirty="0" smtClean="0">
                <a:solidFill>
                  <a:schemeClr val="bg1"/>
                </a:solidFill>
              </a:rPr>
              <a:t>nes</a:t>
            </a:r>
            <a:r>
              <a:rPr lang="en-GB" sz="2000" b="1" kern="1200" dirty="0" smtClean="0">
                <a:solidFill>
                  <a:schemeClr val="bg1"/>
                </a:solidFill>
              </a:rPr>
              <a:t> </a:t>
            </a:r>
            <a:r>
              <a:rPr lang="en-GB" sz="2000" b="1" kern="1200" dirty="0" err="1" smtClean="0">
                <a:solidFill>
                  <a:schemeClr val="bg1"/>
                </a:solidFill>
              </a:rPr>
              <a:t>universitāte</a:t>
            </a:r>
            <a:r>
              <a:rPr lang="en-GB" sz="2000" b="1" kern="1200" dirty="0" smtClean="0">
                <a:solidFill>
                  <a:schemeClr val="bg1"/>
                </a:solidFill>
              </a:rPr>
              <a:t> </a:t>
            </a:r>
            <a:endParaRPr lang="lv-LV" sz="2000" b="1" kern="1200" dirty="0">
              <a:solidFill>
                <a:schemeClr val="bg1"/>
              </a:solidFill>
            </a:endParaRPr>
          </a:p>
        </p:txBody>
      </p:sp>
      <p:sp>
        <p:nvSpPr>
          <p:cNvPr id="29" name="Pentagon 28"/>
          <p:cNvSpPr/>
          <p:nvPr/>
        </p:nvSpPr>
        <p:spPr>
          <a:xfrm rot="10800000">
            <a:off x="11077122" y="2197820"/>
            <a:ext cx="871770" cy="667843"/>
          </a:xfrm>
          <a:prstGeom prst="homePlat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reeform 29"/>
          <p:cNvSpPr/>
          <p:nvPr/>
        </p:nvSpPr>
        <p:spPr>
          <a:xfrm>
            <a:off x="1893035" y="3220198"/>
            <a:ext cx="6503255" cy="699387"/>
          </a:xfrm>
          <a:custGeom>
            <a:avLst/>
            <a:gdLst>
              <a:gd name="connsiteX0" fmla="*/ 0 w 6134566"/>
              <a:gd name="connsiteY0" fmla="*/ 0 h 699387"/>
              <a:gd name="connsiteX1" fmla="*/ 5784873 w 6134566"/>
              <a:gd name="connsiteY1" fmla="*/ 0 h 699387"/>
              <a:gd name="connsiteX2" fmla="*/ 6134566 w 6134566"/>
              <a:gd name="connsiteY2" fmla="*/ 349694 h 699387"/>
              <a:gd name="connsiteX3" fmla="*/ 5784873 w 6134566"/>
              <a:gd name="connsiteY3" fmla="*/ 699387 h 699387"/>
              <a:gd name="connsiteX4" fmla="*/ 0 w 6134566"/>
              <a:gd name="connsiteY4" fmla="*/ 699387 h 699387"/>
              <a:gd name="connsiteX5" fmla="*/ 0 w 6134566"/>
              <a:gd name="connsiteY5" fmla="*/ 0 h 69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4566" h="699387">
                <a:moveTo>
                  <a:pt x="0" y="0"/>
                </a:moveTo>
                <a:lnTo>
                  <a:pt x="5784873" y="0"/>
                </a:lnTo>
                <a:lnTo>
                  <a:pt x="6134566" y="349694"/>
                </a:lnTo>
                <a:lnTo>
                  <a:pt x="5784873" y="699387"/>
                </a:lnTo>
                <a:lnTo>
                  <a:pt x="0" y="699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139" tIns="50800" rIns="225647" bIns="508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err="1" smtClean="0">
                <a:solidFill>
                  <a:schemeClr val="bg1"/>
                </a:solidFill>
              </a:rPr>
              <a:t>Lietišķ</a:t>
            </a:r>
            <a:r>
              <a:rPr lang="lv-LV" sz="2000" b="1" kern="1200" dirty="0" smtClean="0">
                <a:solidFill>
                  <a:schemeClr val="bg1"/>
                </a:solidFill>
              </a:rPr>
              <a:t>o</a:t>
            </a:r>
            <a:r>
              <a:rPr lang="en-GB" sz="2000" b="1" kern="1200" dirty="0" smtClean="0">
                <a:solidFill>
                  <a:schemeClr val="bg1"/>
                </a:solidFill>
              </a:rPr>
              <a:t> </a:t>
            </a:r>
            <a:r>
              <a:rPr lang="en-GB" sz="2000" b="1" kern="1200" dirty="0" err="1" smtClean="0">
                <a:solidFill>
                  <a:schemeClr val="bg1"/>
                </a:solidFill>
              </a:rPr>
              <a:t>zinātņu</a:t>
            </a:r>
            <a:r>
              <a:rPr lang="en-GB" sz="2000" b="1" kern="1200" dirty="0" smtClean="0">
                <a:solidFill>
                  <a:schemeClr val="bg1"/>
                </a:solidFill>
              </a:rPr>
              <a:t> </a:t>
            </a:r>
            <a:r>
              <a:rPr lang="en-GB" sz="2000" b="1" kern="1200" dirty="0" err="1" smtClean="0">
                <a:solidFill>
                  <a:schemeClr val="bg1"/>
                </a:solidFill>
              </a:rPr>
              <a:t>universitāte</a:t>
            </a:r>
            <a:r>
              <a:rPr lang="en-GB" sz="2000" b="1" kern="1200" dirty="0" smtClean="0">
                <a:solidFill>
                  <a:schemeClr val="bg1"/>
                </a:solidFill>
              </a:rPr>
              <a:t> </a:t>
            </a:r>
            <a:endParaRPr lang="lv-LV" sz="2000" b="1" kern="1200" dirty="0">
              <a:solidFill>
                <a:schemeClr val="bg1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893035" y="4269461"/>
            <a:ext cx="6503255" cy="699387"/>
          </a:xfrm>
          <a:custGeom>
            <a:avLst/>
            <a:gdLst>
              <a:gd name="connsiteX0" fmla="*/ 0 w 6134566"/>
              <a:gd name="connsiteY0" fmla="*/ 0 h 699387"/>
              <a:gd name="connsiteX1" fmla="*/ 5784873 w 6134566"/>
              <a:gd name="connsiteY1" fmla="*/ 0 h 699387"/>
              <a:gd name="connsiteX2" fmla="*/ 6134566 w 6134566"/>
              <a:gd name="connsiteY2" fmla="*/ 349694 h 699387"/>
              <a:gd name="connsiteX3" fmla="*/ 5784873 w 6134566"/>
              <a:gd name="connsiteY3" fmla="*/ 699387 h 699387"/>
              <a:gd name="connsiteX4" fmla="*/ 0 w 6134566"/>
              <a:gd name="connsiteY4" fmla="*/ 699387 h 699387"/>
              <a:gd name="connsiteX5" fmla="*/ 0 w 6134566"/>
              <a:gd name="connsiteY5" fmla="*/ 0 h 69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4566" h="699387">
                <a:moveTo>
                  <a:pt x="0" y="0"/>
                </a:moveTo>
                <a:lnTo>
                  <a:pt x="5784873" y="0"/>
                </a:lnTo>
                <a:lnTo>
                  <a:pt x="6134566" y="349694"/>
                </a:lnTo>
                <a:lnTo>
                  <a:pt x="5784873" y="699387"/>
                </a:lnTo>
                <a:lnTo>
                  <a:pt x="0" y="699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139" tIns="50800" rIns="225647" bIns="508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err="1" smtClean="0">
                <a:solidFill>
                  <a:schemeClr val="bg1"/>
                </a:solidFill>
              </a:rPr>
              <a:t>Mākslu</a:t>
            </a:r>
            <a:r>
              <a:rPr lang="en-GB" sz="2000" b="1" kern="1200" dirty="0" smtClean="0">
                <a:solidFill>
                  <a:schemeClr val="bg1"/>
                </a:solidFill>
              </a:rPr>
              <a:t> un </a:t>
            </a:r>
            <a:r>
              <a:rPr lang="en-GB" sz="2000" b="1" kern="1200" dirty="0" err="1" smtClean="0">
                <a:solidFill>
                  <a:schemeClr val="bg1"/>
                </a:solidFill>
              </a:rPr>
              <a:t>kultūras</a:t>
            </a:r>
            <a:r>
              <a:rPr lang="en-GB" sz="2000" b="1" kern="1200" dirty="0" smtClean="0">
                <a:solidFill>
                  <a:schemeClr val="bg1"/>
                </a:solidFill>
              </a:rPr>
              <a:t> </a:t>
            </a:r>
            <a:r>
              <a:rPr lang="en-GB" sz="2000" b="1" kern="1200" dirty="0" err="1" smtClean="0">
                <a:solidFill>
                  <a:schemeClr val="bg1"/>
                </a:solidFill>
              </a:rPr>
              <a:t>universitāte</a:t>
            </a:r>
            <a:endParaRPr lang="lv-LV" sz="2000" b="1" kern="1200" dirty="0">
              <a:solidFill>
                <a:schemeClr val="bg1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1893037" y="5318724"/>
            <a:ext cx="6503254" cy="699387"/>
          </a:xfrm>
          <a:custGeom>
            <a:avLst/>
            <a:gdLst>
              <a:gd name="connsiteX0" fmla="*/ 0 w 6535541"/>
              <a:gd name="connsiteY0" fmla="*/ 0 h 699387"/>
              <a:gd name="connsiteX1" fmla="*/ 6185848 w 6535541"/>
              <a:gd name="connsiteY1" fmla="*/ 0 h 699387"/>
              <a:gd name="connsiteX2" fmla="*/ 6535541 w 6535541"/>
              <a:gd name="connsiteY2" fmla="*/ 349694 h 699387"/>
              <a:gd name="connsiteX3" fmla="*/ 6185848 w 6535541"/>
              <a:gd name="connsiteY3" fmla="*/ 699387 h 699387"/>
              <a:gd name="connsiteX4" fmla="*/ 0 w 6535541"/>
              <a:gd name="connsiteY4" fmla="*/ 699387 h 699387"/>
              <a:gd name="connsiteX5" fmla="*/ 0 w 6535541"/>
              <a:gd name="connsiteY5" fmla="*/ 0 h 69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5541" h="699387">
                <a:moveTo>
                  <a:pt x="0" y="0"/>
                </a:moveTo>
                <a:lnTo>
                  <a:pt x="6185848" y="0"/>
                </a:lnTo>
                <a:lnTo>
                  <a:pt x="6535541" y="349694"/>
                </a:lnTo>
                <a:lnTo>
                  <a:pt x="6185848" y="699387"/>
                </a:lnTo>
                <a:lnTo>
                  <a:pt x="0" y="699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139" tIns="50800" rIns="225647" bIns="508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err="1" smtClean="0">
                <a:solidFill>
                  <a:schemeClr val="bg1"/>
                </a:solidFill>
              </a:rPr>
              <a:t>Lietišķo</a:t>
            </a:r>
            <a:r>
              <a:rPr lang="en-GB" sz="2000" b="1" kern="1200" dirty="0" smtClean="0">
                <a:solidFill>
                  <a:schemeClr val="bg1"/>
                </a:solidFill>
              </a:rPr>
              <a:t> </a:t>
            </a:r>
            <a:r>
              <a:rPr lang="en-GB" sz="2000" b="1" kern="1200" dirty="0" err="1" smtClean="0">
                <a:solidFill>
                  <a:schemeClr val="bg1"/>
                </a:solidFill>
              </a:rPr>
              <a:t>zinātņu</a:t>
            </a:r>
            <a:r>
              <a:rPr lang="en-GB" sz="2000" b="1" kern="1200" dirty="0" smtClean="0">
                <a:solidFill>
                  <a:schemeClr val="bg1"/>
                </a:solidFill>
              </a:rPr>
              <a:t> </a:t>
            </a:r>
            <a:r>
              <a:rPr lang="en-GB" sz="2000" b="1" kern="1200" dirty="0" err="1" smtClean="0">
                <a:solidFill>
                  <a:schemeClr val="bg1"/>
                </a:solidFill>
              </a:rPr>
              <a:t>augstskola</a:t>
            </a:r>
            <a:endParaRPr lang="lv-LV" sz="2000" b="1" kern="1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24103" y="1990258"/>
            <a:ext cx="3018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CCCC"/>
                </a:solidFill>
              </a:rPr>
              <a:t>LU, </a:t>
            </a:r>
            <a:r>
              <a:rPr lang="en-GB" sz="2800" b="1" dirty="0" err="1">
                <a:solidFill>
                  <a:srgbClr val="33CCCC"/>
                </a:solidFill>
              </a:rPr>
              <a:t>RTU</a:t>
            </a:r>
            <a:r>
              <a:rPr lang="en-GB" sz="2800" b="1" dirty="0">
                <a:solidFill>
                  <a:srgbClr val="33CCCC"/>
                </a:solidFill>
              </a:rPr>
              <a:t>, </a:t>
            </a:r>
            <a:endParaRPr lang="lv-LV" sz="2800" b="1" dirty="0" smtClean="0">
              <a:solidFill>
                <a:srgbClr val="33CCCC"/>
              </a:solidFill>
            </a:endParaRPr>
          </a:p>
          <a:p>
            <a:r>
              <a:rPr lang="en-GB" sz="2800" b="1" dirty="0" err="1" smtClean="0">
                <a:solidFill>
                  <a:srgbClr val="33CCCC"/>
                </a:solidFill>
              </a:rPr>
              <a:t>RSU</a:t>
            </a:r>
            <a:r>
              <a:rPr lang="en-GB" sz="2800" b="1" dirty="0">
                <a:solidFill>
                  <a:srgbClr val="33CCCC"/>
                </a:solidFill>
              </a:rPr>
              <a:t>, </a:t>
            </a:r>
            <a:r>
              <a:rPr lang="en-GB" sz="2800" b="1" dirty="0" err="1" smtClean="0">
                <a:solidFill>
                  <a:srgbClr val="33CCCC"/>
                </a:solidFill>
              </a:rPr>
              <a:t>LLU</a:t>
            </a:r>
            <a:endParaRPr lang="en-GB" sz="2800" b="1" dirty="0">
              <a:solidFill>
                <a:srgbClr val="33CCC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904575" y="2313026"/>
            <a:ext cx="133840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</a:pPr>
            <a:r>
              <a:rPr lang="en-GB" sz="2400" b="1" dirty="0" smtClean="0">
                <a:solidFill>
                  <a:srgbClr val="33CCCC"/>
                </a:solidFill>
              </a:rPr>
              <a:t> 11</a:t>
            </a:r>
            <a:endParaRPr lang="lv-LV" sz="2400" b="1" dirty="0" smtClean="0">
              <a:solidFill>
                <a:srgbClr val="33CC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42355" y="3369450"/>
            <a:ext cx="404278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</a:pPr>
            <a:r>
              <a:rPr lang="en-GB" sz="2400" b="1" dirty="0" smtClean="0">
                <a:solidFill>
                  <a:srgbClr val="33CCCC"/>
                </a:solidFill>
              </a:rPr>
              <a:t>7</a:t>
            </a:r>
            <a:endParaRPr lang="lv-LV" sz="2400" b="1" dirty="0">
              <a:solidFill>
                <a:srgbClr val="33CCCC"/>
              </a:solidFill>
            </a:endParaRPr>
          </a:p>
          <a:p>
            <a:pPr lvl="0" algn="ctr" defTabSz="1200150">
              <a:lnSpc>
                <a:spcPct val="90000"/>
              </a:lnSpc>
              <a:spcBef>
                <a:spcPct val="0"/>
              </a:spcBef>
            </a:pPr>
            <a:endParaRPr lang="en-GB" sz="2400" b="1" dirty="0">
              <a:solidFill>
                <a:srgbClr val="33CC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24103" y="3268755"/>
            <a:ext cx="2286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33CCCC"/>
                </a:solidFill>
              </a:rPr>
              <a:t>DU, </a:t>
            </a:r>
            <a:r>
              <a:rPr lang="en-GB" sz="2800" b="1" dirty="0" err="1">
                <a:solidFill>
                  <a:srgbClr val="33CCCC"/>
                </a:solidFill>
              </a:rPr>
              <a:t>LiepU</a:t>
            </a:r>
            <a:r>
              <a:rPr lang="en-GB" sz="2800" b="1" dirty="0">
                <a:solidFill>
                  <a:srgbClr val="33CCCC"/>
                </a:solidFill>
              </a:rPr>
              <a:t> </a:t>
            </a:r>
            <a:endParaRPr lang="lv-LV" sz="2800" b="1" dirty="0">
              <a:solidFill>
                <a:srgbClr val="33CC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00648" y="4401501"/>
            <a:ext cx="51007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 smtClean="0">
                <a:solidFill>
                  <a:srgbClr val="33CCCC"/>
                </a:solidFill>
              </a:rPr>
              <a:t> 5</a:t>
            </a:r>
            <a:endParaRPr lang="en-GB" sz="2400" b="1" dirty="0">
              <a:solidFill>
                <a:srgbClr val="33CC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24103" y="4116365"/>
            <a:ext cx="23246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33CCCC"/>
                </a:solidFill>
              </a:rPr>
              <a:t>LMA</a:t>
            </a:r>
            <a:r>
              <a:rPr lang="en-GB" sz="2800" b="1" dirty="0">
                <a:solidFill>
                  <a:srgbClr val="33CCCC"/>
                </a:solidFill>
              </a:rPr>
              <a:t>, </a:t>
            </a:r>
            <a:r>
              <a:rPr lang="en-GB" sz="2800" b="1" dirty="0" err="1">
                <a:solidFill>
                  <a:srgbClr val="33CCCC"/>
                </a:solidFill>
              </a:rPr>
              <a:t>LKA</a:t>
            </a:r>
            <a:r>
              <a:rPr lang="en-GB" sz="2800" b="1" dirty="0">
                <a:solidFill>
                  <a:srgbClr val="33CCCC"/>
                </a:solidFill>
              </a:rPr>
              <a:t>, </a:t>
            </a:r>
            <a:endParaRPr lang="lv-LV" sz="2800" b="1" dirty="0" smtClean="0">
              <a:solidFill>
                <a:srgbClr val="33CCCC"/>
              </a:solidFill>
            </a:endParaRPr>
          </a:p>
          <a:p>
            <a:r>
              <a:rPr lang="en-GB" sz="2800" b="1" dirty="0" smtClean="0">
                <a:solidFill>
                  <a:srgbClr val="33CCCC"/>
                </a:solidFill>
              </a:rPr>
              <a:t>JVLMA </a:t>
            </a:r>
            <a:endParaRPr lang="en-GB" sz="2800" b="1" dirty="0">
              <a:solidFill>
                <a:srgbClr val="33CCCC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293473" y="5472183"/>
            <a:ext cx="51007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 smtClean="0">
                <a:solidFill>
                  <a:srgbClr val="33CCCC"/>
                </a:solidFill>
              </a:rPr>
              <a:t> </a:t>
            </a:r>
            <a:r>
              <a:rPr lang="lv-LV" sz="2400" b="1" dirty="0" smtClean="0">
                <a:solidFill>
                  <a:srgbClr val="33CCCC"/>
                </a:solidFill>
              </a:rPr>
              <a:t>5</a:t>
            </a:r>
            <a:endParaRPr lang="en-GB" sz="2400" b="1" dirty="0">
              <a:solidFill>
                <a:srgbClr val="33CC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28068" y="3314001"/>
            <a:ext cx="2345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b="1" dirty="0" smtClean="0">
                <a:solidFill>
                  <a:srgbClr val="009999"/>
                </a:solidFill>
              </a:rPr>
              <a:t>Padomju</a:t>
            </a:r>
          </a:p>
          <a:p>
            <a:pPr algn="ctr"/>
            <a:r>
              <a:rPr lang="lv-LV" sz="1600" b="1" dirty="0" smtClean="0">
                <a:solidFill>
                  <a:srgbClr val="009999"/>
                </a:solidFill>
              </a:rPr>
              <a:t>locekļu kopskaits</a:t>
            </a:r>
          </a:p>
          <a:p>
            <a:pPr algn="ctr"/>
            <a:r>
              <a:rPr lang="lv-LV" sz="4000" b="1" dirty="0" smtClean="0">
                <a:solidFill>
                  <a:srgbClr val="009999"/>
                </a:solidFill>
              </a:rPr>
              <a:t> </a:t>
            </a:r>
            <a:r>
              <a:rPr lang="en-GB" sz="4000" b="1" dirty="0" smtClean="0">
                <a:solidFill>
                  <a:srgbClr val="009999"/>
                </a:solidFill>
              </a:rPr>
              <a:t>98</a:t>
            </a:r>
            <a:endParaRPr lang="en-GB" sz="4000" b="1" dirty="0">
              <a:solidFill>
                <a:srgbClr val="009999"/>
              </a:solidFill>
            </a:endParaRPr>
          </a:p>
          <a:p>
            <a:pPr algn="ctr"/>
            <a:endParaRPr lang="lv-LV" dirty="0">
              <a:solidFill>
                <a:srgbClr val="009999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675470" y="1466920"/>
            <a:ext cx="185488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</a:pPr>
            <a:r>
              <a:rPr lang="lv-LV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Locekļu</a:t>
            </a:r>
            <a:endParaRPr lang="lv-LV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 defTabSz="1200150">
              <a:lnSpc>
                <a:spcPct val="90000"/>
              </a:lnSpc>
              <a:spcBef>
                <a:spcPct val="0"/>
              </a:spcBef>
            </a:pPr>
            <a:r>
              <a:rPr lang="lv-LV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skaits</a:t>
            </a:r>
          </a:p>
          <a:p>
            <a:pPr lvl="0" algn="ctr" defTabSz="1200150">
              <a:lnSpc>
                <a:spcPct val="90000"/>
              </a:lnSpc>
              <a:spcBef>
                <a:spcPct val="0"/>
              </a:spcBef>
            </a:pPr>
            <a:r>
              <a:rPr lang="lv-LV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padomē </a:t>
            </a:r>
            <a:endParaRPr lang="lv-LV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 defTabSz="1200150">
              <a:lnSpc>
                <a:spcPct val="90000"/>
              </a:lnSpc>
              <a:spcBef>
                <a:spcPct val="0"/>
              </a:spcBef>
            </a:pPr>
            <a:endParaRPr lang="lv-LV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860750" y="2182829"/>
            <a:ext cx="147932" cy="38268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2780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595" y="1947703"/>
            <a:ext cx="11149485" cy="110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lv-LV" sz="1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Pasaulē augstākā izglītība un zinātne ir kļuvusi par vienu no </a:t>
            </a:r>
            <a:r>
              <a:rPr lang="lv-LV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visdinamiskākajām </a:t>
            </a:r>
            <a:r>
              <a:rPr lang="lv-LV" sz="1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nozarēm, kuras attīstību lielā mērā nosaka šādas tendences: </a:t>
            </a:r>
            <a:endParaRPr lang="lv-LV" sz="19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300"/>
              </a:spcBef>
            </a:pPr>
            <a:endParaRPr lang="lv-LV" sz="600" dirty="0">
              <a:solidFill>
                <a:srgbClr val="009999"/>
              </a:solidFill>
            </a:endParaRPr>
          </a:p>
          <a:p>
            <a:endParaRPr lang="lv-LV" sz="1900" dirty="0"/>
          </a:p>
        </p:txBody>
      </p:sp>
      <p:sp>
        <p:nvSpPr>
          <p:cNvPr id="8" name="TextBox 7"/>
          <p:cNvSpPr txBox="1"/>
          <p:nvPr/>
        </p:nvSpPr>
        <p:spPr>
          <a:xfrm>
            <a:off x="686604" y="258764"/>
            <a:ext cx="9952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 smtClean="0">
                <a:solidFill>
                  <a:schemeClr val="bg1"/>
                </a:solidFill>
                <a:latin typeface="+mj-lt"/>
              </a:rPr>
              <a:t>Globālā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s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tendences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augstākajā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izglītībā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un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pētniecībā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(I)</a:t>
            </a:r>
            <a:endParaRPr lang="lv-LV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71928" y="6204939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1065008" y="2692732"/>
            <a:ext cx="9574305" cy="690246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0713" tIns="35560" rIns="35560" bIns="35560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b="1" kern="1200" dirty="0" smtClean="0">
                <a:solidFill>
                  <a:srgbClr val="008080"/>
                </a:solidFill>
              </a:rPr>
              <a:t>globalizācija </a:t>
            </a:r>
            <a:r>
              <a:rPr lang="lv-LV" sz="1600" kern="1200" dirty="0" smtClean="0">
                <a:solidFill>
                  <a:srgbClr val="008080"/>
                </a:solidFill>
              </a:rPr>
              <a:t>(akadēmiskā personāla, studējošo, kā arī zināšanu un </a:t>
            </a: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kern="1200" dirty="0" smtClean="0">
                <a:solidFill>
                  <a:srgbClr val="008080"/>
                </a:solidFill>
              </a:rPr>
              <a:t>informācijas brīva aprite un globāla konkurence);</a:t>
            </a:r>
            <a:endParaRPr lang="lv-LV" sz="1600" kern="1200" dirty="0">
              <a:solidFill>
                <a:srgbClr val="008080"/>
              </a:solidFill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1065008" y="3421180"/>
            <a:ext cx="9574305" cy="671804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0713" tIns="35560" rIns="35560" bIns="35560" numCol="1" spcCol="1270" anchor="ctr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b="1" kern="1200" dirty="0" smtClean="0">
                <a:solidFill>
                  <a:srgbClr val="008080"/>
                </a:solidFill>
              </a:rPr>
              <a:t>tehnoloģiju attīstība </a:t>
            </a:r>
            <a:r>
              <a:rPr lang="lv-LV" sz="1600" kern="1200" dirty="0" smtClean="0">
                <a:solidFill>
                  <a:srgbClr val="008080"/>
                </a:solidFill>
              </a:rPr>
              <a:t>(studiju procesa un pētnieciskās darbības digitalizācija un intensifikācija);</a:t>
            </a:r>
            <a:endParaRPr lang="lv-LV" sz="1600" kern="1200" dirty="0">
              <a:solidFill>
                <a:srgbClr val="008080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1065008" y="4160386"/>
            <a:ext cx="9574305" cy="631846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0713" tIns="33020" rIns="33020" bIns="33020" numCol="1" spcCol="1270" anchor="ctr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b="1" kern="1200" dirty="0" smtClean="0">
                <a:solidFill>
                  <a:srgbClr val="008080"/>
                </a:solidFill>
              </a:rPr>
              <a:t>augstākās izglītības un zinātniskās institūcijas ir kļuvušas par </a:t>
            </a:r>
          </a:p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b="1" kern="1200" dirty="0" smtClean="0">
                <a:solidFill>
                  <a:srgbClr val="008080"/>
                </a:solidFill>
              </a:rPr>
              <a:t>attīstīto valstu inovāciju ekosistēmas galveno virzītāju;</a:t>
            </a:r>
            <a:endParaRPr lang="lv-LV" sz="1600" kern="1200" dirty="0">
              <a:solidFill>
                <a:srgbClr val="008080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065008" y="4867319"/>
            <a:ext cx="9574305" cy="656432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0713" tIns="33020" rIns="33020" bIns="33020" numCol="1" spcCol="1270" anchor="ctr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b="1" kern="1200" dirty="0" smtClean="0">
                <a:solidFill>
                  <a:srgbClr val="008080"/>
                </a:solidFill>
              </a:rPr>
              <a:t>pieaugošs institūciju un lēmumu pieņemšanas caurspīdīgums, </a:t>
            </a:r>
          </a:p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b="1" kern="1200" dirty="0" smtClean="0">
                <a:solidFill>
                  <a:srgbClr val="008080"/>
                </a:solidFill>
              </a:rPr>
              <a:t>efektivitāte un atbildība;</a:t>
            </a:r>
            <a:endParaRPr lang="lv-LV" sz="1600" kern="1200" dirty="0">
              <a:solidFill>
                <a:srgbClr val="008080"/>
              </a:solidFill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1065008" y="5588299"/>
            <a:ext cx="9574305" cy="652926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0713" tIns="30480" rIns="30480" bIns="30480" numCol="1" spcCol="1270" anchor="ctr" anchorCtr="0">
            <a:noAutofit/>
          </a:bodyPr>
          <a:lstStyle/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b="1" kern="1200" dirty="0" smtClean="0">
                <a:solidFill>
                  <a:srgbClr val="008080"/>
                </a:solidFill>
              </a:rPr>
              <a:t>augstākās izglītības un zinātnes finansējuma diversifikācija  </a:t>
            </a:r>
          </a:p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kern="1200" dirty="0" smtClean="0">
                <a:solidFill>
                  <a:srgbClr val="008080"/>
                </a:solidFill>
              </a:rPr>
              <a:t>(publiskais, privātais, starptautiskais).</a:t>
            </a:r>
            <a:endParaRPr lang="lv-LV" sz="1600" kern="1200" dirty="0">
              <a:solidFill>
                <a:srgbClr val="00808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8720" y="2694491"/>
            <a:ext cx="128560" cy="3564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99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9702" y="3867264"/>
            <a:ext cx="11553713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3"/>
            <a:r>
              <a:rPr lang="lv-LV" sz="3000" dirty="0" smtClean="0">
                <a:solidFill>
                  <a:srgbClr val="009999"/>
                </a:solidFill>
              </a:rPr>
              <a:t>pārvaldība </a:t>
            </a:r>
            <a:r>
              <a:rPr lang="lv-LV" sz="3000" dirty="0">
                <a:solidFill>
                  <a:srgbClr val="009999"/>
                </a:solidFill>
              </a:rPr>
              <a:t> </a:t>
            </a:r>
            <a:r>
              <a:rPr lang="lv-LV" sz="3000" dirty="0" smtClean="0">
                <a:solidFill>
                  <a:srgbClr val="009999"/>
                </a:solidFill>
              </a:rPr>
              <a:t>     finansējums      cilvēkresursi</a:t>
            </a:r>
            <a:r>
              <a:rPr lang="lv-LV" sz="3000" dirty="0">
                <a:solidFill>
                  <a:srgbClr val="009999"/>
                </a:solidFill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6604" y="258764"/>
            <a:ext cx="9952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 smtClean="0">
                <a:solidFill>
                  <a:schemeClr val="bg1"/>
                </a:solidFill>
                <a:latin typeface="+mj-lt"/>
              </a:rPr>
              <a:t>Globālā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s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tendences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augstākajā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izglītībā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un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pētniecībā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(II)</a:t>
            </a:r>
            <a:endParaRPr lang="lv-LV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71928" y="6204939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2022437" y="4045635"/>
            <a:ext cx="279699" cy="279699"/>
          </a:xfrm>
          <a:prstGeom prst="chevron">
            <a:avLst/>
          </a:prstGeom>
          <a:solidFill>
            <a:srgbClr val="00A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8078986" y="4045635"/>
            <a:ext cx="279699" cy="279699"/>
          </a:xfrm>
          <a:prstGeom prst="chevron">
            <a:avLst/>
          </a:prstGeom>
          <a:solidFill>
            <a:srgbClr val="00A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959270" y="4045635"/>
            <a:ext cx="279699" cy="279699"/>
          </a:xfrm>
          <a:prstGeom prst="chevron">
            <a:avLst/>
          </a:prstGeom>
          <a:solidFill>
            <a:srgbClr val="00A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581" y="2322335"/>
            <a:ext cx="1062287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700" b="1" dirty="0">
                <a:solidFill>
                  <a:srgbClr val="009999"/>
                </a:solidFill>
              </a:rPr>
              <a:t>Lai paaugstinātu nozares </a:t>
            </a:r>
            <a:r>
              <a:rPr lang="lv-LV" sz="2700" b="1" dirty="0" smtClean="0">
                <a:solidFill>
                  <a:srgbClr val="009999"/>
                </a:solidFill>
              </a:rPr>
              <a:t>starptautisko konkurētspēju</a:t>
            </a:r>
            <a:r>
              <a:rPr lang="en-GB" sz="2700" b="1" dirty="0">
                <a:solidFill>
                  <a:srgbClr val="009999"/>
                </a:solidFill>
              </a:rPr>
              <a:t>,</a:t>
            </a:r>
            <a:r>
              <a:rPr lang="lv-LV" sz="2700" b="1" dirty="0">
                <a:solidFill>
                  <a:srgbClr val="009999"/>
                </a:solidFill>
              </a:rPr>
              <a:t> </a:t>
            </a:r>
            <a:r>
              <a:rPr lang="lv-LV" sz="2700" b="1" dirty="0" smtClean="0">
                <a:solidFill>
                  <a:srgbClr val="009999"/>
                </a:solidFill>
              </a:rPr>
              <a:t>ir </a:t>
            </a:r>
            <a:r>
              <a:rPr lang="lv-LV" sz="2700" b="1" dirty="0">
                <a:solidFill>
                  <a:srgbClr val="009999"/>
                </a:solidFill>
              </a:rPr>
              <a:t>nepieciešami kompleksi </a:t>
            </a:r>
            <a:r>
              <a:rPr lang="lv-LV" sz="2700" b="1" dirty="0" smtClean="0">
                <a:solidFill>
                  <a:srgbClr val="009999"/>
                </a:solidFill>
              </a:rPr>
              <a:t>strukturālie </a:t>
            </a:r>
            <a:r>
              <a:rPr lang="lv-LV" sz="2700" b="1" dirty="0">
                <a:solidFill>
                  <a:srgbClr val="009999"/>
                </a:solidFill>
              </a:rPr>
              <a:t>risinājumi, </a:t>
            </a:r>
            <a:r>
              <a:rPr lang="lv-LV" sz="2700" b="1" dirty="0" smtClean="0">
                <a:solidFill>
                  <a:srgbClr val="009999"/>
                </a:solidFill>
              </a:rPr>
              <a:t>kas fokusējas uz trīs pīlāriem: </a:t>
            </a:r>
            <a:endParaRPr lang="en-GB" sz="2700" b="1" dirty="0">
              <a:solidFill>
                <a:srgbClr val="009999"/>
              </a:solidFill>
            </a:endParaRPr>
          </a:p>
        </p:txBody>
      </p:sp>
      <p:sp>
        <p:nvSpPr>
          <p:cNvPr id="11" name="L-Shape 10"/>
          <p:cNvSpPr/>
          <p:nvPr/>
        </p:nvSpPr>
        <p:spPr>
          <a:xfrm rot="5400000">
            <a:off x="2310747" y="400529"/>
            <a:ext cx="1604898" cy="481811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3CC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2" name="Graphic 34" descr="Hierarchy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5"/>
              </a:ext>
            </a:extLst>
          </a:blip>
          <a:stretch>
            <a:fillRect/>
          </a:stretch>
        </p:blipFill>
        <p:spPr>
          <a:xfrm>
            <a:off x="2789458" y="4670560"/>
            <a:ext cx="1145476" cy="1145476"/>
          </a:xfrm>
          <a:prstGeom prst="rect">
            <a:avLst/>
          </a:prstGeom>
        </p:spPr>
      </p:pic>
      <p:pic>
        <p:nvPicPr>
          <p:cNvPr id="13" name="Graphic 3" descr="Coins"/>
          <p:cNvPicPr>
            <a:picLocks noChangeAspect="1"/>
          </p:cNvPicPr>
          <p:nvPr/>
        </p:nvPicPr>
        <p:blipFill>
          <a:blip r:embed="rId6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70866" y="4946291"/>
            <a:ext cx="914400" cy="914400"/>
          </a:xfrm>
          <a:prstGeom prst="rect">
            <a:avLst/>
          </a:prstGeom>
        </p:spPr>
      </p:pic>
      <p:pic>
        <p:nvPicPr>
          <p:cNvPr id="14" name="Graphic 9" descr="Users"/>
          <p:cNvPicPr>
            <a:picLocks noChangeAspect="1"/>
          </p:cNvPicPr>
          <p:nvPr/>
        </p:nvPicPr>
        <p:blipFill>
          <a:blip r:embed="rId6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231760" y="4889640"/>
            <a:ext cx="1027699" cy="102769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646813" y="4583812"/>
            <a:ext cx="1430767" cy="1430767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Oval 15"/>
          <p:cNvSpPr/>
          <p:nvPr/>
        </p:nvSpPr>
        <p:spPr>
          <a:xfrm>
            <a:off x="5875339" y="4670392"/>
            <a:ext cx="1430767" cy="1430767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7" name="Oval 16"/>
          <p:cNvSpPr/>
          <p:nvPr/>
        </p:nvSpPr>
        <p:spPr>
          <a:xfrm>
            <a:off x="9040985" y="4688107"/>
            <a:ext cx="1430767" cy="1430767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80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09"/>
                    </a14:imgEffect>
                    <a14:imgEffect>
                      <a14:saturation sat="235000"/>
                    </a14:imgEffect>
                    <a14:imgEffect>
                      <a14:brightnessContrast bright="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74" y="2724614"/>
            <a:ext cx="6804682" cy="32637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695180" y="1760914"/>
            <a:ext cx="5998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Prognoze – 10 galvenās augstākās izglītības plūsmas 2024. gadā pasaulē (tūkstošos)</a:t>
            </a:r>
          </a:p>
          <a:p>
            <a:pPr algn="ctr"/>
            <a:r>
              <a:rPr lang="lv-LV" sz="1400" dirty="0">
                <a:solidFill>
                  <a:schemeClr val="bg1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 </a:t>
            </a:r>
          </a:p>
          <a:p>
            <a:pPr algn="ctr"/>
            <a:endParaRPr lang="lv-LV" sz="1400" dirty="0">
              <a:solidFill>
                <a:srgbClr val="0308DB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582" y="1894913"/>
            <a:ext cx="4429618" cy="4401205"/>
          </a:xfrm>
          <a:prstGeom prst="rect">
            <a:avLst/>
          </a:prstGeom>
          <a:noFill/>
          <a:ln w="28575"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>
                <a:solidFill>
                  <a:srgbClr val="0308DB"/>
                </a:solidFill>
                <a:latin typeface="+mj-lt"/>
              </a:rPr>
              <a:t>     </a:t>
            </a:r>
            <a:r>
              <a:rPr lang="lv-LV" sz="2000" dirty="0" smtClean="0">
                <a:solidFill>
                  <a:srgbClr val="009999"/>
                </a:solidFill>
                <a:latin typeface="+mj-lt"/>
              </a:rPr>
              <a:t>Studējošo </a:t>
            </a:r>
            <a:r>
              <a:rPr lang="lv-LV" sz="2000" dirty="0">
                <a:solidFill>
                  <a:srgbClr val="009999"/>
                </a:solidFill>
                <a:latin typeface="+mj-lt"/>
              </a:rPr>
              <a:t>mobilitātes jomā Latvija ir </a:t>
            </a:r>
            <a:r>
              <a:rPr lang="lv-LV" sz="2000" dirty="0" err="1">
                <a:solidFill>
                  <a:srgbClr val="009999"/>
                </a:solidFill>
                <a:latin typeface="+mj-lt"/>
              </a:rPr>
              <a:t>jaunpienācēja</a:t>
            </a:r>
            <a:r>
              <a:rPr lang="lv-LV" sz="2000" dirty="0">
                <a:solidFill>
                  <a:srgbClr val="009999"/>
                </a:solidFill>
                <a:latin typeface="+mj-lt"/>
              </a:rPr>
              <a:t> (Latvijā izbrauc 6,4% studējošo, bet iebrauc – 12%)  un konkurē ar klasiskajiem studējošo piesaistes mērķiem ASV, Lielbritāniju, kā </a:t>
            </a:r>
            <a:endParaRPr lang="lv-LV" sz="2000" dirty="0" smtClean="0">
              <a:solidFill>
                <a:srgbClr val="009999"/>
              </a:solidFill>
              <a:latin typeface="+mj-lt"/>
            </a:endParaRPr>
          </a:p>
          <a:p>
            <a:r>
              <a:rPr lang="lv-LV" sz="2000" dirty="0" smtClean="0">
                <a:solidFill>
                  <a:srgbClr val="009999"/>
                </a:solidFill>
                <a:latin typeface="+mj-lt"/>
              </a:rPr>
              <a:t>arī </a:t>
            </a:r>
            <a:r>
              <a:rPr lang="lv-LV" sz="2000" dirty="0">
                <a:solidFill>
                  <a:srgbClr val="009999"/>
                </a:solidFill>
                <a:latin typeface="+mj-lt"/>
              </a:rPr>
              <a:t>prognozētajām jaunajām </a:t>
            </a:r>
            <a:r>
              <a:rPr lang="lv-LV" sz="2000" dirty="0" err="1">
                <a:solidFill>
                  <a:srgbClr val="009999"/>
                </a:solidFill>
                <a:latin typeface="+mj-lt"/>
              </a:rPr>
              <a:t>mērķvalstīm</a:t>
            </a:r>
            <a:r>
              <a:rPr lang="lv-LV" sz="2000" dirty="0">
                <a:solidFill>
                  <a:srgbClr val="009999"/>
                </a:solidFill>
                <a:latin typeface="+mj-lt"/>
              </a:rPr>
              <a:t> (Austrālija, Dienvidkoreja, Japāna u.c. </a:t>
            </a:r>
            <a:r>
              <a:rPr lang="lv-LV" sz="2000" dirty="0" err="1">
                <a:solidFill>
                  <a:srgbClr val="009999"/>
                </a:solidFill>
                <a:latin typeface="+mj-lt"/>
              </a:rPr>
              <a:t>Dienvidaustrumāzijas</a:t>
            </a:r>
            <a:r>
              <a:rPr lang="lv-LV" sz="2000" dirty="0">
                <a:solidFill>
                  <a:srgbClr val="009999"/>
                </a:solidFill>
                <a:latin typeface="+mj-lt"/>
              </a:rPr>
              <a:t> valstis</a:t>
            </a:r>
            <a:r>
              <a:rPr lang="lv-LV" sz="2000" dirty="0" smtClean="0">
                <a:solidFill>
                  <a:srgbClr val="009999"/>
                </a:solidFill>
                <a:latin typeface="+mj-lt"/>
              </a:rPr>
              <a:t>). </a:t>
            </a:r>
            <a:endParaRPr lang="en-GB" sz="2000" dirty="0" smtClean="0">
              <a:solidFill>
                <a:srgbClr val="009999"/>
              </a:solidFill>
              <a:latin typeface="+mj-lt"/>
            </a:endParaRPr>
          </a:p>
          <a:p>
            <a:endParaRPr lang="en-GB" sz="2000" i="1" dirty="0">
              <a:solidFill>
                <a:srgbClr val="009999"/>
              </a:solidFill>
              <a:latin typeface="+mj-lt"/>
            </a:endParaRPr>
          </a:p>
          <a:p>
            <a:r>
              <a:rPr lang="lv-LV" sz="2000" i="1" dirty="0" smtClean="0">
                <a:solidFill>
                  <a:srgbClr val="009999"/>
                </a:solidFill>
                <a:latin typeface="+mj-lt"/>
              </a:rPr>
              <a:t>Savukārt </a:t>
            </a:r>
            <a:r>
              <a:rPr lang="lv-LV" sz="2000" i="1" dirty="0">
                <a:solidFill>
                  <a:srgbClr val="009999"/>
                </a:solidFill>
                <a:latin typeface="+mj-lt"/>
              </a:rPr>
              <a:t>mācībspēku un zinātnieku </a:t>
            </a:r>
            <a:r>
              <a:rPr lang="lv-LV" sz="2000" i="1" dirty="0" err="1" smtClean="0">
                <a:solidFill>
                  <a:srgbClr val="009999"/>
                </a:solidFill>
                <a:latin typeface="+mj-lt"/>
              </a:rPr>
              <a:t>piesaist</a:t>
            </a:r>
            <a:r>
              <a:rPr lang="en-GB" sz="2000" i="1" dirty="0" smtClean="0">
                <a:solidFill>
                  <a:srgbClr val="009999"/>
                </a:solidFill>
                <a:latin typeface="+mj-lt"/>
              </a:rPr>
              <a:t>e</a:t>
            </a:r>
            <a:r>
              <a:rPr lang="lv-LV" sz="2000" i="1" dirty="0" smtClean="0">
                <a:solidFill>
                  <a:srgbClr val="009999"/>
                </a:solidFill>
                <a:latin typeface="+mj-lt"/>
              </a:rPr>
              <a:t> ir </a:t>
            </a:r>
            <a:r>
              <a:rPr lang="lv-LV" sz="2000" i="1" dirty="0">
                <a:solidFill>
                  <a:srgbClr val="009999"/>
                </a:solidFill>
                <a:latin typeface="+mj-lt"/>
              </a:rPr>
              <a:t>liels izaicinājums</a:t>
            </a:r>
            <a:r>
              <a:rPr lang="lv-LV" sz="2000" i="1" dirty="0" smtClean="0">
                <a:solidFill>
                  <a:srgbClr val="009999"/>
                </a:solidFill>
                <a:latin typeface="+mj-lt"/>
              </a:rPr>
              <a:t>.</a:t>
            </a:r>
            <a:endParaRPr lang="lv-LV" sz="2000" i="1" dirty="0">
              <a:solidFill>
                <a:srgbClr val="009999"/>
              </a:solidFill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41728" y="1614193"/>
            <a:ext cx="558739" cy="599268"/>
            <a:chOff x="5232903" y="1917362"/>
            <a:chExt cx="558739" cy="599268"/>
          </a:xfrm>
        </p:grpSpPr>
        <p:sp>
          <p:nvSpPr>
            <p:cNvPr id="20" name="Oval 19"/>
            <p:cNvSpPr/>
            <p:nvPr/>
          </p:nvSpPr>
          <p:spPr>
            <a:xfrm>
              <a:off x="5232903" y="1940057"/>
              <a:ext cx="558739" cy="55873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5398899" y="1917362"/>
              <a:ext cx="226745" cy="59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3352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7924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2496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7068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lv-LV" altLang="lv-LV" sz="3300" b="1" dirty="0">
                  <a:solidFill>
                    <a:srgbClr val="009999"/>
                  </a:solidFill>
                  <a:latin typeface="Verdana" panose="020B0604030504040204" pitchFamily="34" charset="0"/>
                </a:rPr>
                <a:t>!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39962" y="428353"/>
            <a:ext cx="571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 smtClean="0">
                <a:solidFill>
                  <a:schemeClr val="bg1"/>
                </a:solidFill>
                <a:latin typeface="+mj-lt"/>
              </a:rPr>
              <a:t>Globālā dimensija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(I)</a:t>
            </a:r>
            <a:endParaRPr lang="lv-LV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47388" y="6219727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5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5948" y="5919368"/>
            <a:ext cx="133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400" i="1" dirty="0">
                <a:solidFill>
                  <a:srgbClr val="414142"/>
                </a:solidFill>
                <a:latin typeface="Arial" panose="020B0604020202020204" pitchFamily="34" charset="0"/>
              </a:rPr>
              <a:t>British Council</a:t>
            </a:r>
            <a:endParaRPr lang="lv-LV" sz="1400" i="1" dirty="0"/>
          </a:p>
        </p:txBody>
      </p:sp>
    </p:spTree>
    <p:extLst>
      <p:ext uri="{BB962C8B-B14F-4D97-AF65-F5344CB8AC3E}">
        <p14:creationId xmlns:p14="http://schemas.microsoft.com/office/powerpoint/2010/main" val="25507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6407935" y="1854689"/>
            <a:ext cx="54665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altLang="lv-LV" sz="20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Latvijā studējošo </a:t>
            </a:r>
            <a:r>
              <a:rPr lang="lv-LV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īpatsvars </a:t>
            </a:r>
            <a:endParaRPr lang="lv-LV" altLang="lv-LV" sz="2000" dirty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v-LV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vecumgrupā </a:t>
            </a:r>
            <a:r>
              <a:rPr lang="en-US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20–2</a:t>
            </a:r>
            <a:r>
              <a:rPr lang="lv-LV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en-US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lv-LV" sz="2000" dirty="0" err="1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</a:t>
            </a:r>
            <a:r>
              <a:rPr lang="en-US" altLang="lv-LV" sz="20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altLang="lv-LV" sz="2000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en-US" altLang="lv-LV" sz="2000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US" altLang="lv-LV" sz="2000" b="1" dirty="0" err="1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augstākais</a:t>
            </a:r>
            <a:r>
              <a:rPr lang="en-US" altLang="lv-LV" sz="2000" b="1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lv-LV" sz="2000" dirty="0" err="1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Eiropā</a:t>
            </a:r>
            <a:r>
              <a:rPr lang="en-US" altLang="lv-LV" sz="20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altLang="lv-LV" sz="2000" dirty="0" err="1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pārsniedzot</a:t>
            </a:r>
            <a:r>
              <a:rPr lang="en-US" altLang="lv-LV" sz="20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lv-LV" sz="2000" dirty="0" err="1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vidējo</a:t>
            </a:r>
            <a:r>
              <a:rPr lang="en-US" altLang="lv-LV" sz="20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ES-2</a:t>
            </a:r>
            <a:r>
              <a:rPr lang="lv-LV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en-US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lv-LV" sz="2000" dirty="0" err="1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līmeni</a:t>
            </a:r>
            <a:r>
              <a:rPr lang="en-US" altLang="lv-LV" sz="20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lv-LV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</a:t>
            </a:r>
            <a:r>
              <a:rPr lang="en-US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lv-LV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en-US" altLang="lv-LV" sz="2000" dirty="0" smtClean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lv-LV" sz="2000" dirty="0">
                <a:solidFill>
                  <a:srgbClr val="00808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  <a:endParaRPr lang="lv-LV" altLang="lv-LV" sz="2000" dirty="0">
              <a:solidFill>
                <a:srgbClr val="00808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76929" y="1700352"/>
            <a:ext cx="5755907" cy="1607419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grpSp>
        <p:nvGrpSpPr>
          <p:cNvPr id="32774" name="Group 2"/>
          <p:cNvGrpSpPr>
            <a:grpSpLocks/>
          </p:cNvGrpSpPr>
          <p:nvPr/>
        </p:nvGrpSpPr>
        <p:grpSpPr bwMode="auto">
          <a:xfrm>
            <a:off x="5825067" y="1453596"/>
            <a:ext cx="582868" cy="616142"/>
            <a:chOff x="6219266" y="2439431"/>
            <a:chExt cx="616871" cy="644258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19266" y="2439431"/>
              <a:ext cx="616871" cy="6168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lv-LV" sz="900">
                <a:solidFill>
                  <a:srgbClr val="7030A0"/>
                </a:solidFill>
              </a:endParaRPr>
            </a:p>
          </p:txBody>
        </p:sp>
        <p:sp>
          <p:nvSpPr>
            <p:cNvPr id="32778" name="TextBox 8"/>
            <p:cNvSpPr txBox="1">
              <a:spLocks noChangeArrowheads="1"/>
            </p:cNvSpPr>
            <p:nvPr/>
          </p:nvSpPr>
          <p:spPr bwMode="auto">
            <a:xfrm>
              <a:off x="6397251" y="2456138"/>
              <a:ext cx="227084" cy="627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3352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7924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2496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7068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lv-LV" altLang="lv-LV" sz="3300" b="1" dirty="0">
                  <a:solidFill>
                    <a:srgbClr val="008080"/>
                  </a:solidFill>
                  <a:latin typeface="Verdana" panose="020B0604030504040204" pitchFamily="34" charset="0"/>
                </a:rPr>
                <a:t>!</a:t>
              </a:r>
            </a:p>
          </p:txBody>
        </p:sp>
      </p:grpSp>
      <p:sp>
        <p:nvSpPr>
          <p:cNvPr id="32775" name="TextBox 4"/>
          <p:cNvSpPr txBox="1">
            <a:spLocks noChangeArrowheads="1"/>
          </p:cNvSpPr>
          <p:nvPr/>
        </p:nvSpPr>
        <p:spPr bwMode="auto">
          <a:xfrm>
            <a:off x="959567" y="400148"/>
            <a:ext cx="9332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lv-LV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</a:t>
            </a:r>
            <a:r>
              <a:rPr lang="lv-LV" altLang="lv-LV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ējošo skaits ES </a:t>
            </a:r>
            <a:r>
              <a:rPr lang="lv-LV" altLang="lv-LV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valstīs</a:t>
            </a:r>
            <a:endParaRPr lang="lv-LV" altLang="lv-LV" sz="3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39840" y="3676956"/>
            <a:ext cx="5755907" cy="1442662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5839813" y="3374165"/>
            <a:ext cx="615950" cy="615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lv-LV" sz="900">
              <a:solidFill>
                <a:srgbClr val="7030A0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017532" y="3390847"/>
            <a:ext cx="226745" cy="59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defTabSz="4572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4572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4572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4572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457200"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35213" indent="-49213" defTabSz="4572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92413" indent="-49213" defTabSz="4572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9613" indent="-49213" defTabSz="4572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06813" indent="-49213" defTabSz="4572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lv-LV" altLang="lv-LV" sz="3300" b="1" dirty="0">
                <a:solidFill>
                  <a:srgbClr val="008080"/>
                </a:solidFill>
                <a:latin typeface="Verdana" panose="020B0604030504040204" pitchFamily="34" charset="0"/>
              </a:rPr>
              <a:t>!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368272" y="3914762"/>
            <a:ext cx="54716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altLang="lv-LV" sz="2000" dirty="0">
                <a:solidFill>
                  <a:srgbClr val="008080"/>
                </a:solidFill>
                <a:latin typeface="+mj-lt"/>
              </a:rPr>
              <a:t>Studējošo skaits uz 10 000 iedzīvotājiem</a:t>
            </a:r>
            <a:r>
              <a:rPr lang="en-US" altLang="lv-LV" sz="2000" dirty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2000" dirty="0" err="1">
                <a:solidFill>
                  <a:srgbClr val="008080"/>
                </a:solidFill>
                <a:latin typeface="+mj-lt"/>
              </a:rPr>
              <a:t>ir</a:t>
            </a:r>
            <a:r>
              <a:rPr lang="en-US" altLang="lv-LV" sz="2000" dirty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2000" b="1" dirty="0" smtClean="0">
                <a:solidFill>
                  <a:srgbClr val="008080"/>
                </a:solidFill>
                <a:latin typeface="+mj-lt"/>
              </a:rPr>
              <a:t>9.augstākais </a:t>
            </a:r>
            <a:r>
              <a:rPr lang="en-US" altLang="lv-LV" sz="2000" b="1" dirty="0" err="1">
                <a:solidFill>
                  <a:srgbClr val="008080"/>
                </a:solidFill>
                <a:latin typeface="+mj-lt"/>
              </a:rPr>
              <a:t>Eiropā</a:t>
            </a:r>
            <a:r>
              <a:rPr lang="en-US" altLang="lv-LV" sz="2000" dirty="0">
                <a:solidFill>
                  <a:srgbClr val="008080"/>
                </a:solidFill>
                <a:latin typeface="+mj-lt"/>
              </a:rPr>
              <a:t>, </a:t>
            </a:r>
            <a:r>
              <a:rPr lang="en-US" altLang="lv-LV" sz="2000" dirty="0" err="1">
                <a:solidFill>
                  <a:srgbClr val="008080"/>
                </a:solidFill>
                <a:latin typeface="+mj-lt"/>
              </a:rPr>
              <a:t>pārsniedzot</a:t>
            </a:r>
            <a:r>
              <a:rPr lang="en-US" altLang="lv-LV" sz="2000" dirty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2000" dirty="0" err="1">
                <a:solidFill>
                  <a:srgbClr val="008080"/>
                </a:solidFill>
                <a:latin typeface="+mj-lt"/>
              </a:rPr>
              <a:t>vidējo</a:t>
            </a:r>
            <a:r>
              <a:rPr lang="en-US" altLang="lv-LV" sz="2000" dirty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2000" dirty="0" smtClean="0">
                <a:solidFill>
                  <a:srgbClr val="008080"/>
                </a:solidFill>
                <a:latin typeface="+mj-lt"/>
              </a:rPr>
              <a:t>ES-28 </a:t>
            </a:r>
            <a:r>
              <a:rPr lang="en-US" altLang="lv-LV" sz="2000" dirty="0" err="1">
                <a:solidFill>
                  <a:srgbClr val="008080"/>
                </a:solidFill>
                <a:latin typeface="+mj-lt"/>
              </a:rPr>
              <a:t>līmeni</a:t>
            </a:r>
            <a:r>
              <a:rPr lang="en-US" altLang="lv-LV" sz="2000" dirty="0">
                <a:solidFill>
                  <a:srgbClr val="008080"/>
                </a:solidFill>
                <a:latin typeface="+mj-lt"/>
              </a:rPr>
              <a:t> par 10 %</a:t>
            </a:r>
            <a:endParaRPr lang="lv-LV" altLang="lv-LV" sz="200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46382" y="6213186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131795"/>
              </p:ext>
            </p:extLst>
          </p:nvPr>
        </p:nvGraphicFramePr>
        <p:xfrm>
          <a:off x="300165" y="1477366"/>
          <a:ext cx="5466531" cy="538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827828" y="5180701"/>
            <a:ext cx="6055934" cy="940310"/>
            <a:chOff x="5827828" y="5180701"/>
            <a:chExt cx="6055934" cy="940310"/>
          </a:xfrm>
        </p:grpSpPr>
        <p:sp>
          <p:nvSpPr>
            <p:cNvPr id="17" name="Rectangle 16"/>
            <p:cNvSpPr/>
            <p:nvPr/>
          </p:nvSpPr>
          <p:spPr>
            <a:xfrm>
              <a:off x="6127855" y="5483492"/>
              <a:ext cx="5755907" cy="6375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>
                <a:solidFill>
                  <a:srgbClr val="FF0000"/>
                </a:solidFill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 bwMode="auto">
            <a:xfrm>
              <a:off x="5827828" y="5180701"/>
              <a:ext cx="615950" cy="6159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lv-LV" sz="900">
                <a:solidFill>
                  <a:srgbClr val="FF0000"/>
                </a:solidFill>
              </a:endParaRPr>
            </a:p>
          </p:txBody>
        </p: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>
              <a:off x="6005547" y="5197383"/>
              <a:ext cx="226745" cy="59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3352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7924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2496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7068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lv-LV" altLang="lv-LV" sz="3300" b="1" dirty="0">
                  <a:solidFill>
                    <a:srgbClr val="FF0000"/>
                  </a:solidFill>
                  <a:latin typeface="Verdana" panose="020B0604030504040204" pitchFamily="34" charset="0"/>
                </a:rPr>
                <a:t>!</a:t>
              </a:r>
            </a:p>
          </p:txBody>
        </p:sp>
        <p:sp>
          <p:nvSpPr>
            <p:cNvPr id="20" name="TextBox 2"/>
            <p:cNvSpPr txBox="1">
              <a:spLocks noChangeArrowheads="1"/>
            </p:cNvSpPr>
            <p:nvPr/>
          </p:nvSpPr>
          <p:spPr bwMode="auto">
            <a:xfrm>
              <a:off x="6402786" y="5610091"/>
              <a:ext cx="54716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lv-LV" sz="2000" dirty="0" err="1" smtClean="0">
                  <a:solidFill>
                    <a:srgbClr val="FF0000"/>
                  </a:solidFill>
                  <a:latin typeface="+mj-lt"/>
                </a:rPr>
                <a:t>Atbirums</a:t>
              </a:r>
              <a:r>
                <a:rPr lang="en-GB" altLang="lv-LV" sz="2000" dirty="0" smtClean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GB" altLang="lv-LV" sz="2000" dirty="0" err="1" smtClean="0">
                  <a:solidFill>
                    <a:srgbClr val="FF0000"/>
                  </a:solidFill>
                  <a:latin typeface="+mj-lt"/>
                </a:rPr>
                <a:t>līdz</a:t>
              </a:r>
              <a:r>
                <a:rPr lang="en-GB" altLang="lv-LV" sz="2000" dirty="0" smtClean="0">
                  <a:solidFill>
                    <a:srgbClr val="FF0000"/>
                  </a:solidFill>
                  <a:latin typeface="+mj-lt"/>
                </a:rPr>
                <a:t> 40 </a:t>
              </a:r>
              <a:r>
                <a:rPr lang="en-US" altLang="lv-LV" sz="2000" dirty="0" smtClean="0">
                  <a:solidFill>
                    <a:srgbClr val="FF0000"/>
                  </a:solidFill>
                  <a:latin typeface="+mj-lt"/>
                </a:rPr>
                <a:t>%</a:t>
              </a:r>
              <a:endParaRPr lang="lv-LV" altLang="lv-LV" sz="20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42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944393" y="439700"/>
            <a:ext cx="10185683" cy="669909"/>
          </a:xfrm>
          <a:prstGeom prst="rect">
            <a:avLst/>
          </a:prstGeom>
        </p:spPr>
        <p:txBody>
          <a:bodyPr/>
          <a:lstStyle/>
          <a:p>
            <a:r>
              <a:rPr lang="lv-LV" sz="2800" dirty="0" smtClean="0">
                <a:solidFill>
                  <a:schemeClr val="bg1"/>
                </a:solidFill>
                <a:ea typeface="Verdana" panose="020B0604030504040204" pitchFamily="34" charset="0"/>
              </a:rPr>
              <a:t>Baltijas dimensija</a:t>
            </a:r>
            <a:endParaRPr lang="lv-LV" sz="28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661370" y="6218702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7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897659" y="4359334"/>
            <a:ext cx="6969932" cy="121571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r>
              <a:rPr lang="lv-LV" b="1" dirty="0" smtClean="0">
                <a:solidFill>
                  <a:srgbClr val="00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Latvijas izaicinājumi</a:t>
            </a:r>
            <a:endParaRPr lang="en-GB" b="1" dirty="0" smtClean="0">
              <a:solidFill>
                <a:srgbClr val="0099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v-LV" dirty="0" smtClean="0">
                <a:latin typeface="Verdana" panose="020B0604030504040204" pitchFamily="34" charset="0"/>
                <a:ea typeface="Verdana" panose="020B0604030504040204" pitchFamily="34" charset="0"/>
              </a:rPr>
              <a:t>Uz Lietuvas un Igaunijas fona ir līdzīgs augstskolu skaits, kas spēj būt starp top augstskolām pasaulē, bet kvalitātē kaimiņvalstis ir kopumā priekšā</a:t>
            </a:r>
            <a:endParaRPr lang="lv-LV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t="7030" r="15758" b="2919"/>
          <a:stretch/>
        </p:blipFill>
        <p:spPr>
          <a:xfrm>
            <a:off x="389745" y="1449244"/>
            <a:ext cx="4062334" cy="5263546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4897659" y="2605056"/>
            <a:ext cx="6819247" cy="121571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r>
              <a:rPr lang="lv-LV" b="1" dirty="0" smtClean="0">
                <a:solidFill>
                  <a:srgbClr val="00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Augstskolu potenciāls</a:t>
            </a:r>
            <a:endParaRPr lang="en-GB" b="1" dirty="0" smtClean="0">
              <a:solidFill>
                <a:srgbClr val="0099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v-LV" dirty="0" smtClean="0">
                <a:latin typeface="Verdana" panose="020B0604030504040204" pitchFamily="34" charset="0"/>
                <a:ea typeface="Verdana" panose="020B0604030504040204" pitchFamily="34" charset="0"/>
              </a:rPr>
              <a:t>Baltijas valstīs ir 0,1 % no Pasaules iedzīvotājiem,</a:t>
            </a:r>
          </a:p>
          <a:p>
            <a:r>
              <a:rPr lang="lv-LV" dirty="0" smtClean="0">
                <a:latin typeface="Verdana" panose="020B0604030504040204" pitchFamily="34" charset="0"/>
                <a:ea typeface="Verdana" panose="020B0604030504040204" pitchFamily="34" charset="0"/>
              </a:rPr>
              <a:t>bet 1 % no top pasaules augstskolām. Vairāk nekā puse studentu ir augsta līmeņa augstskolās</a:t>
            </a:r>
            <a:endParaRPr lang="lv-LV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1092" y="2551266"/>
            <a:ext cx="2441986" cy="216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Rectangle 7"/>
          <p:cNvSpPr/>
          <p:nvPr/>
        </p:nvSpPr>
        <p:spPr>
          <a:xfrm>
            <a:off x="4701092" y="4274284"/>
            <a:ext cx="2441986" cy="216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11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8720" y="1780119"/>
            <a:ext cx="7375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>
                <a:solidFill>
                  <a:srgbClr val="008080"/>
                </a:solidFill>
                <a:latin typeface="+mj-lt"/>
              </a:rPr>
              <a:t>Strauji mainīgs darba tirgus pieprasījums</a:t>
            </a:r>
            <a:endParaRPr lang="lv-LV" sz="240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99476" y="1900030"/>
            <a:ext cx="221807" cy="221841"/>
          </a:xfrm>
          <a:prstGeom prst="chevron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89" y="2360581"/>
            <a:ext cx="4842991" cy="25206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05735" y="4987180"/>
            <a:ext cx="4046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chemeClr val="bg1">
                    <a:lumMod val="50000"/>
                  </a:schemeClr>
                </a:solidFill>
              </a:rPr>
              <a:t>Automatizācijas pakāpe. Darbaspēka sadalījums kā daļa no pavadītā laika, %. Esošā situācija un prognoze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8721" y="2817556"/>
            <a:ext cx="5576935" cy="1938992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>
                <a:solidFill>
                  <a:srgbClr val="008080"/>
                </a:solidFill>
                <a:latin typeface="+mj-lt"/>
              </a:rPr>
              <a:t>   Nākotnes darba </a:t>
            </a:r>
            <a:r>
              <a:rPr lang="lv-LV" sz="2000" dirty="0">
                <a:solidFill>
                  <a:srgbClr val="008080"/>
                </a:solidFill>
                <a:latin typeface="+mj-lt"/>
              </a:rPr>
              <a:t>tirgus pieprasījumu noteiks tehnoloģiju izmantošana. Līdz ar to, lai saglabātu nodarbinātību, aizvien vairāk būs nepieciešamas tādas prasmes, kas ļauj elastīgi pielāgoties mainīgiem apstākļiem un nepārtraukti </a:t>
            </a:r>
            <a:r>
              <a:rPr lang="lv-LV" sz="2000" dirty="0" smtClean="0">
                <a:solidFill>
                  <a:srgbClr val="008080"/>
                </a:solidFill>
                <a:latin typeface="+mj-lt"/>
              </a:rPr>
              <a:t>mācīties.</a:t>
            </a:r>
            <a:endParaRPr lang="lv-LV" sz="200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720" y="5157042"/>
            <a:ext cx="5576935" cy="1015663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>
                <a:solidFill>
                  <a:srgbClr val="008080"/>
                </a:solidFill>
                <a:latin typeface="+mj-lt"/>
              </a:rPr>
              <a:t>    Bažas </a:t>
            </a:r>
            <a:r>
              <a:rPr lang="lv-LV" sz="2000" dirty="0">
                <a:solidFill>
                  <a:srgbClr val="008080"/>
                </a:solidFill>
                <a:latin typeface="+mj-lt"/>
              </a:rPr>
              <a:t>rada prasmju atbilstība darba tirgus prasībām, kas ir vērtēta zem vidējā ES valstu līmeņa.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9526" y="2534971"/>
            <a:ext cx="558739" cy="599268"/>
            <a:chOff x="5232903" y="1917362"/>
            <a:chExt cx="558739" cy="599268"/>
          </a:xfrm>
        </p:grpSpPr>
        <p:sp>
          <p:nvSpPr>
            <p:cNvPr id="14" name="Oval 13"/>
            <p:cNvSpPr/>
            <p:nvPr/>
          </p:nvSpPr>
          <p:spPr>
            <a:xfrm>
              <a:off x="5232903" y="1940057"/>
              <a:ext cx="558739" cy="55873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5" name="TextBox 8"/>
            <p:cNvSpPr txBox="1">
              <a:spLocks noChangeArrowheads="1"/>
            </p:cNvSpPr>
            <p:nvPr/>
          </p:nvSpPr>
          <p:spPr bwMode="auto">
            <a:xfrm>
              <a:off x="5398899" y="1917362"/>
              <a:ext cx="226745" cy="59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3352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7924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2496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7068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lv-LV" altLang="lv-LV" sz="3300" b="1" dirty="0">
                  <a:solidFill>
                    <a:srgbClr val="008080"/>
                  </a:solidFill>
                  <a:latin typeface="Verdana" panose="020B0604030504040204" pitchFamily="34" charset="0"/>
                </a:rPr>
                <a:t>!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9526" y="4918535"/>
            <a:ext cx="558739" cy="599268"/>
            <a:chOff x="5232903" y="1917362"/>
            <a:chExt cx="558739" cy="599268"/>
          </a:xfrm>
        </p:grpSpPr>
        <p:sp>
          <p:nvSpPr>
            <p:cNvPr id="18" name="Oval 17"/>
            <p:cNvSpPr/>
            <p:nvPr/>
          </p:nvSpPr>
          <p:spPr>
            <a:xfrm>
              <a:off x="5232903" y="1940057"/>
              <a:ext cx="558739" cy="55873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5398899" y="1917362"/>
              <a:ext cx="226745" cy="59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3352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7924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2496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7068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lv-LV" altLang="lv-LV" sz="3300" b="1" dirty="0">
                  <a:solidFill>
                    <a:srgbClr val="008080"/>
                  </a:solidFill>
                  <a:latin typeface="Verdana" panose="020B0604030504040204" pitchFamily="34" charset="0"/>
                </a:rPr>
                <a:t>!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21283" y="417758"/>
            <a:ext cx="571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Darba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tirgus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+mj-lt"/>
              </a:rPr>
              <a:t>tendences</a:t>
            </a:r>
            <a:endParaRPr lang="lv-LV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63093" y="6202859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8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98732" y="6419310"/>
            <a:ext cx="6846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400" dirty="0">
                <a:solidFill>
                  <a:srgbClr val="414142"/>
                </a:solidFill>
                <a:latin typeface="Arial" panose="020B0604020202020204" pitchFamily="34" charset="0"/>
              </a:rPr>
              <a:t>https://www.weforum.org/agenda/2018/09/future-of-jobs-2018-things-to-know/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7125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689632" y="1807380"/>
            <a:ext cx="104750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altLang="lv-LV" sz="2000" b="1" dirty="0" err="1">
                <a:solidFill>
                  <a:srgbClr val="008080"/>
                </a:solidFill>
                <a:latin typeface="+mj-lt"/>
              </a:rPr>
              <a:t>Augstākā</a:t>
            </a:r>
            <a:r>
              <a:rPr lang="en-US" altLang="lv-LV" sz="2000" b="1" dirty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  <a:latin typeface="+mj-lt"/>
              </a:rPr>
              <a:t>izglītība</a:t>
            </a:r>
            <a:r>
              <a:rPr lang="en-US" altLang="lv-LV" sz="2000" b="1" dirty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  <a:latin typeface="+mj-lt"/>
              </a:rPr>
              <a:t>nav</a:t>
            </a:r>
            <a:r>
              <a:rPr lang="en-US" altLang="lv-LV" sz="2000" b="1" dirty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  <a:latin typeface="+mj-lt"/>
              </a:rPr>
              <a:t>bizness</a:t>
            </a:r>
            <a:r>
              <a:rPr lang="en-US" altLang="lv-LV" sz="2000" b="1" dirty="0">
                <a:solidFill>
                  <a:srgbClr val="008080"/>
                </a:solidFill>
                <a:latin typeface="+mj-lt"/>
              </a:rPr>
              <a:t>, bet </a:t>
            </a:r>
            <a:r>
              <a:rPr lang="en-US" altLang="lv-LV" sz="2000" b="1" dirty="0" err="1">
                <a:solidFill>
                  <a:srgbClr val="008080"/>
                </a:solidFill>
                <a:latin typeface="+mj-lt"/>
              </a:rPr>
              <a:t>tautsaimniecības</a:t>
            </a:r>
            <a:r>
              <a:rPr lang="en-US" altLang="lv-LV" sz="2000" b="1" dirty="0">
                <a:solidFill>
                  <a:srgbClr val="008080"/>
                </a:solidFill>
                <a:latin typeface="+mj-lt"/>
              </a:rPr>
              <a:t> </a:t>
            </a:r>
            <a:endParaRPr lang="lv-LV" altLang="lv-LV" sz="2000" b="1" dirty="0" smtClean="0">
              <a:solidFill>
                <a:srgbClr val="008080"/>
              </a:solidFill>
              <a:latin typeface="+mj-lt"/>
            </a:endParaRPr>
          </a:p>
          <a:p>
            <a:pPr lvl="1" algn="ctr">
              <a:defRPr/>
            </a:pPr>
            <a:r>
              <a:rPr lang="en-US" altLang="lv-LV" sz="2000" b="1" dirty="0" smtClean="0">
                <a:solidFill>
                  <a:srgbClr val="008080"/>
                </a:solidFill>
                <a:latin typeface="+mj-lt"/>
              </a:rPr>
              <a:t>un </a:t>
            </a:r>
            <a:r>
              <a:rPr lang="en-US" altLang="lv-LV" sz="2000" b="1" dirty="0" err="1" smtClean="0">
                <a:solidFill>
                  <a:srgbClr val="008080"/>
                </a:solidFill>
                <a:latin typeface="+mj-lt"/>
              </a:rPr>
              <a:t>sabiedrības</a:t>
            </a:r>
            <a:r>
              <a:rPr lang="en-US" altLang="lv-LV" sz="2000" b="1" dirty="0" smtClean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  <a:latin typeface="+mj-lt"/>
              </a:rPr>
              <a:t>attīstības</a:t>
            </a:r>
            <a:r>
              <a:rPr lang="en-US" altLang="lv-LV" sz="2000" b="1" dirty="0">
                <a:solidFill>
                  <a:srgbClr val="008080"/>
                </a:solidFill>
                <a:latin typeface="+mj-lt"/>
              </a:rPr>
              <a:t> </a:t>
            </a:r>
            <a:r>
              <a:rPr lang="en-US" altLang="lv-LV" sz="2000" b="1" dirty="0" err="1" smtClean="0">
                <a:solidFill>
                  <a:srgbClr val="008080"/>
                </a:solidFill>
                <a:latin typeface="+mj-lt"/>
              </a:rPr>
              <a:t>virzītājspēks</a:t>
            </a:r>
            <a:r>
              <a:rPr lang="lv-LV" altLang="lv-LV" sz="2000" b="1" dirty="0" smtClean="0">
                <a:solidFill>
                  <a:srgbClr val="008080"/>
                </a:solidFill>
                <a:latin typeface="+mj-lt"/>
              </a:rPr>
              <a:t>.</a:t>
            </a:r>
            <a:endParaRPr lang="en-US" altLang="lv-LV" sz="2000" b="1" dirty="0" smtClean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883177" y="391401"/>
            <a:ext cx="7343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lv-LV" sz="3200" b="1" dirty="0" err="1" smtClean="0">
                <a:solidFill>
                  <a:schemeClr val="bg1"/>
                </a:solidFill>
                <a:latin typeface="+mj-lt"/>
              </a:rPr>
              <a:t>Ko</a:t>
            </a:r>
            <a:r>
              <a:rPr lang="en-US" altLang="lv-LV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lv-LV" sz="3200" b="1" dirty="0" err="1" smtClean="0">
                <a:solidFill>
                  <a:schemeClr val="bg1"/>
                </a:solidFill>
                <a:latin typeface="+mj-lt"/>
              </a:rPr>
              <a:t>gribam</a:t>
            </a:r>
            <a:r>
              <a:rPr lang="en-US" altLang="lv-LV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lv-LV" sz="3200" b="1" dirty="0" err="1" smtClean="0">
                <a:solidFill>
                  <a:schemeClr val="bg1"/>
                </a:solidFill>
                <a:latin typeface="+mj-lt"/>
              </a:rPr>
              <a:t>sasniegt</a:t>
            </a:r>
            <a:r>
              <a:rPr lang="en-US" altLang="lv-LV" sz="3200" b="1" dirty="0" smtClean="0">
                <a:solidFill>
                  <a:schemeClr val="bg1"/>
                </a:solidFill>
                <a:latin typeface="+mj-lt"/>
              </a:rPr>
              <a:t>?</a:t>
            </a:r>
            <a:endParaRPr lang="lv-LV" altLang="lv-LV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hevron 2"/>
          <p:cNvSpPr/>
          <p:nvPr/>
        </p:nvSpPr>
        <p:spPr>
          <a:xfrm>
            <a:off x="1683678" y="2992098"/>
            <a:ext cx="451556" cy="496711"/>
          </a:xfrm>
          <a:prstGeom prst="chevron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02132" y="4793621"/>
            <a:ext cx="26416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lv-LV" sz="2000" b="1" dirty="0" err="1" smtClean="0">
                <a:solidFill>
                  <a:srgbClr val="008080"/>
                </a:solidFill>
              </a:rPr>
              <a:t>piesaista</a:t>
            </a:r>
            <a:r>
              <a:rPr lang="en-US" altLang="lv-LV" sz="2000" b="1" dirty="0" smtClean="0">
                <a:solidFill>
                  <a:srgbClr val="008080"/>
                </a:solidFill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</a:rPr>
              <a:t>studējošos</a:t>
            </a:r>
            <a:r>
              <a:rPr lang="en-US" altLang="lv-LV" sz="2000" b="1" dirty="0">
                <a:solidFill>
                  <a:srgbClr val="008080"/>
                </a:solidFill>
              </a:rPr>
              <a:t> un </a:t>
            </a:r>
            <a:r>
              <a:rPr lang="en-US" altLang="lv-LV" sz="2000" b="1" dirty="0" err="1">
                <a:solidFill>
                  <a:srgbClr val="008080"/>
                </a:solidFill>
              </a:rPr>
              <a:t>zinātniekus</a:t>
            </a:r>
            <a:r>
              <a:rPr lang="en-US" altLang="lv-LV" sz="2000" b="1" dirty="0">
                <a:solidFill>
                  <a:srgbClr val="008080"/>
                </a:solidFill>
              </a:rPr>
              <a:t> no visas </a:t>
            </a:r>
            <a:r>
              <a:rPr lang="en-US" altLang="lv-LV" sz="2000" b="1" dirty="0" err="1">
                <a:solidFill>
                  <a:srgbClr val="008080"/>
                </a:solidFill>
              </a:rPr>
              <a:t>pasaules</a:t>
            </a:r>
            <a:endParaRPr lang="en-US" altLang="lv-LV" sz="2000" dirty="0">
              <a:solidFill>
                <a:srgbClr val="00808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401" y="4944533"/>
            <a:ext cx="2675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lv-LV" sz="2000" b="1" dirty="0" err="1">
                <a:solidFill>
                  <a:srgbClr val="008080"/>
                </a:solidFill>
              </a:rPr>
              <a:t>atvērtas</a:t>
            </a:r>
            <a:r>
              <a:rPr lang="lv-LV" altLang="lv-LV" sz="2000" b="1" dirty="0">
                <a:solidFill>
                  <a:srgbClr val="008080"/>
                </a:solidFill>
              </a:rPr>
              <a:t> un dinamiskas</a:t>
            </a:r>
            <a:r>
              <a:rPr lang="en-US" altLang="lv-LV" sz="2000" b="1" dirty="0">
                <a:solidFill>
                  <a:srgbClr val="008080"/>
                </a:solidFill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</a:rPr>
              <a:t>ekosistēmas</a:t>
            </a:r>
            <a:endParaRPr lang="lv-LV" altLang="lv-LV" sz="2000" b="1" dirty="0">
              <a:solidFill>
                <a:srgbClr val="008080"/>
              </a:solidFill>
            </a:endParaRPr>
          </a:p>
          <a:p>
            <a:pPr lvl="4" algn="ctr">
              <a:defRPr/>
            </a:pPr>
            <a:endParaRPr lang="lv-LV" altLang="lv-LV" sz="2000" dirty="0">
              <a:solidFill>
                <a:srgbClr val="00808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7155" y="4853476"/>
            <a:ext cx="24158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lv-LV" sz="2000" b="1" dirty="0" err="1">
                <a:solidFill>
                  <a:srgbClr val="008080"/>
                </a:solidFill>
              </a:rPr>
              <a:t>spēcīgi</a:t>
            </a:r>
            <a:r>
              <a:rPr lang="en-US" altLang="lv-LV" sz="2000" dirty="0">
                <a:solidFill>
                  <a:srgbClr val="008080"/>
                </a:solidFill>
              </a:rPr>
              <a:t> </a:t>
            </a:r>
            <a:r>
              <a:rPr lang="lv-LV" altLang="lv-LV" sz="2000" b="1" dirty="0">
                <a:solidFill>
                  <a:srgbClr val="008080"/>
                </a:solidFill>
              </a:rPr>
              <a:t>pasaules </a:t>
            </a:r>
            <a:r>
              <a:rPr lang="en-US" altLang="lv-LV" sz="2000" b="1" dirty="0" err="1">
                <a:solidFill>
                  <a:srgbClr val="008080"/>
                </a:solidFill>
              </a:rPr>
              <a:t>līmeņa</a:t>
            </a:r>
            <a:r>
              <a:rPr lang="en-US" altLang="lv-LV" sz="2000" b="1" dirty="0">
                <a:solidFill>
                  <a:srgbClr val="008080"/>
                </a:solidFill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</a:rPr>
              <a:t>vietējie</a:t>
            </a:r>
            <a:r>
              <a:rPr lang="en-US" altLang="lv-LV" sz="2000" b="1" dirty="0">
                <a:solidFill>
                  <a:srgbClr val="008080"/>
                </a:solidFill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</a:rPr>
              <a:t>spēlētāji</a:t>
            </a:r>
            <a:endParaRPr lang="lv-LV" altLang="lv-LV" sz="2000" b="1" dirty="0">
              <a:solidFill>
                <a:srgbClr val="00808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8266" y="4831643"/>
            <a:ext cx="2348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lv-LV" altLang="lv-LV" sz="2000" b="1" dirty="0">
                <a:solidFill>
                  <a:srgbClr val="008080"/>
                </a:solidFill>
              </a:rPr>
              <a:t>a</a:t>
            </a:r>
            <a:r>
              <a:rPr lang="en-US" altLang="lv-LV" sz="2000" b="1" dirty="0" err="1">
                <a:solidFill>
                  <a:srgbClr val="008080"/>
                </a:solidFill>
              </a:rPr>
              <a:t>ugstākās</a:t>
            </a:r>
            <a:r>
              <a:rPr lang="en-US" altLang="lv-LV" sz="2000" b="1" dirty="0">
                <a:solidFill>
                  <a:srgbClr val="008080"/>
                </a:solidFill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</a:rPr>
              <a:t>izglītības</a:t>
            </a:r>
            <a:r>
              <a:rPr lang="en-US" altLang="lv-LV" sz="2000" b="1" dirty="0">
                <a:solidFill>
                  <a:srgbClr val="008080"/>
                </a:solidFill>
              </a:rPr>
              <a:t> un </a:t>
            </a:r>
            <a:r>
              <a:rPr lang="en-US" altLang="lv-LV" sz="2000" b="1" dirty="0" err="1">
                <a:solidFill>
                  <a:srgbClr val="008080"/>
                </a:solidFill>
              </a:rPr>
              <a:t>pētniecības</a:t>
            </a:r>
            <a:r>
              <a:rPr lang="en-US" altLang="lv-LV" sz="2000" b="1" dirty="0">
                <a:solidFill>
                  <a:srgbClr val="008080"/>
                </a:solidFill>
              </a:rPr>
              <a:t> </a:t>
            </a:r>
            <a:r>
              <a:rPr lang="en-US" altLang="lv-LV" sz="2000" b="1" dirty="0" err="1">
                <a:solidFill>
                  <a:srgbClr val="008080"/>
                </a:solidFill>
              </a:rPr>
              <a:t>cilvēkkapitāl</a:t>
            </a:r>
            <a:r>
              <a:rPr lang="lv-LV" altLang="lv-LV" sz="2000" b="1" dirty="0">
                <a:solidFill>
                  <a:srgbClr val="008080"/>
                </a:solidFill>
              </a:rPr>
              <a:t>s</a:t>
            </a:r>
          </a:p>
        </p:txBody>
      </p:sp>
      <p:pic>
        <p:nvPicPr>
          <p:cNvPr id="17" name="Graphic 10" descr="Business Growth">
            <a:extLst>
              <a:ext uri="{FF2B5EF4-FFF2-40B4-BE49-F238E27FC236}">
                <a16:creationId xmlns:a16="http://schemas.microsoft.com/office/drawing/2014/main" xmlns="" id="{F3062E4D-800A-4F8B-849E-4685E0F86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48502" y="3710188"/>
            <a:ext cx="1311982" cy="1163268"/>
          </a:xfrm>
          <a:prstGeom prst="rect">
            <a:avLst/>
          </a:prstGeom>
        </p:spPr>
      </p:pic>
      <p:pic>
        <p:nvPicPr>
          <p:cNvPr id="18" name="Graphic 14" descr="Bank">
            <a:extLst>
              <a:ext uri="{FF2B5EF4-FFF2-40B4-BE49-F238E27FC236}">
                <a16:creationId xmlns:a16="http://schemas.microsoft.com/office/drawing/2014/main" xmlns="" id="{5BA066C6-67DF-4B1A-9F4B-1A541465C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89123" y="3710188"/>
            <a:ext cx="1131885" cy="963613"/>
          </a:xfrm>
          <a:prstGeom prst="rect">
            <a:avLst/>
          </a:prstGeom>
        </p:spPr>
      </p:pic>
      <p:pic>
        <p:nvPicPr>
          <p:cNvPr id="19" name="Google Shape;127;p7" descr="Cycle with people"/>
          <p:cNvPicPr preferRelativeResize="0"/>
          <p:nvPr/>
        </p:nvPicPr>
        <p:blipFill rotWithShape="1">
          <a:blip r:embed="rId9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170052" y="3832280"/>
            <a:ext cx="1179677" cy="111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7;p10"/>
          <p:cNvPicPr preferRelativeResize="0"/>
          <p:nvPr/>
        </p:nvPicPr>
        <p:blipFill rotWithShape="1">
          <a:blip r:embed="rId10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69044" t="81205" r="20326" b="10579"/>
          <a:stretch/>
        </p:blipFill>
        <p:spPr>
          <a:xfrm>
            <a:off x="9287978" y="3746912"/>
            <a:ext cx="1414683" cy="9422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1293837" y="1756946"/>
            <a:ext cx="9870874" cy="776126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1828518" y="2871102"/>
            <a:ext cx="8484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altLang="lv-LV" sz="2000" b="1" dirty="0" err="1">
                <a:solidFill>
                  <a:schemeClr val="bg1">
                    <a:lumMod val="50000"/>
                  </a:schemeClr>
                </a:solidFill>
              </a:rPr>
              <a:t>Spēcīga</a:t>
            </a:r>
            <a:r>
              <a:rPr lang="en-US" altLang="lv-LV" sz="2000" b="1" dirty="0">
                <a:solidFill>
                  <a:schemeClr val="bg1">
                    <a:lumMod val="50000"/>
                  </a:schemeClr>
                </a:solidFill>
              </a:rPr>
              <a:t> un </a:t>
            </a:r>
            <a:r>
              <a:rPr lang="en-US" altLang="lv-LV" sz="2000" b="1" dirty="0" err="1">
                <a:solidFill>
                  <a:schemeClr val="bg1">
                    <a:lumMod val="50000"/>
                  </a:schemeClr>
                </a:solidFill>
              </a:rPr>
              <a:t>vienota</a:t>
            </a:r>
            <a:r>
              <a:rPr lang="en-US" altLang="lv-LV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lv-LV" sz="2000" b="1" dirty="0" err="1">
                <a:solidFill>
                  <a:schemeClr val="bg1">
                    <a:lumMod val="50000"/>
                  </a:schemeClr>
                </a:solidFill>
              </a:rPr>
              <a:t>Latvijas</a:t>
            </a:r>
            <a:r>
              <a:rPr lang="en-US" altLang="lv-LV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lv-LV" sz="2000" b="1" dirty="0" err="1">
                <a:solidFill>
                  <a:schemeClr val="bg1">
                    <a:lumMod val="50000"/>
                  </a:schemeClr>
                </a:solidFill>
              </a:rPr>
              <a:t>augstākās</a:t>
            </a:r>
            <a:r>
              <a:rPr lang="en-US" altLang="lv-LV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lv-LV" sz="2000" b="1" dirty="0" err="1">
                <a:solidFill>
                  <a:schemeClr val="bg1">
                    <a:lumMod val="50000"/>
                  </a:schemeClr>
                </a:solidFill>
              </a:rPr>
              <a:t>izglītības</a:t>
            </a:r>
            <a:r>
              <a:rPr lang="en-US" altLang="lv-LV" sz="2000" b="1" dirty="0">
                <a:solidFill>
                  <a:schemeClr val="bg1">
                    <a:lumMod val="50000"/>
                  </a:schemeClr>
                </a:solidFill>
              </a:rPr>
              <a:t> un </a:t>
            </a:r>
            <a:endParaRPr lang="lv-LV" altLang="lv-LV" sz="2000" b="1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altLang="lv-LV" sz="2000" b="1" dirty="0" err="1">
                <a:solidFill>
                  <a:schemeClr val="bg1">
                    <a:lumMod val="50000"/>
                  </a:schemeClr>
                </a:solidFill>
              </a:rPr>
              <a:t>pētniecības</a:t>
            </a:r>
            <a:r>
              <a:rPr lang="en-US" altLang="lv-LV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lv-LV" sz="2000" b="1" dirty="0" err="1">
                <a:solidFill>
                  <a:schemeClr val="bg1">
                    <a:lumMod val="50000"/>
                  </a:schemeClr>
                </a:solidFill>
              </a:rPr>
              <a:t>telpa</a:t>
            </a:r>
            <a:r>
              <a:rPr lang="en-US" altLang="lv-LV" sz="2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lv-LV" sz="2000" b="1" dirty="0" err="1">
                <a:solidFill>
                  <a:schemeClr val="bg1">
                    <a:lumMod val="50000"/>
                  </a:schemeClr>
                </a:solidFill>
              </a:rPr>
              <a:t>kurā</a:t>
            </a:r>
            <a:r>
              <a:rPr lang="en-US" altLang="lv-LV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lv-LV" sz="2000" b="1" dirty="0" err="1">
                <a:solidFill>
                  <a:schemeClr val="bg1">
                    <a:lumMod val="50000"/>
                  </a:schemeClr>
                </a:solidFill>
              </a:rPr>
              <a:t>augstskolas</a:t>
            </a:r>
            <a:r>
              <a:rPr lang="lv-LV" altLang="lv-LV" sz="2000" b="1" dirty="0">
                <a:solidFill>
                  <a:schemeClr val="bg1">
                    <a:lumMod val="50000"/>
                  </a:schemeClr>
                </a:solidFill>
              </a:rPr>
              <a:t> ir: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74140" y="1537964"/>
            <a:ext cx="558739" cy="599268"/>
            <a:chOff x="5232903" y="1917362"/>
            <a:chExt cx="558739" cy="599268"/>
          </a:xfrm>
        </p:grpSpPr>
        <p:sp>
          <p:nvSpPr>
            <p:cNvPr id="24" name="Oval 23"/>
            <p:cNvSpPr/>
            <p:nvPr/>
          </p:nvSpPr>
          <p:spPr>
            <a:xfrm>
              <a:off x="5232903" y="1940057"/>
              <a:ext cx="558739" cy="55873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5398899" y="1917362"/>
              <a:ext cx="226745" cy="599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defTabSz="457200"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3352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7924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2496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706813" indent="-49213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lv-LV" altLang="lv-LV" sz="3300" b="1" dirty="0">
                  <a:solidFill>
                    <a:srgbClr val="008080"/>
                  </a:solidFill>
                  <a:latin typeface="Verdana" panose="020B0604030504040204" pitchFamily="34" charset="0"/>
                </a:rPr>
                <a:t>!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671931" y="6219947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9</a:t>
            </a:r>
            <a:endParaRPr lang="lv-LV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2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4356</TotalTime>
  <Words>911</Words>
  <Application>Microsoft Office PowerPoint</Application>
  <PresentationFormat>Widescreen</PresentationFormat>
  <Paragraphs>204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MS PGothic</vt:lpstr>
      <vt:lpstr>Arial</vt:lpstr>
      <vt:lpstr>Bahnschrift SemiLight SemiConde</vt:lpstr>
      <vt:lpstr>Calibri</vt:lpstr>
      <vt:lpstr>Corbel Light</vt:lpstr>
      <vt:lpstr>Futura Md TL</vt:lpstr>
      <vt:lpstr>Source Sans Pro</vt:lpstr>
      <vt:lpstr>Trebuchet MS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Baltijas dimensija</vt:lpstr>
      <vt:lpstr>PowerPoint Presentation</vt:lpstr>
      <vt:lpstr>PowerPoint Presentation</vt:lpstr>
      <vt:lpstr>PowerPoint Presentation</vt:lpstr>
      <vt:lpstr>Jaunais augstskolu pārvaldības modelis: ārējo dalībnieku iesaiste stratēģisko lēmumu pieņemšanā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Skane</dc:creator>
  <cp:lastModifiedBy>Inta Pēdiņa</cp:lastModifiedBy>
  <cp:revision>224</cp:revision>
  <cp:lastPrinted>2022-05-31T13:22:30Z</cp:lastPrinted>
  <dcterms:created xsi:type="dcterms:W3CDTF">2019-11-12T08:52:40Z</dcterms:created>
  <dcterms:modified xsi:type="dcterms:W3CDTF">2022-06-07T07:59:00Z</dcterms:modified>
</cp:coreProperties>
</file>