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96" r:id="rId3"/>
    <p:sldId id="297" r:id="rId4"/>
    <p:sldId id="608" r:id="rId5"/>
    <p:sldId id="312" r:id="rId6"/>
    <p:sldId id="437" r:id="rId7"/>
    <p:sldId id="634" r:id="rId8"/>
    <p:sldId id="262" r:id="rId9"/>
    <p:sldId id="294" r:id="rId10"/>
    <p:sldId id="627" r:id="rId11"/>
    <p:sldId id="639" r:id="rId12"/>
    <p:sldId id="640" r:id="rId13"/>
    <p:sldId id="641" r:id="rId14"/>
    <p:sldId id="642" r:id="rId15"/>
    <p:sldId id="644" r:id="rId16"/>
    <p:sldId id="645" r:id="rId17"/>
    <p:sldId id="646" r:id="rId18"/>
    <p:sldId id="636" r:id="rId19"/>
    <p:sldId id="647" r:id="rId20"/>
    <p:sldId id="295" r:id="rId21"/>
    <p:sldId id="631" r:id="rId22"/>
    <p:sldId id="328" r:id="rId23"/>
    <p:sldId id="469" r:id="rId24"/>
    <p:sldId id="260" r:id="rId25"/>
    <p:sldId id="451" r:id="rId26"/>
    <p:sldId id="415" r:id="rId27"/>
    <p:sldId id="308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3"/>
    <a:srgbClr val="B98F4D"/>
    <a:srgbClr val="1F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Lapa1!$B$1</c:f>
              <c:strCache>
                <c:ptCount val="1"/>
                <c:pt idx="0">
                  <c:v>Darbinieku iesaiste</c:v>
                </c:pt>
              </c:strCache>
            </c:strRef>
          </c:tx>
          <c:dPt>
            <c:idx val="0"/>
            <c:bubble3D val="0"/>
            <c:spPr>
              <a:solidFill>
                <a:srgbClr val="004F7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7-4E6C-B134-62CBBB4A4EB9}"/>
              </c:ext>
            </c:extLst>
          </c:dPt>
          <c:dPt>
            <c:idx val="1"/>
            <c:bubble3D val="0"/>
            <c:spPr>
              <a:solidFill>
                <a:srgbClr val="B98F4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7-4E6C-B134-62CBBB4A4EB9}"/>
              </c:ext>
            </c:extLst>
          </c:dPt>
          <c:dPt>
            <c:idx val="2"/>
            <c:bubble3D val="0"/>
            <c:spPr>
              <a:noFill/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7-4E6C-B134-62CBBB4A4EB9}"/>
              </c:ext>
            </c:extLst>
          </c:dPt>
          <c:dLbls>
            <c:dLbl>
              <c:idx val="2"/>
              <c:layout>
                <c:manualLayout>
                  <c:x val="-0.12252415458937208"/>
                  <c:y val="-5.76664137941971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59709384153065E-2"/>
                      <c:h val="0.122772839704210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167-4E6C-B134-62CBBB4A4EB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Lapa1!$A$2:$A$4</c:f>
              <c:strCache>
                <c:ptCount val="3"/>
                <c:pt idx="0">
                  <c:v>Iesaistīti</c:v>
                </c:pt>
                <c:pt idx="1">
                  <c:v>Neiesaistīti</c:v>
                </c:pt>
                <c:pt idx="2">
                  <c:v>Aktīvi neiesaistīti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27</c:v>
                </c:pt>
                <c:pt idx="1">
                  <c:v>59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67-4E6C-B134-62CBBB4A4E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2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DD4D4-2872-480B-AA1D-6C6CEE75075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9BD9C1-A4F1-4C5D-9EE3-84D861BDFEC8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Stratēģija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0FBC2F52-3089-48C0-A48F-F75C2C81C8AE}" type="parTrans" cxnId="{03D7B9C6-3DE6-48ED-8122-6B0F818DD6B4}">
      <dgm:prSet/>
      <dgm:spPr/>
      <dgm:t>
        <a:bodyPr/>
        <a:lstStyle/>
        <a:p>
          <a:endParaRPr lang="lv-LV" sz="1800"/>
        </a:p>
      </dgm:t>
    </dgm:pt>
    <dgm:pt modelId="{189DC985-D072-4360-91D0-BAE08A5466C9}" type="sibTrans" cxnId="{03D7B9C6-3DE6-48ED-8122-6B0F818DD6B4}">
      <dgm:prSet/>
      <dgm:spPr/>
      <dgm:t>
        <a:bodyPr/>
        <a:lstStyle/>
        <a:p>
          <a:endParaRPr lang="lv-LV" sz="1800"/>
        </a:p>
      </dgm:t>
    </dgm:pt>
    <dgm:pt modelId="{76A2A8DB-E563-4EE5-8350-7AABCF29F9E0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Iekšējā kultūra, ētika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1E7C63E9-AE14-445B-AC94-2FA3F3834D6D}" type="parTrans" cxnId="{FB48B7E8-9AF3-4C40-AFBE-F25AEFD98553}">
      <dgm:prSet/>
      <dgm:spPr/>
      <dgm:t>
        <a:bodyPr/>
        <a:lstStyle/>
        <a:p>
          <a:endParaRPr lang="lv-LV" sz="1800"/>
        </a:p>
      </dgm:t>
    </dgm:pt>
    <dgm:pt modelId="{E28622DB-B000-4ECA-BC2F-639CEDF59A67}" type="sibTrans" cxnId="{FB48B7E8-9AF3-4C40-AFBE-F25AEFD98553}">
      <dgm:prSet/>
      <dgm:spPr/>
      <dgm:t>
        <a:bodyPr/>
        <a:lstStyle/>
        <a:p>
          <a:endParaRPr lang="lv-LV" sz="1800"/>
        </a:p>
      </dgm:t>
    </dgm:pt>
    <dgm:pt modelId="{DAB569BE-182F-436F-B4D9-BE413223FE90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Ārējais revidents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7DFE1F14-5B86-4A04-B60C-129209B9A8AB}" type="parTrans" cxnId="{A467BC89-1977-4538-8F19-5EE8129ECEBC}">
      <dgm:prSet/>
      <dgm:spPr/>
      <dgm:t>
        <a:bodyPr/>
        <a:lstStyle/>
        <a:p>
          <a:endParaRPr lang="lv-LV" sz="1800"/>
        </a:p>
      </dgm:t>
    </dgm:pt>
    <dgm:pt modelId="{63C53BDB-578C-4C79-A6E5-90072FBAE570}" type="sibTrans" cxnId="{A467BC89-1977-4538-8F19-5EE8129ECEBC}">
      <dgm:prSet/>
      <dgm:spPr/>
      <dgm:t>
        <a:bodyPr/>
        <a:lstStyle/>
        <a:p>
          <a:endParaRPr lang="lv-LV" sz="1800"/>
        </a:p>
      </dgm:t>
    </dgm:pt>
    <dgm:pt modelId="{11021AB9-407F-4208-ADD0-925A51617D3E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Atalgojums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B43E8599-9D18-47FD-9FFA-5798859F0DDD}" type="parTrans" cxnId="{070EA1DE-CC9F-4A10-B1BA-B8E6AD47870A}">
      <dgm:prSet/>
      <dgm:spPr/>
      <dgm:t>
        <a:bodyPr/>
        <a:lstStyle/>
        <a:p>
          <a:endParaRPr lang="lv-LV" sz="1800"/>
        </a:p>
      </dgm:t>
    </dgm:pt>
    <dgm:pt modelId="{B3FD21E1-1EF5-40A8-BAB7-C3F05A5A0C8C}" type="sibTrans" cxnId="{070EA1DE-CC9F-4A10-B1BA-B8E6AD47870A}">
      <dgm:prSet/>
      <dgm:spPr/>
      <dgm:t>
        <a:bodyPr/>
        <a:lstStyle/>
        <a:p>
          <a:endParaRPr lang="lv-LV" sz="1800"/>
        </a:p>
      </dgm:t>
    </dgm:pt>
    <dgm:pt modelId="{688E6BAE-7BF2-464D-88C4-DA9294DEB7D8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Padomes darbs un lēmumi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1F130CFA-BC77-449A-9AE6-4FC36FDB64F8}" type="parTrans" cxnId="{6ACCF69B-F98B-4586-AFE8-1B55FCC1EE32}">
      <dgm:prSet/>
      <dgm:spPr/>
      <dgm:t>
        <a:bodyPr/>
        <a:lstStyle/>
        <a:p>
          <a:endParaRPr lang="lv-LV" sz="1800"/>
        </a:p>
      </dgm:t>
    </dgm:pt>
    <dgm:pt modelId="{86E5BC8E-7009-478F-9864-421A89E8C27B}" type="sibTrans" cxnId="{6ACCF69B-F98B-4586-AFE8-1B55FCC1EE32}">
      <dgm:prSet/>
      <dgm:spPr/>
      <dgm:t>
        <a:bodyPr/>
        <a:lstStyle/>
        <a:p>
          <a:endParaRPr lang="lv-LV" sz="1800"/>
        </a:p>
      </dgm:t>
    </dgm:pt>
    <dgm:pt modelId="{DC5B9B2E-263A-4D6A-A931-0D7787042305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Interešu konflikta novēršana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A5E17D22-ADBF-4793-B652-74C186382AE4}" type="parTrans" cxnId="{58AAAB51-CB29-4B3A-A037-F7437D257039}">
      <dgm:prSet/>
      <dgm:spPr/>
      <dgm:t>
        <a:bodyPr/>
        <a:lstStyle/>
        <a:p>
          <a:endParaRPr lang="lv-LV" sz="1800"/>
        </a:p>
      </dgm:t>
    </dgm:pt>
    <dgm:pt modelId="{70085D19-6E6E-43B6-A19E-3CEE92EABFAC}" type="sibTrans" cxnId="{58AAAB51-CB29-4B3A-A037-F7437D257039}">
      <dgm:prSet/>
      <dgm:spPr/>
      <dgm:t>
        <a:bodyPr/>
        <a:lstStyle/>
        <a:p>
          <a:endParaRPr lang="lv-LV" sz="1800"/>
        </a:p>
      </dgm:t>
    </dgm:pt>
    <dgm:pt modelId="{AB031D19-844D-4066-AE52-C5818C71BB7F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Akcionāru sapulce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31E3C639-4E2A-4332-BBB1-F8EBC166BCC2}" type="parTrans" cxnId="{62ED366C-4263-4A61-B2D2-A67D2C5C94D1}">
      <dgm:prSet/>
      <dgm:spPr/>
      <dgm:t>
        <a:bodyPr/>
        <a:lstStyle/>
        <a:p>
          <a:endParaRPr lang="lv-LV" sz="1800"/>
        </a:p>
      </dgm:t>
    </dgm:pt>
    <dgm:pt modelId="{A904F14A-2A69-48E2-8294-AEFDCC2F6F2D}" type="sibTrans" cxnId="{62ED366C-4263-4A61-B2D2-A67D2C5C94D1}">
      <dgm:prSet/>
      <dgm:spPr/>
      <dgm:t>
        <a:bodyPr/>
        <a:lstStyle/>
        <a:p>
          <a:endParaRPr lang="lv-LV" sz="1800"/>
        </a:p>
      </dgm:t>
    </dgm:pt>
    <dgm:pt modelId="{63A36D39-3410-445B-B2B7-B3DB0D7A1F93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Caurskatāmība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82007C51-4953-4B04-9DA3-732AF59A91D7}" type="parTrans" cxnId="{7BDB5AD6-E024-43A0-BF7D-3820FCAA5531}">
      <dgm:prSet/>
      <dgm:spPr/>
      <dgm:t>
        <a:bodyPr/>
        <a:lstStyle/>
        <a:p>
          <a:endParaRPr lang="lv-LV" sz="1800"/>
        </a:p>
      </dgm:t>
    </dgm:pt>
    <dgm:pt modelId="{CD992D68-A2F2-43CB-A1B3-60EC853AC2EA}" type="sibTrans" cxnId="{7BDB5AD6-E024-43A0-BF7D-3820FCAA5531}">
      <dgm:prSet/>
      <dgm:spPr/>
      <dgm:t>
        <a:bodyPr/>
        <a:lstStyle/>
        <a:p>
          <a:endParaRPr lang="lv-LV" sz="1800"/>
        </a:p>
      </dgm:t>
    </dgm:pt>
    <dgm:pt modelId="{53ECA696-9A18-4C7B-9CAF-DBA107D0D642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Iekšējā kontrole, risku pārvaldība, iekšējais audits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3E7CB642-991C-4FE3-A034-574DECCF8DFB}" type="parTrans" cxnId="{F43112A9-AC97-4DD4-B8E0-6BA53D6ADE08}">
      <dgm:prSet/>
      <dgm:spPr/>
      <dgm:t>
        <a:bodyPr/>
        <a:lstStyle/>
        <a:p>
          <a:endParaRPr lang="lv-LV" sz="1800"/>
        </a:p>
      </dgm:t>
    </dgm:pt>
    <dgm:pt modelId="{320014DD-B392-4259-A4DC-1DC638505BD7}" type="sibTrans" cxnId="{F43112A9-AC97-4DD4-B8E0-6BA53D6ADE08}">
      <dgm:prSet/>
      <dgm:spPr/>
      <dgm:t>
        <a:bodyPr/>
        <a:lstStyle/>
        <a:p>
          <a:endParaRPr lang="lv-LV" sz="1800"/>
        </a:p>
      </dgm:t>
    </dgm:pt>
    <dgm:pt modelId="{325CB1D4-FF2F-4FC3-B903-01E6257FDC71}">
      <dgm:prSet phldrT="[Teksts]" custT="1"/>
      <dgm:spPr>
        <a:solidFill>
          <a:srgbClr val="004F73"/>
        </a:solidFill>
      </dgm:spPr>
      <dgm:t>
        <a:bodyPr/>
        <a:lstStyle/>
        <a:p>
          <a:r>
            <a:rPr lang="lv-LV" sz="2000" dirty="0">
              <a:latin typeface="Gotham Medium" pitchFamily="50" charset="0"/>
              <a:cs typeface="Gotham Medium" pitchFamily="50" charset="0"/>
            </a:rPr>
            <a:t>Padomes ievēlēšana</a:t>
          </a:r>
          <a:endParaRPr lang="en-US" sz="2000" dirty="0">
            <a:latin typeface="Gotham Medium" pitchFamily="50" charset="0"/>
            <a:cs typeface="Gotham Medium" pitchFamily="50" charset="0"/>
          </a:endParaRPr>
        </a:p>
      </dgm:t>
    </dgm:pt>
    <dgm:pt modelId="{DCEED0C9-34ED-47CC-B33E-C4E3F8EAB124}" type="parTrans" cxnId="{8C7A0371-7294-4C68-9D04-075F0D670052}">
      <dgm:prSet/>
      <dgm:spPr/>
      <dgm:t>
        <a:bodyPr/>
        <a:lstStyle/>
        <a:p>
          <a:endParaRPr lang="lv-LV" sz="1800"/>
        </a:p>
      </dgm:t>
    </dgm:pt>
    <dgm:pt modelId="{72CCE7AD-FFAD-4CC4-92F1-67C326C37AAE}" type="sibTrans" cxnId="{8C7A0371-7294-4C68-9D04-075F0D670052}">
      <dgm:prSet/>
      <dgm:spPr/>
      <dgm:t>
        <a:bodyPr/>
        <a:lstStyle/>
        <a:p>
          <a:endParaRPr lang="lv-LV" sz="1800"/>
        </a:p>
      </dgm:t>
    </dgm:pt>
    <dgm:pt modelId="{99FBE360-8163-4620-B5AD-BA21936EBC2A}" type="pres">
      <dgm:prSet presAssocID="{F4EDD4D4-2872-480B-AA1D-6C6CEE750759}" presName="diagram" presStyleCnt="0">
        <dgm:presLayoutVars>
          <dgm:dir/>
          <dgm:resizeHandles val="exact"/>
        </dgm:presLayoutVars>
      </dgm:prSet>
      <dgm:spPr/>
    </dgm:pt>
    <dgm:pt modelId="{BA8D163C-4000-4CFB-BEEA-53F166E5E2DE}" type="pres">
      <dgm:prSet presAssocID="{929BD9C1-A4F1-4C5D-9EE3-84D861BDFEC8}" presName="node" presStyleLbl="node1" presStyleIdx="0" presStyleCnt="10">
        <dgm:presLayoutVars>
          <dgm:bulletEnabled val="1"/>
        </dgm:presLayoutVars>
      </dgm:prSet>
      <dgm:spPr/>
    </dgm:pt>
    <dgm:pt modelId="{BF6A40BD-80E3-4237-91D4-786882D2FD1E}" type="pres">
      <dgm:prSet presAssocID="{189DC985-D072-4360-91D0-BAE08A5466C9}" presName="sibTrans" presStyleCnt="0"/>
      <dgm:spPr/>
    </dgm:pt>
    <dgm:pt modelId="{B80996BD-7115-4266-867A-893BADB01D3F}" type="pres">
      <dgm:prSet presAssocID="{76A2A8DB-E563-4EE5-8350-7AABCF29F9E0}" presName="node" presStyleLbl="node1" presStyleIdx="1" presStyleCnt="10">
        <dgm:presLayoutVars>
          <dgm:bulletEnabled val="1"/>
        </dgm:presLayoutVars>
      </dgm:prSet>
      <dgm:spPr/>
    </dgm:pt>
    <dgm:pt modelId="{98D18082-727F-4CB2-91F4-7A292745AE4A}" type="pres">
      <dgm:prSet presAssocID="{E28622DB-B000-4ECA-BC2F-639CEDF59A67}" presName="sibTrans" presStyleCnt="0"/>
      <dgm:spPr/>
    </dgm:pt>
    <dgm:pt modelId="{05BDDB3D-7DF8-435B-AA7A-BBDEF44D2752}" type="pres">
      <dgm:prSet presAssocID="{53ECA696-9A18-4C7B-9CAF-DBA107D0D642}" presName="node" presStyleLbl="node1" presStyleIdx="2" presStyleCnt="10">
        <dgm:presLayoutVars>
          <dgm:bulletEnabled val="1"/>
        </dgm:presLayoutVars>
      </dgm:prSet>
      <dgm:spPr/>
    </dgm:pt>
    <dgm:pt modelId="{46E18307-6922-40B2-B368-CD90A0ADEF73}" type="pres">
      <dgm:prSet presAssocID="{320014DD-B392-4259-A4DC-1DC638505BD7}" presName="sibTrans" presStyleCnt="0"/>
      <dgm:spPr/>
    </dgm:pt>
    <dgm:pt modelId="{091421C6-A969-48BF-BB22-0ABDCC50E2EF}" type="pres">
      <dgm:prSet presAssocID="{DAB569BE-182F-436F-B4D9-BE413223FE90}" presName="node" presStyleLbl="node1" presStyleIdx="3" presStyleCnt="10">
        <dgm:presLayoutVars>
          <dgm:bulletEnabled val="1"/>
        </dgm:presLayoutVars>
      </dgm:prSet>
      <dgm:spPr/>
    </dgm:pt>
    <dgm:pt modelId="{05BA5629-8B64-448A-BD9B-5C21390D558F}" type="pres">
      <dgm:prSet presAssocID="{63C53BDB-578C-4C79-A6E5-90072FBAE570}" presName="sibTrans" presStyleCnt="0"/>
      <dgm:spPr/>
    </dgm:pt>
    <dgm:pt modelId="{E2402AD5-555B-4B4B-B5DA-E5B5C9D47EC9}" type="pres">
      <dgm:prSet presAssocID="{325CB1D4-FF2F-4FC3-B903-01E6257FDC71}" presName="node" presStyleLbl="node1" presStyleIdx="4" presStyleCnt="10">
        <dgm:presLayoutVars>
          <dgm:bulletEnabled val="1"/>
        </dgm:presLayoutVars>
      </dgm:prSet>
      <dgm:spPr/>
    </dgm:pt>
    <dgm:pt modelId="{93AB9BCB-029C-4D84-A8F7-04DF5EBFAC8A}" type="pres">
      <dgm:prSet presAssocID="{72CCE7AD-FFAD-4CC4-92F1-67C326C37AAE}" presName="sibTrans" presStyleCnt="0"/>
      <dgm:spPr/>
    </dgm:pt>
    <dgm:pt modelId="{4626D3FB-5298-40C3-88A7-FFA3B6CE3C64}" type="pres">
      <dgm:prSet presAssocID="{11021AB9-407F-4208-ADD0-925A51617D3E}" presName="node" presStyleLbl="node1" presStyleIdx="5" presStyleCnt="10">
        <dgm:presLayoutVars>
          <dgm:bulletEnabled val="1"/>
        </dgm:presLayoutVars>
      </dgm:prSet>
      <dgm:spPr/>
    </dgm:pt>
    <dgm:pt modelId="{1D3EFF2B-4488-4C7B-BCA9-1C51844A3A27}" type="pres">
      <dgm:prSet presAssocID="{B3FD21E1-1EF5-40A8-BAB7-C3F05A5A0C8C}" presName="sibTrans" presStyleCnt="0"/>
      <dgm:spPr/>
    </dgm:pt>
    <dgm:pt modelId="{0EF5797E-308A-4670-BBDE-16173D69554A}" type="pres">
      <dgm:prSet presAssocID="{688E6BAE-7BF2-464D-88C4-DA9294DEB7D8}" presName="node" presStyleLbl="node1" presStyleIdx="6" presStyleCnt="10">
        <dgm:presLayoutVars>
          <dgm:bulletEnabled val="1"/>
        </dgm:presLayoutVars>
      </dgm:prSet>
      <dgm:spPr/>
    </dgm:pt>
    <dgm:pt modelId="{530917FA-AB33-4B43-A30A-2B7C5B1A9873}" type="pres">
      <dgm:prSet presAssocID="{86E5BC8E-7009-478F-9864-421A89E8C27B}" presName="sibTrans" presStyleCnt="0"/>
      <dgm:spPr/>
    </dgm:pt>
    <dgm:pt modelId="{FD80834F-ADE1-4A96-A097-CA76963418D3}" type="pres">
      <dgm:prSet presAssocID="{DC5B9B2E-263A-4D6A-A931-0D7787042305}" presName="node" presStyleLbl="node1" presStyleIdx="7" presStyleCnt="10">
        <dgm:presLayoutVars>
          <dgm:bulletEnabled val="1"/>
        </dgm:presLayoutVars>
      </dgm:prSet>
      <dgm:spPr/>
    </dgm:pt>
    <dgm:pt modelId="{CBFED895-6FC5-49F0-ADE4-A15E1DBEB6AB}" type="pres">
      <dgm:prSet presAssocID="{70085D19-6E6E-43B6-A19E-3CEE92EABFAC}" presName="sibTrans" presStyleCnt="0"/>
      <dgm:spPr/>
    </dgm:pt>
    <dgm:pt modelId="{2022DE05-9382-4B4B-AD36-3BDF8428C458}" type="pres">
      <dgm:prSet presAssocID="{AB031D19-844D-4066-AE52-C5818C71BB7F}" presName="node" presStyleLbl="node1" presStyleIdx="8" presStyleCnt="10">
        <dgm:presLayoutVars>
          <dgm:bulletEnabled val="1"/>
        </dgm:presLayoutVars>
      </dgm:prSet>
      <dgm:spPr/>
    </dgm:pt>
    <dgm:pt modelId="{87C4F0E4-23E3-48CE-A623-E89FBEB998E6}" type="pres">
      <dgm:prSet presAssocID="{A904F14A-2A69-48E2-8294-AEFDCC2F6F2D}" presName="sibTrans" presStyleCnt="0"/>
      <dgm:spPr/>
    </dgm:pt>
    <dgm:pt modelId="{21DD7036-E1B8-4C82-AD4B-EAA1C3A2FDE8}" type="pres">
      <dgm:prSet presAssocID="{63A36D39-3410-445B-B2B7-B3DB0D7A1F93}" presName="node" presStyleLbl="node1" presStyleIdx="9" presStyleCnt="10">
        <dgm:presLayoutVars>
          <dgm:bulletEnabled val="1"/>
        </dgm:presLayoutVars>
      </dgm:prSet>
      <dgm:spPr/>
    </dgm:pt>
  </dgm:ptLst>
  <dgm:cxnLst>
    <dgm:cxn modelId="{2A286601-073A-414E-BFF6-9F554648A76D}" type="presOf" srcId="{DAB569BE-182F-436F-B4D9-BE413223FE90}" destId="{091421C6-A969-48BF-BB22-0ABDCC50E2EF}" srcOrd="0" destOrd="0" presId="urn:microsoft.com/office/officeart/2005/8/layout/default"/>
    <dgm:cxn modelId="{39817418-F2B0-478A-B262-3E228980E2AB}" type="presOf" srcId="{929BD9C1-A4F1-4C5D-9EE3-84D861BDFEC8}" destId="{BA8D163C-4000-4CFB-BEEA-53F166E5E2DE}" srcOrd="0" destOrd="0" presId="urn:microsoft.com/office/officeart/2005/8/layout/default"/>
    <dgm:cxn modelId="{3A0DFA37-7022-4B11-A5AE-004E67B85819}" type="presOf" srcId="{DC5B9B2E-263A-4D6A-A931-0D7787042305}" destId="{FD80834F-ADE1-4A96-A097-CA76963418D3}" srcOrd="0" destOrd="0" presId="urn:microsoft.com/office/officeart/2005/8/layout/default"/>
    <dgm:cxn modelId="{62ED366C-4263-4A61-B2D2-A67D2C5C94D1}" srcId="{F4EDD4D4-2872-480B-AA1D-6C6CEE750759}" destId="{AB031D19-844D-4066-AE52-C5818C71BB7F}" srcOrd="8" destOrd="0" parTransId="{31E3C639-4E2A-4332-BBB1-F8EBC166BCC2}" sibTransId="{A904F14A-2A69-48E2-8294-AEFDCC2F6F2D}"/>
    <dgm:cxn modelId="{6BF4816E-B7C2-480E-8EA6-C34C67BB0E73}" type="presOf" srcId="{AB031D19-844D-4066-AE52-C5818C71BB7F}" destId="{2022DE05-9382-4B4B-AD36-3BDF8428C458}" srcOrd="0" destOrd="0" presId="urn:microsoft.com/office/officeart/2005/8/layout/default"/>
    <dgm:cxn modelId="{8C7A0371-7294-4C68-9D04-075F0D670052}" srcId="{F4EDD4D4-2872-480B-AA1D-6C6CEE750759}" destId="{325CB1D4-FF2F-4FC3-B903-01E6257FDC71}" srcOrd="4" destOrd="0" parTransId="{DCEED0C9-34ED-47CC-B33E-C4E3F8EAB124}" sibTransId="{72CCE7AD-FFAD-4CC4-92F1-67C326C37AAE}"/>
    <dgm:cxn modelId="{58AAAB51-CB29-4B3A-A037-F7437D257039}" srcId="{F4EDD4D4-2872-480B-AA1D-6C6CEE750759}" destId="{DC5B9B2E-263A-4D6A-A931-0D7787042305}" srcOrd="7" destOrd="0" parTransId="{A5E17D22-ADBF-4793-B652-74C186382AE4}" sibTransId="{70085D19-6E6E-43B6-A19E-3CEE92EABFAC}"/>
    <dgm:cxn modelId="{18E9FA51-58F3-44D1-A246-FF6F206E7A42}" type="presOf" srcId="{F4EDD4D4-2872-480B-AA1D-6C6CEE750759}" destId="{99FBE360-8163-4620-B5AD-BA21936EBC2A}" srcOrd="0" destOrd="0" presId="urn:microsoft.com/office/officeart/2005/8/layout/default"/>
    <dgm:cxn modelId="{C30D8C73-22C8-44BC-8738-75E767445CCB}" type="presOf" srcId="{53ECA696-9A18-4C7B-9CAF-DBA107D0D642}" destId="{05BDDB3D-7DF8-435B-AA7A-BBDEF44D2752}" srcOrd="0" destOrd="0" presId="urn:microsoft.com/office/officeart/2005/8/layout/default"/>
    <dgm:cxn modelId="{A467BC89-1977-4538-8F19-5EE8129ECEBC}" srcId="{F4EDD4D4-2872-480B-AA1D-6C6CEE750759}" destId="{DAB569BE-182F-436F-B4D9-BE413223FE90}" srcOrd="3" destOrd="0" parTransId="{7DFE1F14-5B86-4A04-B60C-129209B9A8AB}" sibTransId="{63C53BDB-578C-4C79-A6E5-90072FBAE570}"/>
    <dgm:cxn modelId="{6ACCF69B-F98B-4586-AFE8-1B55FCC1EE32}" srcId="{F4EDD4D4-2872-480B-AA1D-6C6CEE750759}" destId="{688E6BAE-7BF2-464D-88C4-DA9294DEB7D8}" srcOrd="6" destOrd="0" parTransId="{1F130CFA-BC77-449A-9AE6-4FC36FDB64F8}" sibTransId="{86E5BC8E-7009-478F-9864-421A89E8C27B}"/>
    <dgm:cxn modelId="{885924A5-AF2D-4385-8DF5-18E0DFCDF6C2}" type="presOf" srcId="{63A36D39-3410-445B-B2B7-B3DB0D7A1F93}" destId="{21DD7036-E1B8-4C82-AD4B-EAA1C3A2FDE8}" srcOrd="0" destOrd="0" presId="urn:microsoft.com/office/officeart/2005/8/layout/default"/>
    <dgm:cxn modelId="{F43112A9-AC97-4DD4-B8E0-6BA53D6ADE08}" srcId="{F4EDD4D4-2872-480B-AA1D-6C6CEE750759}" destId="{53ECA696-9A18-4C7B-9CAF-DBA107D0D642}" srcOrd="2" destOrd="0" parTransId="{3E7CB642-991C-4FE3-A034-574DECCF8DFB}" sibTransId="{320014DD-B392-4259-A4DC-1DC638505BD7}"/>
    <dgm:cxn modelId="{04A2DFC4-5FC5-4D33-ACE5-7FA2BE1778C5}" type="presOf" srcId="{11021AB9-407F-4208-ADD0-925A51617D3E}" destId="{4626D3FB-5298-40C3-88A7-FFA3B6CE3C64}" srcOrd="0" destOrd="0" presId="urn:microsoft.com/office/officeart/2005/8/layout/default"/>
    <dgm:cxn modelId="{03D7B9C6-3DE6-48ED-8122-6B0F818DD6B4}" srcId="{F4EDD4D4-2872-480B-AA1D-6C6CEE750759}" destId="{929BD9C1-A4F1-4C5D-9EE3-84D861BDFEC8}" srcOrd="0" destOrd="0" parTransId="{0FBC2F52-3089-48C0-A48F-F75C2C81C8AE}" sibTransId="{189DC985-D072-4360-91D0-BAE08A5466C9}"/>
    <dgm:cxn modelId="{FEC16CD1-E89F-4256-9DA5-974570AE5A80}" type="presOf" srcId="{76A2A8DB-E563-4EE5-8350-7AABCF29F9E0}" destId="{B80996BD-7115-4266-867A-893BADB01D3F}" srcOrd="0" destOrd="0" presId="urn:microsoft.com/office/officeart/2005/8/layout/default"/>
    <dgm:cxn modelId="{7BDB5AD6-E024-43A0-BF7D-3820FCAA5531}" srcId="{F4EDD4D4-2872-480B-AA1D-6C6CEE750759}" destId="{63A36D39-3410-445B-B2B7-B3DB0D7A1F93}" srcOrd="9" destOrd="0" parTransId="{82007C51-4953-4B04-9DA3-732AF59A91D7}" sibTransId="{CD992D68-A2F2-43CB-A1B3-60EC853AC2EA}"/>
    <dgm:cxn modelId="{070EA1DE-CC9F-4A10-B1BA-B8E6AD47870A}" srcId="{F4EDD4D4-2872-480B-AA1D-6C6CEE750759}" destId="{11021AB9-407F-4208-ADD0-925A51617D3E}" srcOrd="5" destOrd="0" parTransId="{B43E8599-9D18-47FD-9FFA-5798859F0DDD}" sibTransId="{B3FD21E1-1EF5-40A8-BAB7-C3F05A5A0C8C}"/>
    <dgm:cxn modelId="{FB48B7E8-9AF3-4C40-AFBE-F25AEFD98553}" srcId="{F4EDD4D4-2872-480B-AA1D-6C6CEE750759}" destId="{76A2A8DB-E563-4EE5-8350-7AABCF29F9E0}" srcOrd="1" destOrd="0" parTransId="{1E7C63E9-AE14-445B-AC94-2FA3F3834D6D}" sibTransId="{E28622DB-B000-4ECA-BC2F-639CEDF59A67}"/>
    <dgm:cxn modelId="{779FD7F2-5601-4348-AF8C-E926B5E18DC4}" type="presOf" srcId="{325CB1D4-FF2F-4FC3-B903-01E6257FDC71}" destId="{E2402AD5-555B-4B4B-B5DA-E5B5C9D47EC9}" srcOrd="0" destOrd="0" presId="urn:microsoft.com/office/officeart/2005/8/layout/default"/>
    <dgm:cxn modelId="{E6423EF4-B75C-44B6-B564-5A990FD0ADBA}" type="presOf" srcId="{688E6BAE-7BF2-464D-88C4-DA9294DEB7D8}" destId="{0EF5797E-308A-4670-BBDE-16173D69554A}" srcOrd="0" destOrd="0" presId="urn:microsoft.com/office/officeart/2005/8/layout/default"/>
    <dgm:cxn modelId="{441637D7-0C9E-457C-A190-304F9B5A15E0}" type="presParOf" srcId="{99FBE360-8163-4620-B5AD-BA21936EBC2A}" destId="{BA8D163C-4000-4CFB-BEEA-53F166E5E2DE}" srcOrd="0" destOrd="0" presId="urn:microsoft.com/office/officeart/2005/8/layout/default"/>
    <dgm:cxn modelId="{876E084E-7D3B-4295-9A3E-89E91BC35839}" type="presParOf" srcId="{99FBE360-8163-4620-B5AD-BA21936EBC2A}" destId="{BF6A40BD-80E3-4237-91D4-786882D2FD1E}" srcOrd="1" destOrd="0" presId="urn:microsoft.com/office/officeart/2005/8/layout/default"/>
    <dgm:cxn modelId="{A27A092B-D32D-441D-8A59-9C8771C78E03}" type="presParOf" srcId="{99FBE360-8163-4620-B5AD-BA21936EBC2A}" destId="{B80996BD-7115-4266-867A-893BADB01D3F}" srcOrd="2" destOrd="0" presId="urn:microsoft.com/office/officeart/2005/8/layout/default"/>
    <dgm:cxn modelId="{66EC3A9C-110E-45C0-BB8A-E2D7C019FFAD}" type="presParOf" srcId="{99FBE360-8163-4620-B5AD-BA21936EBC2A}" destId="{98D18082-727F-4CB2-91F4-7A292745AE4A}" srcOrd="3" destOrd="0" presId="urn:microsoft.com/office/officeart/2005/8/layout/default"/>
    <dgm:cxn modelId="{76ABD27C-7397-4495-B048-E1B4E2769343}" type="presParOf" srcId="{99FBE360-8163-4620-B5AD-BA21936EBC2A}" destId="{05BDDB3D-7DF8-435B-AA7A-BBDEF44D2752}" srcOrd="4" destOrd="0" presId="urn:microsoft.com/office/officeart/2005/8/layout/default"/>
    <dgm:cxn modelId="{C378DEE9-1146-4298-BB49-9EADC2160322}" type="presParOf" srcId="{99FBE360-8163-4620-B5AD-BA21936EBC2A}" destId="{46E18307-6922-40B2-B368-CD90A0ADEF73}" srcOrd="5" destOrd="0" presId="urn:microsoft.com/office/officeart/2005/8/layout/default"/>
    <dgm:cxn modelId="{876A71D3-9929-4938-AEF9-642085D9F53E}" type="presParOf" srcId="{99FBE360-8163-4620-B5AD-BA21936EBC2A}" destId="{091421C6-A969-48BF-BB22-0ABDCC50E2EF}" srcOrd="6" destOrd="0" presId="urn:microsoft.com/office/officeart/2005/8/layout/default"/>
    <dgm:cxn modelId="{6151D9DD-97D0-47C1-98D5-A607B959E84C}" type="presParOf" srcId="{99FBE360-8163-4620-B5AD-BA21936EBC2A}" destId="{05BA5629-8B64-448A-BD9B-5C21390D558F}" srcOrd="7" destOrd="0" presId="urn:microsoft.com/office/officeart/2005/8/layout/default"/>
    <dgm:cxn modelId="{0C0BB802-3D98-43AF-B612-68FF92D18AF5}" type="presParOf" srcId="{99FBE360-8163-4620-B5AD-BA21936EBC2A}" destId="{E2402AD5-555B-4B4B-B5DA-E5B5C9D47EC9}" srcOrd="8" destOrd="0" presId="urn:microsoft.com/office/officeart/2005/8/layout/default"/>
    <dgm:cxn modelId="{24B3591D-BC08-4B3B-896D-9B927F3549B8}" type="presParOf" srcId="{99FBE360-8163-4620-B5AD-BA21936EBC2A}" destId="{93AB9BCB-029C-4D84-A8F7-04DF5EBFAC8A}" srcOrd="9" destOrd="0" presId="urn:microsoft.com/office/officeart/2005/8/layout/default"/>
    <dgm:cxn modelId="{91EF4FFB-447A-48A3-82A9-0BF8B9F72ABF}" type="presParOf" srcId="{99FBE360-8163-4620-B5AD-BA21936EBC2A}" destId="{4626D3FB-5298-40C3-88A7-FFA3B6CE3C64}" srcOrd="10" destOrd="0" presId="urn:microsoft.com/office/officeart/2005/8/layout/default"/>
    <dgm:cxn modelId="{3BA705DA-D252-40C8-A26C-A9D36364431E}" type="presParOf" srcId="{99FBE360-8163-4620-B5AD-BA21936EBC2A}" destId="{1D3EFF2B-4488-4C7B-BCA9-1C51844A3A27}" srcOrd="11" destOrd="0" presId="urn:microsoft.com/office/officeart/2005/8/layout/default"/>
    <dgm:cxn modelId="{ECB3D78F-AD41-4615-82D2-7C601742894B}" type="presParOf" srcId="{99FBE360-8163-4620-B5AD-BA21936EBC2A}" destId="{0EF5797E-308A-4670-BBDE-16173D69554A}" srcOrd="12" destOrd="0" presId="urn:microsoft.com/office/officeart/2005/8/layout/default"/>
    <dgm:cxn modelId="{A136B8E8-BC52-4718-94E6-CFFC92416FB2}" type="presParOf" srcId="{99FBE360-8163-4620-B5AD-BA21936EBC2A}" destId="{530917FA-AB33-4B43-A30A-2B7C5B1A9873}" srcOrd="13" destOrd="0" presId="urn:microsoft.com/office/officeart/2005/8/layout/default"/>
    <dgm:cxn modelId="{F50BB0B3-9C04-48F9-AE6A-A03EB7C6C57A}" type="presParOf" srcId="{99FBE360-8163-4620-B5AD-BA21936EBC2A}" destId="{FD80834F-ADE1-4A96-A097-CA76963418D3}" srcOrd="14" destOrd="0" presId="urn:microsoft.com/office/officeart/2005/8/layout/default"/>
    <dgm:cxn modelId="{F7634404-AABD-4B65-AEE8-7A12DA009BE3}" type="presParOf" srcId="{99FBE360-8163-4620-B5AD-BA21936EBC2A}" destId="{CBFED895-6FC5-49F0-ADE4-A15E1DBEB6AB}" srcOrd="15" destOrd="0" presId="urn:microsoft.com/office/officeart/2005/8/layout/default"/>
    <dgm:cxn modelId="{737E1208-1EB6-4E1C-A461-BEA46B63F4AE}" type="presParOf" srcId="{99FBE360-8163-4620-B5AD-BA21936EBC2A}" destId="{2022DE05-9382-4B4B-AD36-3BDF8428C458}" srcOrd="16" destOrd="0" presId="urn:microsoft.com/office/officeart/2005/8/layout/default"/>
    <dgm:cxn modelId="{58015256-CDEE-4C28-8946-DF58A1CB574D}" type="presParOf" srcId="{99FBE360-8163-4620-B5AD-BA21936EBC2A}" destId="{87C4F0E4-23E3-48CE-A623-E89FBEB998E6}" srcOrd="17" destOrd="0" presId="urn:microsoft.com/office/officeart/2005/8/layout/default"/>
    <dgm:cxn modelId="{70385E61-A501-406C-850A-A0819C9377EB}" type="presParOf" srcId="{99FBE360-8163-4620-B5AD-BA21936EBC2A}" destId="{21DD7036-E1B8-4C82-AD4B-EAA1C3A2FDE8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56D14-F374-4C1D-9483-B0A50FBDD33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AEE7449-0302-492E-AC88-F9E935CBBA9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B98F4D"/>
        </a:solidFill>
        <a:ln>
          <a:solidFill>
            <a:schemeClr val="bg1"/>
          </a:solidFill>
        </a:ln>
      </dgm:spPr>
      <dgm:t>
        <a:bodyPr/>
        <a:lstStyle/>
        <a:p>
          <a:r>
            <a:rPr lang="lt-LT" dirty="0" err="1">
              <a:latin typeface="Gotham Light" pitchFamily="50" charset="0"/>
              <a:cs typeface="Gotham Light" pitchFamily="50" charset="0"/>
            </a:rPr>
            <a:t>Saeima</a:t>
          </a:r>
          <a:r>
            <a:rPr lang="lt-LT" dirty="0">
              <a:latin typeface="Gotham Light" pitchFamily="50" charset="0"/>
              <a:cs typeface="Gotham Light" pitchFamily="50" charset="0"/>
            </a:rPr>
            <a:t>, </a:t>
          </a:r>
          <a:r>
            <a:rPr lang="lt-LT" dirty="0" err="1">
              <a:latin typeface="Gotham Light" pitchFamily="50" charset="0"/>
              <a:cs typeface="Gotham Light" pitchFamily="50" charset="0"/>
            </a:rPr>
            <a:t>valdība</a:t>
          </a:r>
          <a:r>
            <a:rPr lang="lt-LT" dirty="0">
              <a:latin typeface="Gotham Light" pitchFamily="50" charset="0"/>
              <a:cs typeface="Gotham Light" pitchFamily="50" charset="0"/>
            </a:rPr>
            <a:t>, IZM</a:t>
          </a:r>
        </a:p>
      </dgm:t>
    </dgm:pt>
    <dgm:pt modelId="{E1888EC9-C27E-4F09-B1EB-4988D051D69E}" type="parTrans" cxnId="{9C62C28C-BA42-43B8-92A3-865BD9DEA67B}">
      <dgm:prSet/>
      <dgm:spPr/>
      <dgm:t>
        <a:bodyPr/>
        <a:lstStyle/>
        <a:p>
          <a:endParaRPr lang="lt-LT"/>
        </a:p>
      </dgm:t>
    </dgm:pt>
    <dgm:pt modelId="{78AE0990-776D-4F86-9A9C-80BFB6A5B540}" type="sibTrans" cxnId="{9C62C28C-BA42-43B8-92A3-865BD9DEA67B}">
      <dgm:prSet/>
      <dgm:spPr/>
      <dgm:t>
        <a:bodyPr/>
        <a:lstStyle/>
        <a:p>
          <a:endParaRPr lang="lt-LT"/>
        </a:p>
      </dgm:t>
    </dgm:pt>
    <dgm:pt modelId="{D3A2F2A6-F47D-44CC-889D-36B135F280C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B98F4D"/>
        </a:solidFill>
      </dgm:spPr>
      <dgm:t>
        <a:bodyPr/>
        <a:lstStyle/>
        <a:p>
          <a:r>
            <a:rPr lang="lv-LV" dirty="0">
              <a:latin typeface="Gotham Light" pitchFamily="50" charset="0"/>
              <a:cs typeface="Gotham Light" pitchFamily="50" charset="0"/>
            </a:rPr>
            <a:t>Rektors, vadības komanda, darbinieki</a:t>
          </a:r>
          <a:endParaRPr lang="lt-LT" dirty="0">
            <a:latin typeface="Gotham Light" pitchFamily="50" charset="0"/>
            <a:cs typeface="Gotham Light" pitchFamily="50" charset="0"/>
          </a:endParaRPr>
        </a:p>
      </dgm:t>
    </dgm:pt>
    <dgm:pt modelId="{65ACBD19-E470-4717-AF4E-4DFABF7EC834}" type="parTrans" cxnId="{1C3632D3-44EA-4F5E-B340-5ECF21B0BE80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lt-LT"/>
        </a:p>
      </dgm:t>
    </dgm:pt>
    <dgm:pt modelId="{096AC387-ADCE-4FE6-9EEB-51C9E13ADD23}" type="sibTrans" cxnId="{1C3632D3-44EA-4F5E-B340-5ECF21B0BE80}">
      <dgm:prSet/>
      <dgm:spPr/>
      <dgm:t>
        <a:bodyPr/>
        <a:lstStyle/>
        <a:p>
          <a:endParaRPr lang="lt-LT"/>
        </a:p>
      </dgm:t>
    </dgm:pt>
    <dgm:pt modelId="{EC3AB776-C91A-4EDF-AA3D-0F2604548455}">
      <dgm:prSet phldrT="[Text]"/>
      <dgm:spPr>
        <a:solidFill>
          <a:srgbClr val="B98F4D"/>
        </a:solidFill>
      </dgm:spPr>
      <dgm:t>
        <a:bodyPr/>
        <a:lstStyle/>
        <a:p>
          <a:r>
            <a:rPr lang="lt-LT" dirty="0" err="1">
              <a:latin typeface="Gotham Light" pitchFamily="50" charset="0"/>
              <a:cs typeface="Gotham Light" pitchFamily="50" charset="0"/>
            </a:rPr>
            <a:t>Senāts</a:t>
          </a:r>
          <a:endParaRPr lang="lt-LT" dirty="0">
            <a:latin typeface="Gotham Light" pitchFamily="50" charset="0"/>
            <a:cs typeface="Gotham Light" pitchFamily="50" charset="0"/>
          </a:endParaRPr>
        </a:p>
      </dgm:t>
    </dgm:pt>
    <dgm:pt modelId="{42682802-62F4-4E31-A72A-7CF4489B98A2}" type="parTrans" cxnId="{9EE7486A-B813-4362-852A-DC20158DEF23}">
      <dgm:prSet/>
      <dgm:spPr/>
      <dgm:t>
        <a:bodyPr/>
        <a:lstStyle/>
        <a:p>
          <a:endParaRPr lang="en-US"/>
        </a:p>
      </dgm:t>
    </dgm:pt>
    <dgm:pt modelId="{3295AD7E-F5C1-4E01-A189-174CBBB3DF8B}" type="sibTrans" cxnId="{9EE7486A-B813-4362-852A-DC20158DEF23}">
      <dgm:prSet/>
      <dgm:spPr/>
      <dgm:t>
        <a:bodyPr/>
        <a:lstStyle/>
        <a:p>
          <a:endParaRPr lang="en-US"/>
        </a:p>
      </dgm:t>
    </dgm:pt>
    <dgm:pt modelId="{D71D60B8-CD59-4C29-9CC7-F90389BD130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B98F4D"/>
        </a:solidFill>
      </dgm:spPr>
      <dgm:t>
        <a:bodyPr/>
        <a:lstStyle/>
        <a:p>
          <a:r>
            <a:rPr lang="lt-LT" dirty="0" err="1">
              <a:latin typeface="Gotham Light" pitchFamily="50" charset="0"/>
              <a:cs typeface="Gotham Light" pitchFamily="50" charset="0"/>
            </a:rPr>
            <a:t>Klienti</a:t>
          </a:r>
          <a:endParaRPr lang="lt-LT" dirty="0">
            <a:latin typeface="Gotham Light" pitchFamily="50" charset="0"/>
            <a:cs typeface="Gotham Light" pitchFamily="50" charset="0"/>
          </a:endParaRPr>
        </a:p>
      </dgm:t>
    </dgm:pt>
    <dgm:pt modelId="{8B198B38-E759-43D1-A9C9-7DF1770199E3}" type="parTrans" cxnId="{125C3523-9FCC-4848-BE2E-181082BD9527}">
      <dgm:prSet/>
      <dgm:spPr/>
      <dgm:t>
        <a:bodyPr/>
        <a:lstStyle/>
        <a:p>
          <a:endParaRPr lang="en-US"/>
        </a:p>
      </dgm:t>
    </dgm:pt>
    <dgm:pt modelId="{70EE1816-FC9E-4E5B-98C4-A22FD2A44D1C}" type="sibTrans" cxnId="{125C3523-9FCC-4848-BE2E-181082BD9527}">
      <dgm:prSet/>
      <dgm:spPr/>
      <dgm:t>
        <a:bodyPr/>
        <a:lstStyle/>
        <a:p>
          <a:endParaRPr lang="en-US"/>
        </a:p>
      </dgm:t>
    </dgm:pt>
    <dgm:pt modelId="{76B0D93D-DAAE-465E-88CD-238F9AB3D68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4F73"/>
        </a:solidFill>
      </dgm:spPr>
      <dgm:t>
        <a:bodyPr/>
        <a:lstStyle/>
        <a:p>
          <a:r>
            <a:rPr lang="en-US" dirty="0" err="1">
              <a:latin typeface="Gotham Light" pitchFamily="50" charset="0"/>
              <a:cs typeface="Gotham Light" pitchFamily="50" charset="0"/>
            </a:rPr>
            <a:t>Satversmes</a:t>
          </a:r>
          <a:r>
            <a:rPr lang="en-US" dirty="0">
              <a:latin typeface="Gotham Light" pitchFamily="50" charset="0"/>
              <a:cs typeface="Gotham Light" pitchFamily="50" charset="0"/>
            </a:rPr>
            <a:t> </a:t>
          </a:r>
          <a:r>
            <a:rPr lang="en-US" dirty="0" err="1">
              <a:latin typeface="Gotham Light" pitchFamily="50" charset="0"/>
              <a:cs typeface="Gotham Light" pitchFamily="50" charset="0"/>
            </a:rPr>
            <a:t>sapulce</a:t>
          </a:r>
          <a:endParaRPr lang="lt-LT" dirty="0">
            <a:latin typeface="Gotham Light" pitchFamily="50" charset="0"/>
            <a:cs typeface="Gotham Light" pitchFamily="50" charset="0"/>
          </a:endParaRPr>
        </a:p>
      </dgm:t>
    </dgm:pt>
    <dgm:pt modelId="{F1262166-81E2-4CBF-AE90-26121550BE8E}" type="parTrans" cxnId="{F79F79A7-9F3E-4559-BF04-77B826993158}">
      <dgm:prSet/>
      <dgm:spPr/>
      <dgm:t>
        <a:bodyPr/>
        <a:lstStyle/>
        <a:p>
          <a:endParaRPr lang="en-US"/>
        </a:p>
      </dgm:t>
    </dgm:pt>
    <dgm:pt modelId="{FC9CB30D-E037-4409-9D34-272671F543AB}" type="sibTrans" cxnId="{F79F79A7-9F3E-4559-BF04-77B826993158}">
      <dgm:prSet/>
      <dgm:spPr/>
      <dgm:t>
        <a:bodyPr/>
        <a:lstStyle/>
        <a:p>
          <a:endParaRPr lang="en-US"/>
        </a:p>
      </dgm:t>
    </dgm:pt>
    <dgm:pt modelId="{AE8F6A25-8B1D-463B-BDE4-E0682A6578A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004F73"/>
        </a:solidFill>
      </dgm:spPr>
      <dgm:t>
        <a:bodyPr/>
        <a:lstStyle/>
        <a:p>
          <a:r>
            <a:rPr lang="en-US" dirty="0" err="1">
              <a:latin typeface="Gotham Light" pitchFamily="50" charset="0"/>
              <a:cs typeface="Gotham Light" pitchFamily="50" charset="0"/>
            </a:rPr>
            <a:t>Partneri</a:t>
          </a:r>
          <a:endParaRPr lang="lt-LT" dirty="0">
            <a:latin typeface="Gotham Light" pitchFamily="50" charset="0"/>
            <a:cs typeface="Gotham Light" pitchFamily="50" charset="0"/>
          </a:endParaRPr>
        </a:p>
      </dgm:t>
    </dgm:pt>
    <dgm:pt modelId="{25936374-5060-4158-BE0D-DA309FE4B81B}" type="parTrans" cxnId="{79EB036C-C35A-47FA-A652-0E4FCC4BFB3F}">
      <dgm:prSet/>
      <dgm:spPr/>
      <dgm:t>
        <a:bodyPr/>
        <a:lstStyle/>
        <a:p>
          <a:endParaRPr lang="en-US"/>
        </a:p>
      </dgm:t>
    </dgm:pt>
    <dgm:pt modelId="{889B8E32-6FFB-42F4-BF62-4A92F099F0D1}" type="sibTrans" cxnId="{79EB036C-C35A-47FA-A652-0E4FCC4BFB3F}">
      <dgm:prSet/>
      <dgm:spPr/>
      <dgm:t>
        <a:bodyPr/>
        <a:lstStyle/>
        <a:p>
          <a:endParaRPr lang="en-US"/>
        </a:p>
      </dgm:t>
    </dgm:pt>
    <dgm:pt modelId="{69E93B84-4811-4E95-AC6E-E886C9831A0D}">
      <dgm:prSet phldrT="[Text]"/>
      <dgm:spPr>
        <a:solidFill>
          <a:srgbClr val="B98F4D"/>
        </a:solidFill>
      </dgm:spPr>
      <dgm:t>
        <a:bodyPr/>
        <a:lstStyle/>
        <a:p>
          <a:r>
            <a:rPr lang="lv-LV" dirty="0">
              <a:solidFill>
                <a:srgbClr val="B98F4D"/>
              </a:solidFill>
              <a:latin typeface="Gotham Light" pitchFamily="50" charset="0"/>
              <a:cs typeface="Gotham Light" pitchFamily="50" charset="0"/>
            </a:rPr>
            <a:t>Padome</a:t>
          </a:r>
          <a:endParaRPr lang="lt-LT" dirty="0">
            <a:solidFill>
              <a:srgbClr val="B98F4D"/>
            </a:solidFill>
            <a:latin typeface="Gotham Light" pitchFamily="50" charset="0"/>
            <a:cs typeface="Gotham Light" pitchFamily="50" charset="0"/>
          </a:endParaRPr>
        </a:p>
      </dgm:t>
    </dgm:pt>
    <dgm:pt modelId="{BDE8C3D9-4281-4ED4-9E3D-ADF41A48275B}" type="parTrans" cxnId="{DE7A6851-E725-40D3-B866-99C498AEB406}">
      <dgm:prSet/>
      <dgm:spPr/>
      <dgm:t>
        <a:bodyPr/>
        <a:lstStyle/>
        <a:p>
          <a:endParaRPr lang="en-US"/>
        </a:p>
      </dgm:t>
    </dgm:pt>
    <dgm:pt modelId="{EFB85C41-E5A5-4CEA-8AA9-708EB5D5E342}" type="sibTrans" cxnId="{DE7A6851-E725-40D3-B866-99C498AEB406}">
      <dgm:prSet/>
      <dgm:spPr/>
      <dgm:t>
        <a:bodyPr/>
        <a:lstStyle/>
        <a:p>
          <a:endParaRPr lang="en-US"/>
        </a:p>
      </dgm:t>
    </dgm:pt>
    <dgm:pt modelId="{BD22CD9D-7C70-4240-AB61-AACEBE46CA55}" type="pres">
      <dgm:prSet presAssocID="{9AE56D14-F374-4C1D-9483-B0A50FBDD33D}" presName="compositeShape" presStyleCnt="0">
        <dgm:presLayoutVars>
          <dgm:chMax val="7"/>
          <dgm:dir/>
          <dgm:resizeHandles val="exact"/>
        </dgm:presLayoutVars>
      </dgm:prSet>
      <dgm:spPr/>
    </dgm:pt>
    <dgm:pt modelId="{00E69E33-0483-4CAE-A5ED-AC20A9A618BE}" type="pres">
      <dgm:prSet presAssocID="{3AEE7449-0302-492E-AC88-F9E935CBBA97}" presName="circ1" presStyleLbl="vennNode1" presStyleIdx="0" presStyleCnt="7"/>
      <dgm:spPr>
        <a:solidFill>
          <a:srgbClr val="B98F4D"/>
        </a:solidFill>
      </dgm:spPr>
    </dgm:pt>
    <dgm:pt modelId="{BA3D9F19-FEC5-4ACD-AA86-BAD6312C28A5}" type="pres">
      <dgm:prSet presAssocID="{3AEE7449-0302-492E-AC88-F9E935CBBA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8F249D-F88B-4113-851F-4279D4DD2FD1}" type="pres">
      <dgm:prSet presAssocID="{69E93B84-4811-4E95-AC6E-E886C9831A0D}" presName="circ2" presStyleLbl="vennNode1" presStyleIdx="1" presStyleCnt="7"/>
      <dgm:spPr/>
    </dgm:pt>
    <dgm:pt modelId="{2739CF2C-29AE-41D2-BF6B-BA7841A5E40C}" type="pres">
      <dgm:prSet presAssocID="{69E93B84-4811-4E95-AC6E-E886C9831A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1DA16F0-46FC-4EB6-A4ED-2420C9056606}" type="pres">
      <dgm:prSet presAssocID="{D3A2F2A6-F47D-44CC-889D-36B135F280C3}" presName="circ3" presStyleLbl="vennNode1" presStyleIdx="2" presStyleCnt="7"/>
      <dgm:spPr/>
    </dgm:pt>
    <dgm:pt modelId="{9280ED24-231B-4D5F-9A20-B02397639816}" type="pres">
      <dgm:prSet presAssocID="{D3A2F2A6-F47D-44CC-889D-36B135F280C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BD77446-3990-4974-BB83-1F319EDCE535}" type="pres">
      <dgm:prSet presAssocID="{EC3AB776-C91A-4EDF-AA3D-0F2604548455}" presName="circ4" presStyleLbl="vennNode1" presStyleIdx="3" presStyleCnt="7"/>
      <dgm:spPr/>
    </dgm:pt>
    <dgm:pt modelId="{715B386A-6379-4F4E-8162-8BAFF78494E1}" type="pres">
      <dgm:prSet presAssocID="{EC3AB776-C91A-4EDF-AA3D-0F26045484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4535091-79E5-403E-AD0A-C71EAC31486C}" type="pres">
      <dgm:prSet presAssocID="{D71D60B8-CD59-4C29-9CC7-F90389BD1301}" presName="circ5" presStyleLbl="vennNode1" presStyleIdx="4" presStyleCnt="7"/>
      <dgm:spPr/>
    </dgm:pt>
    <dgm:pt modelId="{8A15A11F-EC87-4A85-B1A1-97260DF49F4D}" type="pres">
      <dgm:prSet presAssocID="{D71D60B8-CD59-4C29-9CC7-F90389BD130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22486EE-0760-495E-8EC7-A3E72F6A659C}" type="pres">
      <dgm:prSet presAssocID="{76B0D93D-DAAE-465E-88CD-238F9AB3D683}" presName="circ6" presStyleLbl="vennNode1" presStyleIdx="5" presStyleCnt="7"/>
      <dgm:spPr/>
    </dgm:pt>
    <dgm:pt modelId="{E346EE5F-8720-4438-A3B8-351A81AB1A58}" type="pres">
      <dgm:prSet presAssocID="{76B0D93D-DAAE-465E-88CD-238F9AB3D68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6353373-E5DF-4830-B097-92BA9AAF5711}" type="pres">
      <dgm:prSet presAssocID="{AE8F6A25-8B1D-463B-BDE4-E0682A6578AD}" presName="circ7" presStyleLbl="vennNode1" presStyleIdx="6" presStyleCnt="7"/>
      <dgm:spPr/>
    </dgm:pt>
    <dgm:pt modelId="{475945D5-0F92-4941-A7F8-2810A9EAA1FD}" type="pres">
      <dgm:prSet presAssocID="{AE8F6A25-8B1D-463B-BDE4-E0682A6578A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EA76D04-AB57-4A6D-8346-07D12FE8EF3D}" type="presOf" srcId="{AE8F6A25-8B1D-463B-BDE4-E0682A6578AD}" destId="{475945D5-0F92-4941-A7F8-2810A9EAA1FD}" srcOrd="0" destOrd="0" presId="urn:microsoft.com/office/officeart/2005/8/layout/venn1"/>
    <dgm:cxn modelId="{C306451D-8E86-44A3-9DC3-F432C69C6AA3}" type="presOf" srcId="{9AE56D14-F374-4C1D-9483-B0A50FBDD33D}" destId="{BD22CD9D-7C70-4240-AB61-AACEBE46CA55}" srcOrd="0" destOrd="0" presId="urn:microsoft.com/office/officeart/2005/8/layout/venn1"/>
    <dgm:cxn modelId="{125C3523-9FCC-4848-BE2E-181082BD9527}" srcId="{9AE56D14-F374-4C1D-9483-B0A50FBDD33D}" destId="{D71D60B8-CD59-4C29-9CC7-F90389BD1301}" srcOrd="4" destOrd="0" parTransId="{8B198B38-E759-43D1-A9C9-7DF1770199E3}" sibTransId="{70EE1816-FC9E-4E5B-98C4-A22FD2A44D1C}"/>
    <dgm:cxn modelId="{2BC2D634-90A0-4B42-BAD8-5E44F8C106DB}" type="presOf" srcId="{D3A2F2A6-F47D-44CC-889D-36B135F280C3}" destId="{9280ED24-231B-4D5F-9A20-B02397639816}" srcOrd="0" destOrd="0" presId="urn:microsoft.com/office/officeart/2005/8/layout/venn1"/>
    <dgm:cxn modelId="{8992353F-D6B5-4BEF-A868-58411B290A19}" type="presOf" srcId="{69E93B84-4811-4E95-AC6E-E886C9831A0D}" destId="{2739CF2C-29AE-41D2-BF6B-BA7841A5E40C}" srcOrd="0" destOrd="0" presId="urn:microsoft.com/office/officeart/2005/8/layout/venn1"/>
    <dgm:cxn modelId="{9EE7486A-B813-4362-852A-DC20158DEF23}" srcId="{9AE56D14-F374-4C1D-9483-B0A50FBDD33D}" destId="{EC3AB776-C91A-4EDF-AA3D-0F2604548455}" srcOrd="3" destOrd="0" parTransId="{42682802-62F4-4E31-A72A-7CF4489B98A2}" sibTransId="{3295AD7E-F5C1-4E01-A189-174CBBB3DF8B}"/>
    <dgm:cxn modelId="{79EB036C-C35A-47FA-A652-0E4FCC4BFB3F}" srcId="{9AE56D14-F374-4C1D-9483-B0A50FBDD33D}" destId="{AE8F6A25-8B1D-463B-BDE4-E0682A6578AD}" srcOrd="6" destOrd="0" parTransId="{25936374-5060-4158-BE0D-DA309FE4B81B}" sibTransId="{889B8E32-6FFB-42F4-BF62-4A92F099F0D1}"/>
    <dgm:cxn modelId="{09B1374C-0632-49CD-9707-CB9127E34968}" type="presOf" srcId="{3AEE7449-0302-492E-AC88-F9E935CBBA97}" destId="{BA3D9F19-FEC5-4ACD-AA86-BAD6312C28A5}" srcOrd="0" destOrd="0" presId="urn:microsoft.com/office/officeart/2005/8/layout/venn1"/>
    <dgm:cxn modelId="{DE7A6851-E725-40D3-B866-99C498AEB406}" srcId="{9AE56D14-F374-4C1D-9483-B0A50FBDD33D}" destId="{69E93B84-4811-4E95-AC6E-E886C9831A0D}" srcOrd="1" destOrd="0" parTransId="{BDE8C3D9-4281-4ED4-9E3D-ADF41A48275B}" sibTransId="{EFB85C41-E5A5-4CEA-8AA9-708EB5D5E342}"/>
    <dgm:cxn modelId="{9C62C28C-BA42-43B8-92A3-865BD9DEA67B}" srcId="{9AE56D14-F374-4C1D-9483-B0A50FBDD33D}" destId="{3AEE7449-0302-492E-AC88-F9E935CBBA97}" srcOrd="0" destOrd="0" parTransId="{E1888EC9-C27E-4F09-B1EB-4988D051D69E}" sibTransId="{78AE0990-776D-4F86-9A9C-80BFB6A5B540}"/>
    <dgm:cxn modelId="{9CF0B492-1740-4519-95D6-DEBED33525F1}" type="presOf" srcId="{EC3AB776-C91A-4EDF-AA3D-0F2604548455}" destId="{715B386A-6379-4F4E-8162-8BAFF78494E1}" srcOrd="0" destOrd="0" presId="urn:microsoft.com/office/officeart/2005/8/layout/venn1"/>
    <dgm:cxn modelId="{F79F79A7-9F3E-4559-BF04-77B826993158}" srcId="{9AE56D14-F374-4C1D-9483-B0A50FBDD33D}" destId="{76B0D93D-DAAE-465E-88CD-238F9AB3D683}" srcOrd="5" destOrd="0" parTransId="{F1262166-81E2-4CBF-AE90-26121550BE8E}" sibTransId="{FC9CB30D-E037-4409-9D34-272671F543AB}"/>
    <dgm:cxn modelId="{1C3632D3-44EA-4F5E-B340-5ECF21B0BE80}" srcId="{9AE56D14-F374-4C1D-9483-B0A50FBDD33D}" destId="{D3A2F2A6-F47D-44CC-889D-36B135F280C3}" srcOrd="2" destOrd="0" parTransId="{65ACBD19-E470-4717-AF4E-4DFABF7EC834}" sibTransId="{096AC387-ADCE-4FE6-9EEB-51C9E13ADD23}"/>
    <dgm:cxn modelId="{8FB570D5-C438-4536-94FB-2EAC86C7DBBF}" type="presOf" srcId="{76B0D93D-DAAE-465E-88CD-238F9AB3D683}" destId="{E346EE5F-8720-4438-A3B8-351A81AB1A58}" srcOrd="0" destOrd="0" presId="urn:microsoft.com/office/officeart/2005/8/layout/venn1"/>
    <dgm:cxn modelId="{88D0A2F4-976F-4D90-AC0A-7E8E2F842587}" type="presOf" srcId="{D71D60B8-CD59-4C29-9CC7-F90389BD1301}" destId="{8A15A11F-EC87-4A85-B1A1-97260DF49F4D}" srcOrd="0" destOrd="0" presId="urn:microsoft.com/office/officeart/2005/8/layout/venn1"/>
    <dgm:cxn modelId="{8A947320-1C05-40F8-83DA-5C0D9FC78645}" type="presParOf" srcId="{BD22CD9D-7C70-4240-AB61-AACEBE46CA55}" destId="{00E69E33-0483-4CAE-A5ED-AC20A9A618BE}" srcOrd="0" destOrd="0" presId="urn:microsoft.com/office/officeart/2005/8/layout/venn1"/>
    <dgm:cxn modelId="{E8D6D311-B34F-4C1B-A237-86C9677FFADC}" type="presParOf" srcId="{BD22CD9D-7C70-4240-AB61-AACEBE46CA55}" destId="{BA3D9F19-FEC5-4ACD-AA86-BAD6312C28A5}" srcOrd="1" destOrd="0" presId="urn:microsoft.com/office/officeart/2005/8/layout/venn1"/>
    <dgm:cxn modelId="{F33A02B0-1227-4F9B-AB6D-C078E13FF11A}" type="presParOf" srcId="{BD22CD9D-7C70-4240-AB61-AACEBE46CA55}" destId="{208F249D-F88B-4113-851F-4279D4DD2FD1}" srcOrd="2" destOrd="0" presId="urn:microsoft.com/office/officeart/2005/8/layout/venn1"/>
    <dgm:cxn modelId="{A467307D-94F3-4212-959D-9CF79787B33F}" type="presParOf" srcId="{BD22CD9D-7C70-4240-AB61-AACEBE46CA55}" destId="{2739CF2C-29AE-41D2-BF6B-BA7841A5E40C}" srcOrd="3" destOrd="0" presId="urn:microsoft.com/office/officeart/2005/8/layout/venn1"/>
    <dgm:cxn modelId="{68D18FD0-A5F6-434E-99AE-90FE74C62000}" type="presParOf" srcId="{BD22CD9D-7C70-4240-AB61-AACEBE46CA55}" destId="{41DA16F0-46FC-4EB6-A4ED-2420C9056606}" srcOrd="4" destOrd="0" presId="urn:microsoft.com/office/officeart/2005/8/layout/venn1"/>
    <dgm:cxn modelId="{909B952D-E7D4-411D-BB39-1341750FDD90}" type="presParOf" srcId="{BD22CD9D-7C70-4240-AB61-AACEBE46CA55}" destId="{9280ED24-231B-4D5F-9A20-B02397639816}" srcOrd="5" destOrd="0" presId="urn:microsoft.com/office/officeart/2005/8/layout/venn1"/>
    <dgm:cxn modelId="{D34CD3F9-15B2-4377-A28B-E33C859C9FEC}" type="presParOf" srcId="{BD22CD9D-7C70-4240-AB61-AACEBE46CA55}" destId="{7BD77446-3990-4974-BB83-1F319EDCE535}" srcOrd="6" destOrd="0" presId="urn:microsoft.com/office/officeart/2005/8/layout/venn1"/>
    <dgm:cxn modelId="{F8D03A8C-0211-4053-A68B-0E9D8920EE84}" type="presParOf" srcId="{BD22CD9D-7C70-4240-AB61-AACEBE46CA55}" destId="{715B386A-6379-4F4E-8162-8BAFF78494E1}" srcOrd="7" destOrd="0" presId="urn:microsoft.com/office/officeart/2005/8/layout/venn1"/>
    <dgm:cxn modelId="{10643F71-37CE-49A6-93E4-CB9AE73CA46A}" type="presParOf" srcId="{BD22CD9D-7C70-4240-AB61-AACEBE46CA55}" destId="{B4535091-79E5-403E-AD0A-C71EAC31486C}" srcOrd="8" destOrd="0" presId="urn:microsoft.com/office/officeart/2005/8/layout/venn1"/>
    <dgm:cxn modelId="{7D83E350-75EA-45DA-A85B-414B7244D63F}" type="presParOf" srcId="{BD22CD9D-7C70-4240-AB61-AACEBE46CA55}" destId="{8A15A11F-EC87-4A85-B1A1-97260DF49F4D}" srcOrd="9" destOrd="0" presId="urn:microsoft.com/office/officeart/2005/8/layout/venn1"/>
    <dgm:cxn modelId="{D4D08D01-123F-420C-9213-099FB57363FF}" type="presParOf" srcId="{BD22CD9D-7C70-4240-AB61-AACEBE46CA55}" destId="{E22486EE-0760-495E-8EC7-A3E72F6A659C}" srcOrd="10" destOrd="0" presId="urn:microsoft.com/office/officeart/2005/8/layout/venn1"/>
    <dgm:cxn modelId="{7B1011E9-44EA-40D2-A811-B8F4A82FEE70}" type="presParOf" srcId="{BD22CD9D-7C70-4240-AB61-AACEBE46CA55}" destId="{E346EE5F-8720-4438-A3B8-351A81AB1A58}" srcOrd="11" destOrd="0" presId="urn:microsoft.com/office/officeart/2005/8/layout/venn1"/>
    <dgm:cxn modelId="{30B2367C-8E47-4EDB-84D9-04AEB918FFEE}" type="presParOf" srcId="{BD22CD9D-7C70-4240-AB61-AACEBE46CA55}" destId="{16353373-E5DF-4830-B097-92BA9AAF5711}" srcOrd="12" destOrd="0" presId="urn:microsoft.com/office/officeart/2005/8/layout/venn1"/>
    <dgm:cxn modelId="{53336A11-0DAF-41CF-934C-BC2F16EB95F9}" type="presParOf" srcId="{BD22CD9D-7C70-4240-AB61-AACEBE46CA55}" destId="{475945D5-0F92-4941-A7F8-2810A9EAA1FD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D163C-4000-4CFB-BEEA-53F166E5E2DE}">
      <dsp:nvSpPr>
        <dsp:cNvPr id="0" name=""/>
        <dsp:cNvSpPr/>
      </dsp:nvSpPr>
      <dsp:spPr>
        <a:xfrm>
          <a:off x="4017" y="581406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Stratēģija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4017" y="581406"/>
        <a:ext cx="2175417" cy="1305250"/>
      </dsp:txXfrm>
    </dsp:sp>
    <dsp:sp modelId="{B80996BD-7115-4266-867A-893BADB01D3F}">
      <dsp:nvSpPr>
        <dsp:cNvPr id="0" name=""/>
        <dsp:cNvSpPr/>
      </dsp:nvSpPr>
      <dsp:spPr>
        <a:xfrm>
          <a:off x="2396977" y="581406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Iekšējā kultūra, ētika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2396977" y="581406"/>
        <a:ext cx="2175417" cy="1305250"/>
      </dsp:txXfrm>
    </dsp:sp>
    <dsp:sp modelId="{05BDDB3D-7DF8-435B-AA7A-BBDEF44D2752}">
      <dsp:nvSpPr>
        <dsp:cNvPr id="0" name=""/>
        <dsp:cNvSpPr/>
      </dsp:nvSpPr>
      <dsp:spPr>
        <a:xfrm>
          <a:off x="4789936" y="581406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Iekšējā kontrole, risku pārvaldība, iekšējais audits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4789936" y="581406"/>
        <a:ext cx="2175417" cy="1305250"/>
      </dsp:txXfrm>
    </dsp:sp>
    <dsp:sp modelId="{091421C6-A969-48BF-BB22-0ABDCC50E2EF}">
      <dsp:nvSpPr>
        <dsp:cNvPr id="0" name=""/>
        <dsp:cNvSpPr/>
      </dsp:nvSpPr>
      <dsp:spPr>
        <a:xfrm>
          <a:off x="7182895" y="581406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Ārējais revidents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7182895" y="581406"/>
        <a:ext cx="2175417" cy="1305250"/>
      </dsp:txXfrm>
    </dsp:sp>
    <dsp:sp modelId="{E2402AD5-555B-4B4B-B5DA-E5B5C9D47EC9}">
      <dsp:nvSpPr>
        <dsp:cNvPr id="0" name=""/>
        <dsp:cNvSpPr/>
      </dsp:nvSpPr>
      <dsp:spPr>
        <a:xfrm>
          <a:off x="9575854" y="581406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Padomes ievēlēšana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9575854" y="581406"/>
        <a:ext cx="2175417" cy="1305250"/>
      </dsp:txXfrm>
    </dsp:sp>
    <dsp:sp modelId="{4626D3FB-5298-40C3-88A7-FFA3B6CE3C64}">
      <dsp:nvSpPr>
        <dsp:cNvPr id="0" name=""/>
        <dsp:cNvSpPr/>
      </dsp:nvSpPr>
      <dsp:spPr>
        <a:xfrm>
          <a:off x="4017" y="2104198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Atalgojums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4017" y="2104198"/>
        <a:ext cx="2175417" cy="1305250"/>
      </dsp:txXfrm>
    </dsp:sp>
    <dsp:sp modelId="{0EF5797E-308A-4670-BBDE-16173D69554A}">
      <dsp:nvSpPr>
        <dsp:cNvPr id="0" name=""/>
        <dsp:cNvSpPr/>
      </dsp:nvSpPr>
      <dsp:spPr>
        <a:xfrm>
          <a:off x="2396977" y="2104198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Padomes darbs un lēmumi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2396977" y="2104198"/>
        <a:ext cx="2175417" cy="1305250"/>
      </dsp:txXfrm>
    </dsp:sp>
    <dsp:sp modelId="{FD80834F-ADE1-4A96-A097-CA76963418D3}">
      <dsp:nvSpPr>
        <dsp:cNvPr id="0" name=""/>
        <dsp:cNvSpPr/>
      </dsp:nvSpPr>
      <dsp:spPr>
        <a:xfrm>
          <a:off x="4789936" y="2104198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Interešu konflikta novēršana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4789936" y="2104198"/>
        <a:ext cx="2175417" cy="1305250"/>
      </dsp:txXfrm>
    </dsp:sp>
    <dsp:sp modelId="{2022DE05-9382-4B4B-AD36-3BDF8428C458}">
      <dsp:nvSpPr>
        <dsp:cNvPr id="0" name=""/>
        <dsp:cNvSpPr/>
      </dsp:nvSpPr>
      <dsp:spPr>
        <a:xfrm>
          <a:off x="7182895" y="2104198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Akcionāru sapulce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7182895" y="2104198"/>
        <a:ext cx="2175417" cy="1305250"/>
      </dsp:txXfrm>
    </dsp:sp>
    <dsp:sp modelId="{21DD7036-E1B8-4C82-AD4B-EAA1C3A2FDE8}">
      <dsp:nvSpPr>
        <dsp:cNvPr id="0" name=""/>
        <dsp:cNvSpPr/>
      </dsp:nvSpPr>
      <dsp:spPr>
        <a:xfrm>
          <a:off x="9575854" y="2104198"/>
          <a:ext cx="2175417" cy="1305250"/>
        </a:xfrm>
        <a:prstGeom prst="rect">
          <a:avLst/>
        </a:prstGeom>
        <a:solidFill>
          <a:srgbClr val="004F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Medium" pitchFamily="50" charset="0"/>
              <a:cs typeface="Gotham Medium" pitchFamily="50" charset="0"/>
            </a:rPr>
            <a:t>Caurskatāmība</a:t>
          </a:r>
          <a:endParaRPr lang="en-US" sz="2000" kern="1200" dirty="0">
            <a:latin typeface="Gotham Medium" pitchFamily="50" charset="0"/>
            <a:cs typeface="Gotham Medium" pitchFamily="50" charset="0"/>
          </a:endParaRPr>
        </a:p>
      </dsp:txBody>
      <dsp:txXfrm>
        <a:off x="9575854" y="2104198"/>
        <a:ext cx="2175417" cy="1305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69E33-0483-4CAE-A5ED-AC20A9A618BE}">
      <dsp:nvSpPr>
        <dsp:cNvPr id="0" name=""/>
        <dsp:cNvSpPr/>
      </dsp:nvSpPr>
      <dsp:spPr>
        <a:xfrm>
          <a:off x="4454730" y="1253750"/>
          <a:ext cx="1606139" cy="1606336"/>
        </a:xfrm>
        <a:prstGeom prst="ellipse">
          <a:avLst/>
        </a:prstGeom>
        <a:solidFill>
          <a:srgbClr val="B98F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3D9F19-FEC5-4ACD-AA86-BAD6312C28A5}">
      <dsp:nvSpPr>
        <dsp:cNvPr id="0" name=""/>
        <dsp:cNvSpPr/>
      </dsp:nvSpPr>
      <dsp:spPr>
        <a:xfrm>
          <a:off x="4337615" y="0"/>
          <a:ext cx="1840368" cy="98487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Gotham Light" pitchFamily="50" charset="0"/>
              <a:cs typeface="Gotham Light" pitchFamily="50" charset="0"/>
            </a:rPr>
            <a:t>Saeima</a:t>
          </a:r>
          <a:r>
            <a:rPr lang="lt-LT" sz="2000" kern="1200" dirty="0">
              <a:latin typeface="Gotham Light" pitchFamily="50" charset="0"/>
              <a:cs typeface="Gotham Light" pitchFamily="50" charset="0"/>
            </a:rPr>
            <a:t>, </a:t>
          </a:r>
          <a:r>
            <a:rPr lang="lt-LT" sz="2000" kern="1200" dirty="0" err="1">
              <a:latin typeface="Gotham Light" pitchFamily="50" charset="0"/>
              <a:cs typeface="Gotham Light" pitchFamily="50" charset="0"/>
            </a:rPr>
            <a:t>valdība</a:t>
          </a:r>
          <a:r>
            <a:rPr lang="lt-LT" sz="2000" kern="1200" dirty="0">
              <a:latin typeface="Gotham Light" pitchFamily="50" charset="0"/>
              <a:cs typeface="Gotham Light" pitchFamily="50" charset="0"/>
            </a:rPr>
            <a:t>, IZM</a:t>
          </a:r>
        </a:p>
      </dsp:txBody>
      <dsp:txXfrm>
        <a:off x="4337615" y="0"/>
        <a:ext cx="1840368" cy="984878"/>
      </dsp:txXfrm>
    </dsp:sp>
    <dsp:sp modelId="{208F249D-F88B-4113-851F-4279D4DD2FD1}">
      <dsp:nvSpPr>
        <dsp:cNvPr id="0" name=""/>
        <dsp:cNvSpPr/>
      </dsp:nvSpPr>
      <dsp:spPr>
        <a:xfrm>
          <a:off x="4925864" y="1480272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39CF2C-29AE-41D2-BF6B-BA7841A5E40C}">
      <dsp:nvSpPr>
        <dsp:cNvPr id="0" name=""/>
        <dsp:cNvSpPr/>
      </dsp:nvSpPr>
      <dsp:spPr>
        <a:xfrm>
          <a:off x="6730094" y="935634"/>
          <a:ext cx="1739984" cy="108336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solidFill>
                <a:srgbClr val="B98F4D"/>
              </a:solidFill>
              <a:latin typeface="Gotham Light" pitchFamily="50" charset="0"/>
              <a:cs typeface="Gotham Light" pitchFamily="50" charset="0"/>
            </a:rPr>
            <a:t>Padome</a:t>
          </a:r>
          <a:endParaRPr lang="lt-LT" sz="2000" kern="1200" dirty="0">
            <a:solidFill>
              <a:srgbClr val="B98F4D"/>
            </a:solidFill>
            <a:latin typeface="Gotham Light" pitchFamily="50" charset="0"/>
            <a:cs typeface="Gotham Light" pitchFamily="50" charset="0"/>
          </a:endParaRPr>
        </a:p>
      </dsp:txBody>
      <dsp:txXfrm>
        <a:off x="6730094" y="935634"/>
        <a:ext cx="1739984" cy="1083366"/>
      </dsp:txXfrm>
    </dsp:sp>
    <dsp:sp modelId="{41DA16F0-46FC-4EB6-A4ED-2420C9056606}">
      <dsp:nvSpPr>
        <dsp:cNvPr id="0" name=""/>
        <dsp:cNvSpPr/>
      </dsp:nvSpPr>
      <dsp:spPr>
        <a:xfrm>
          <a:off x="5041640" y="1989946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80ED24-231B-4D5F-9A20-B02397639816}">
      <dsp:nvSpPr>
        <dsp:cNvPr id="0" name=""/>
        <dsp:cNvSpPr/>
      </dsp:nvSpPr>
      <dsp:spPr>
        <a:xfrm>
          <a:off x="6897400" y="2314464"/>
          <a:ext cx="1706523" cy="115723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>
              <a:latin typeface="Gotham Light" pitchFamily="50" charset="0"/>
              <a:cs typeface="Gotham Light" pitchFamily="50" charset="0"/>
            </a:rPr>
            <a:t>Rektors, vadības komanda, darbinieki</a:t>
          </a:r>
          <a:endParaRPr lang="lt-LT" sz="2000" kern="1200" dirty="0">
            <a:latin typeface="Gotham Light" pitchFamily="50" charset="0"/>
            <a:cs typeface="Gotham Light" pitchFamily="50" charset="0"/>
          </a:endParaRPr>
        </a:p>
      </dsp:txBody>
      <dsp:txXfrm>
        <a:off x="6897400" y="2314464"/>
        <a:ext cx="1706523" cy="1157232"/>
      </dsp:txXfrm>
    </dsp:sp>
    <dsp:sp modelId="{7BD77446-3990-4974-BB83-1F319EDCE535}">
      <dsp:nvSpPr>
        <dsp:cNvPr id="0" name=""/>
        <dsp:cNvSpPr/>
      </dsp:nvSpPr>
      <dsp:spPr>
        <a:xfrm>
          <a:off x="4715727" y="2398671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15B386A-6379-4F4E-8162-8BAFF78494E1}">
      <dsp:nvSpPr>
        <dsp:cNvPr id="0" name=""/>
        <dsp:cNvSpPr/>
      </dsp:nvSpPr>
      <dsp:spPr>
        <a:xfrm>
          <a:off x="6161253" y="3865647"/>
          <a:ext cx="1840368" cy="10587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Gotham Light" pitchFamily="50" charset="0"/>
              <a:cs typeface="Gotham Light" pitchFamily="50" charset="0"/>
            </a:rPr>
            <a:t>Senāts</a:t>
          </a:r>
          <a:endParaRPr lang="lt-LT" sz="2000" kern="1200" dirty="0">
            <a:latin typeface="Gotham Light" pitchFamily="50" charset="0"/>
            <a:cs typeface="Gotham Light" pitchFamily="50" charset="0"/>
          </a:endParaRPr>
        </a:p>
      </dsp:txBody>
      <dsp:txXfrm>
        <a:off x="6161253" y="3865647"/>
        <a:ext cx="1840368" cy="1058744"/>
      </dsp:txXfrm>
    </dsp:sp>
    <dsp:sp modelId="{B4535091-79E5-403E-AD0A-C71EAC31486C}">
      <dsp:nvSpPr>
        <dsp:cNvPr id="0" name=""/>
        <dsp:cNvSpPr/>
      </dsp:nvSpPr>
      <dsp:spPr>
        <a:xfrm>
          <a:off x="4193732" y="2398671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A15A11F-EC87-4A85-B1A1-97260DF49F4D}">
      <dsp:nvSpPr>
        <dsp:cNvPr id="0" name=""/>
        <dsp:cNvSpPr/>
      </dsp:nvSpPr>
      <dsp:spPr>
        <a:xfrm>
          <a:off x="2513978" y="3865647"/>
          <a:ext cx="1840368" cy="1058744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Gotham Light" pitchFamily="50" charset="0"/>
              <a:cs typeface="Gotham Light" pitchFamily="50" charset="0"/>
            </a:rPr>
            <a:t>Klienti</a:t>
          </a:r>
          <a:endParaRPr lang="lt-LT" sz="2000" kern="1200" dirty="0">
            <a:latin typeface="Gotham Light" pitchFamily="50" charset="0"/>
            <a:cs typeface="Gotham Light" pitchFamily="50" charset="0"/>
          </a:endParaRPr>
        </a:p>
      </dsp:txBody>
      <dsp:txXfrm>
        <a:off x="2513978" y="3865647"/>
        <a:ext cx="1840368" cy="1058744"/>
      </dsp:txXfrm>
    </dsp:sp>
    <dsp:sp modelId="{E22486EE-0760-495E-8EC7-A3E72F6A659C}">
      <dsp:nvSpPr>
        <dsp:cNvPr id="0" name=""/>
        <dsp:cNvSpPr/>
      </dsp:nvSpPr>
      <dsp:spPr>
        <a:xfrm>
          <a:off x="3867819" y="1989946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46EE5F-8720-4438-A3B8-351A81AB1A58}">
      <dsp:nvSpPr>
        <dsp:cNvPr id="0" name=""/>
        <dsp:cNvSpPr/>
      </dsp:nvSpPr>
      <dsp:spPr>
        <a:xfrm>
          <a:off x="1911675" y="2314464"/>
          <a:ext cx="1706523" cy="115723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Gotham Light" pitchFamily="50" charset="0"/>
              <a:cs typeface="Gotham Light" pitchFamily="50" charset="0"/>
            </a:rPr>
            <a:t>Satversmes</a:t>
          </a:r>
          <a:r>
            <a:rPr lang="en-US" sz="2000" kern="1200" dirty="0">
              <a:latin typeface="Gotham Light" pitchFamily="50" charset="0"/>
              <a:cs typeface="Gotham Light" pitchFamily="50" charset="0"/>
            </a:rPr>
            <a:t> </a:t>
          </a:r>
          <a:r>
            <a:rPr lang="en-US" sz="2000" kern="1200" dirty="0" err="1">
              <a:latin typeface="Gotham Light" pitchFamily="50" charset="0"/>
              <a:cs typeface="Gotham Light" pitchFamily="50" charset="0"/>
            </a:rPr>
            <a:t>sapulce</a:t>
          </a:r>
          <a:endParaRPr lang="lt-LT" sz="2000" kern="1200" dirty="0">
            <a:latin typeface="Gotham Light" pitchFamily="50" charset="0"/>
            <a:cs typeface="Gotham Light" pitchFamily="50" charset="0"/>
          </a:endParaRPr>
        </a:p>
      </dsp:txBody>
      <dsp:txXfrm>
        <a:off x="1911675" y="2314464"/>
        <a:ext cx="1706523" cy="1157232"/>
      </dsp:txXfrm>
    </dsp:sp>
    <dsp:sp modelId="{16353373-E5DF-4830-B097-92BA9AAF5711}">
      <dsp:nvSpPr>
        <dsp:cNvPr id="0" name=""/>
        <dsp:cNvSpPr/>
      </dsp:nvSpPr>
      <dsp:spPr>
        <a:xfrm>
          <a:off x="3983595" y="1480272"/>
          <a:ext cx="1606139" cy="1606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5945D5-0F92-4941-A7F8-2810A9EAA1FD}">
      <dsp:nvSpPr>
        <dsp:cNvPr id="0" name=""/>
        <dsp:cNvSpPr/>
      </dsp:nvSpPr>
      <dsp:spPr>
        <a:xfrm>
          <a:off x="2045520" y="935634"/>
          <a:ext cx="1739984" cy="108336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Gotham Light" pitchFamily="50" charset="0"/>
              <a:cs typeface="Gotham Light" pitchFamily="50" charset="0"/>
            </a:rPr>
            <a:t>Partneri</a:t>
          </a:r>
          <a:endParaRPr lang="lt-LT" sz="2000" kern="1200" dirty="0">
            <a:latin typeface="Gotham Light" pitchFamily="50" charset="0"/>
            <a:cs typeface="Gotham Light" pitchFamily="50" charset="0"/>
          </a:endParaRPr>
        </a:p>
      </dsp:txBody>
      <dsp:txXfrm>
        <a:off x="2045520" y="935634"/>
        <a:ext cx="1739984" cy="1083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C91E-C8FF-47A1-BCBF-83F0E752BF60}" type="datetimeFigureOut">
              <a:rPr lang="lv-LV" smtClean="0"/>
              <a:t>01.06.2022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74A5-EC84-4259-A620-4662D089371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677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14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8D84-E4B0-4945-A856-286D76DDA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4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8D84-E4B0-4945-A856-286D76DDA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5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Bef>
                <a:spcPct val="0"/>
              </a:spcBef>
              <a:spcAft>
                <a:spcPts val="600"/>
              </a:spcAft>
            </a:pPr>
            <a:endParaRPr lang="lv-LV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v-LV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5209D-DE07-45B1-AEA2-8C3F2C7566AB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2618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76e7dc15e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76e7dc15e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sz="1400" dirty="0"/>
          </a:p>
        </p:txBody>
      </p:sp>
      <p:sp>
        <p:nvSpPr>
          <p:cNvPr id="117" name="Google Shape;117;g876e7dc15e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v-LV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45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b="1" dirty="0"/>
              <a:t>Darbinieku iesaiste:</a:t>
            </a:r>
          </a:p>
          <a:p>
            <a:endParaRPr lang="lv-LV" dirty="0"/>
          </a:p>
          <a:p>
            <a:r>
              <a:rPr lang="lv-LV" dirty="0"/>
              <a:t>27% iesaistīti (gailis)</a:t>
            </a:r>
          </a:p>
          <a:p>
            <a:r>
              <a:rPr lang="lv-LV" dirty="0"/>
              <a:t>59 % nav iesaistīti (noguris</a:t>
            </a:r>
            <a:r>
              <a:rPr lang="lv-LV" baseline="0" dirty="0"/>
              <a:t> suns</a:t>
            </a:r>
            <a:r>
              <a:rPr lang="lv-LV" dirty="0"/>
              <a:t>)</a:t>
            </a:r>
          </a:p>
          <a:p>
            <a:r>
              <a:rPr lang="lv-LV" dirty="0"/>
              <a:t>14</a:t>
            </a:r>
            <a:r>
              <a:rPr lang="lv-LV" baseline="0" dirty="0"/>
              <a:t> % </a:t>
            </a:r>
            <a:r>
              <a:rPr lang="lv-LV" dirty="0"/>
              <a:t>Aktīvi nav iesaistīti (lapsa)</a:t>
            </a:r>
          </a:p>
          <a:p>
            <a:endParaRPr lang="lv-LV" dirty="0"/>
          </a:p>
          <a:p>
            <a:r>
              <a:rPr lang="lv-LV" b="1" dirty="0"/>
              <a:t>Laiva,</a:t>
            </a:r>
            <a:r>
              <a:rPr lang="lv-LV" dirty="0"/>
              <a:t> kur</a:t>
            </a:r>
            <a:r>
              <a:rPr lang="lv-LV" baseline="0" dirty="0"/>
              <a:t>:</a:t>
            </a:r>
          </a:p>
          <a:p>
            <a:pPr marL="171450" indent="-171450">
              <a:buFontTx/>
              <a:buChar char="-"/>
            </a:pPr>
            <a:r>
              <a:rPr lang="lv-LV" baseline="0" dirty="0"/>
              <a:t>iesaistītie airē, </a:t>
            </a:r>
          </a:p>
          <a:p>
            <a:pPr marL="171450" indent="-171450">
              <a:buFontTx/>
              <a:buChar char="-"/>
            </a:pPr>
            <a:r>
              <a:rPr lang="lv-LV" baseline="0" dirty="0"/>
              <a:t>neiesaistīti šļakstina</a:t>
            </a:r>
          </a:p>
          <a:p>
            <a:pPr marL="171450" indent="-171450">
              <a:buFontTx/>
              <a:buChar char="-"/>
            </a:pPr>
            <a:r>
              <a:rPr lang="lv-LV" baseline="0" dirty="0"/>
              <a:t>PĒDĒJIE AIRĒ CITĀ VIRZIENĀ 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23CD4-A7E1-4883-B117-433112B092AA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7510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8D84-E4B0-4945-A856-286D76DDA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1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A8D84-E4B0-4945-A856-286D76DDA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9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07571"/>
            <a:ext cx="2350330" cy="130384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ubtitle 2"/>
          <p:cNvSpPr>
            <a:spLocks noGrp="1"/>
          </p:cNvSpPr>
          <p:nvPr>
            <p:ph type="subTitle" idx="14"/>
          </p:nvPr>
        </p:nvSpPr>
        <p:spPr>
          <a:xfrm>
            <a:off x="831849" y="4535778"/>
            <a:ext cx="6346371" cy="743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1849" y="2745272"/>
            <a:ext cx="9422494" cy="1467499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9698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8A5F5-A21F-8843-8D5E-36C21157A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F1077A-4F81-1C4A-8E60-16F81B7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500" b="1" i="0">
                <a:solidFill>
                  <a:schemeClr val="accent2"/>
                </a:solidFill>
                <a:latin typeface="Gotham Bold" panose="0200060404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976A1-6F4B-164B-A66B-75CEE59B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825625"/>
            <a:ext cx="997323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rgbClr val="0070C0"/>
                </a:solidFill>
                <a:latin typeface="Gotham Medium" panose="02000604040000020004" pitchFamily="2" charset="0"/>
              </a:defRPr>
            </a:lvl1pPr>
            <a:lvl2pPr marL="800100" indent="-34290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2000" b="0" i="0">
                <a:solidFill>
                  <a:schemeClr val="tx1"/>
                </a:solidFill>
                <a:latin typeface="Gotham Medium" panose="02000604040000020004" pitchFamily="2" charset="0"/>
              </a:defRPr>
            </a:lvl2pPr>
            <a:lvl3pPr marL="12001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800" b="0" i="0">
                <a:solidFill>
                  <a:schemeClr val="tx1"/>
                </a:solidFill>
                <a:latin typeface="Gotham Medium" panose="02000604040000020004" pitchFamily="2" charset="0"/>
              </a:defRPr>
            </a:lvl3pPr>
            <a:lvl4pPr marL="16573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600" b="0" i="0">
                <a:solidFill>
                  <a:schemeClr val="tx1"/>
                </a:solidFill>
                <a:latin typeface="Gotham Medium" panose="02000604040000020004" pitchFamily="2" charset="0"/>
              </a:defRPr>
            </a:lvl4pPr>
            <a:lvl5pPr marL="21145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600" b="0" i="0">
                <a:solidFill>
                  <a:schemeClr val="tx1"/>
                </a:solidFill>
                <a:latin typeface="Gotham Medium" panose="02000604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327D0-AC0C-8644-B7A9-225CB63CCC41}"/>
              </a:ext>
            </a:extLst>
          </p:cNvPr>
          <p:cNvSpPr txBox="1"/>
          <p:nvPr userDrawn="1"/>
        </p:nvSpPr>
        <p:spPr>
          <a:xfrm>
            <a:off x="11194991" y="162369"/>
            <a:ext cx="76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5D8CC21-92BA-7B4B-B606-9F9EF1EC355C}" type="slidenum">
              <a:rPr lang="en-US" b="1" i="0" smtClean="0">
                <a:solidFill>
                  <a:schemeClr val="bg1"/>
                </a:solidFill>
                <a:latin typeface="Gotham Bold" panose="02000604040000020004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Gotham Bold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1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0A213F-8EA4-6347-9F5A-189469202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825626"/>
            <a:ext cx="997323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3"/>
              </a:buBlip>
              <a:defRPr sz="1908" b="0" i="0">
                <a:solidFill>
                  <a:schemeClr val="accent1">
                    <a:lumMod val="50000"/>
                  </a:schemeClr>
                </a:solidFill>
                <a:latin typeface="Domine" panose="02040503040403060204" pitchFamily="18" charset="0"/>
              </a:defRPr>
            </a:lvl1pPr>
            <a:lvl2pPr marL="545205" indent="-181735">
              <a:buFontTx/>
              <a:buBlip>
                <a:blip r:embed="rId3"/>
              </a:buBlip>
              <a:defRPr sz="1590" b="0" i="0">
                <a:solidFill>
                  <a:schemeClr val="accent1">
                    <a:lumMod val="50000"/>
                  </a:schemeClr>
                </a:solidFill>
                <a:latin typeface="Domine" panose="02040503040403060204" pitchFamily="18" charset="0"/>
              </a:defRPr>
            </a:lvl2pPr>
            <a:lvl3pPr marL="908675" indent="-181735">
              <a:buFontTx/>
              <a:buBlip>
                <a:blip r:embed="rId3"/>
              </a:buBlip>
              <a:defRPr sz="1431" b="0" i="0">
                <a:solidFill>
                  <a:schemeClr val="accent1">
                    <a:lumMod val="50000"/>
                  </a:schemeClr>
                </a:solidFill>
                <a:latin typeface="Domine" panose="02040503040403060204" pitchFamily="18" charset="0"/>
              </a:defRPr>
            </a:lvl3pPr>
            <a:lvl4pPr marL="1272145" indent="-181735">
              <a:buFontTx/>
              <a:buBlip>
                <a:blip r:embed="rId3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Domine" panose="02040503040403060204" pitchFamily="18" charset="0"/>
              </a:defRPr>
            </a:lvl4pPr>
            <a:lvl5pPr marL="1635616" indent="-181735">
              <a:buFontTx/>
              <a:buBlip>
                <a:blip r:embed="rId3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Domine" panose="0204050304040306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25D57E-E31E-B34F-B7CB-21E76ADB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5" y="365126"/>
            <a:ext cx="9973235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82" b="1" i="0">
                <a:solidFill>
                  <a:schemeClr val="tx2"/>
                </a:solidFill>
                <a:latin typeface="Domine" panose="0204050304040306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8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type="blank">
  <p:cSld name="Tukš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0" y="6356351"/>
            <a:ext cx="605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5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18A5F5-A21F-8843-8D5E-36C21157A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F1077A-4F81-1C4A-8E60-16F81B7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500" b="1" i="0">
                <a:solidFill>
                  <a:schemeClr val="accent2"/>
                </a:solidFill>
                <a:latin typeface="Gotham Bold" panose="0200060404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7976A1-6F4B-164B-A66B-75CEE59B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4" y="1825625"/>
            <a:ext cx="997323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400" b="0" i="0">
                <a:solidFill>
                  <a:srgbClr val="0070C0"/>
                </a:solidFill>
                <a:latin typeface="Gotham Medium" panose="02000604040000020004" pitchFamily="2" charset="0"/>
              </a:defRPr>
            </a:lvl1pPr>
            <a:lvl2pPr marL="800100" indent="-34290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2000" b="0" i="0">
                <a:solidFill>
                  <a:schemeClr val="tx1"/>
                </a:solidFill>
                <a:latin typeface="Gotham Medium" panose="02000604040000020004" pitchFamily="2" charset="0"/>
              </a:defRPr>
            </a:lvl2pPr>
            <a:lvl3pPr marL="12001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800" b="0" i="0">
                <a:solidFill>
                  <a:schemeClr val="tx1"/>
                </a:solidFill>
                <a:latin typeface="Gotham Medium" panose="02000604040000020004" pitchFamily="2" charset="0"/>
              </a:defRPr>
            </a:lvl3pPr>
            <a:lvl4pPr marL="16573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600" b="0" i="0">
                <a:solidFill>
                  <a:schemeClr val="tx1"/>
                </a:solidFill>
                <a:latin typeface="Gotham Medium" panose="02000604040000020004" pitchFamily="2" charset="0"/>
              </a:defRPr>
            </a:lvl4pPr>
            <a:lvl5pPr marL="2114550" indent="-285750" algn="l">
              <a:buClr>
                <a:schemeClr val="accent2"/>
              </a:buClr>
              <a:buFont typeface="Lucida Grande" panose="020B0600040502020204" pitchFamily="34" charset="0"/>
              <a:buChar char="◆"/>
              <a:defRPr sz="1600" b="0" i="0">
                <a:solidFill>
                  <a:schemeClr val="tx1"/>
                </a:solidFill>
                <a:latin typeface="Gotham Medium" panose="0200060404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327D0-AC0C-8644-B7A9-225CB63CCC41}"/>
              </a:ext>
            </a:extLst>
          </p:cNvPr>
          <p:cNvSpPr txBox="1"/>
          <p:nvPr userDrawn="1"/>
        </p:nvSpPr>
        <p:spPr>
          <a:xfrm>
            <a:off x="11194991" y="162369"/>
            <a:ext cx="769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5D8CC21-92BA-7B4B-B606-9F9EF1EC355C}" type="slidenum">
              <a:rPr lang="en-US" b="1" i="0" smtClean="0">
                <a:solidFill>
                  <a:schemeClr val="bg1"/>
                </a:solidFill>
                <a:latin typeface="Gotham Bold" panose="02000604040000020004" pitchFamily="2" charset="0"/>
              </a:rPr>
              <a:pPr algn="r"/>
              <a:t>‹#›</a:t>
            </a:fld>
            <a:endParaRPr lang="en-US" b="1" i="0" dirty="0">
              <a:solidFill>
                <a:schemeClr val="bg1"/>
              </a:solidFill>
              <a:latin typeface="Gotham Bold" panose="02000604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8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306034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244472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87495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3905184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299673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2645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01082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B98F4D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9383486" cy="940094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4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34882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2951287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/>
          <a:lstStyle>
            <a:lvl1pPr>
              <a:defRPr lang="en-US" sz="3083" b="1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2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888164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anchor="ctr"/>
          <a:lstStyle>
            <a:lvl1pPr>
              <a:defRPr sz="3627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44801" cy="365125"/>
          </a:xfrm>
          <a:prstGeom prst="rect">
            <a:avLst/>
          </a:prstGeom>
        </p:spPr>
        <p:txBody>
          <a:bodyPr/>
          <a:lstStyle>
            <a:lvl1pPr algn="r">
              <a:defRPr sz="1451">
                <a:solidFill>
                  <a:schemeClr val="tx2"/>
                </a:solidFill>
              </a:defRPr>
            </a:lvl1pPr>
          </a:lstStyle>
          <a:p>
            <a:fld id="{5A2E0B3F-3BC7-344F-BE1A-A0B433289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854B35-77B3-724F-85ED-4747B358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134" y="1574006"/>
            <a:ext cx="11270148" cy="4782345"/>
          </a:xfrm>
          <a:prstGeom prst="rect">
            <a:avLst/>
          </a:prstGeom>
        </p:spPr>
        <p:txBody>
          <a:bodyPr>
            <a:normAutofit/>
          </a:bodyPr>
          <a:lstStyle>
            <a:lvl1pPr marL="181735" indent="-181735">
              <a:buFontTx/>
              <a:buBlip>
                <a:blip r:embed="rId2"/>
              </a:buBlip>
              <a:defRPr sz="2176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54520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 marL="908675" indent="-181735">
              <a:buFontTx/>
              <a:buBlip>
                <a:blip r:embed="rId2"/>
              </a:buBlip>
              <a:defRPr sz="1814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 marL="1272145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4pPr>
            <a:lvl5pPr marL="1635616" indent="-181735">
              <a:buFontTx/>
              <a:buBlip>
                <a:blip r:embed="rId2"/>
              </a:buBlip>
              <a:defRPr sz="1272" b="0" i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</p:txBody>
      </p:sp>
    </p:spTree>
    <p:extLst>
      <p:ext uri="{BB962C8B-B14F-4D97-AF65-F5344CB8AC3E}">
        <p14:creationId xmlns:p14="http://schemas.microsoft.com/office/powerpoint/2010/main" val="934797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kšs" userDrawn="1">
  <p:cSld name="1_Tukš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sldNum" idx="12"/>
          </p:nvPr>
        </p:nvSpPr>
        <p:spPr>
          <a:xfrm>
            <a:off x="0" y="6356351"/>
            <a:ext cx="605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A4ACAC7B-9A15-4600-8C34-7B72CC3F11F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7402286" cy="635293"/>
          </a:xfrm>
          <a:prstGeom prst="rect">
            <a:avLst/>
          </a:prstGeom>
        </p:spPr>
        <p:txBody>
          <a:bodyPr anchor="t"/>
          <a:lstStyle>
            <a:lvl1pPr>
              <a:defRPr sz="3000" spc="0"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8218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01082"/>
            <a:ext cx="5029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B98F4D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9383486" cy="940094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324600" y="1401082"/>
            <a:ext cx="5029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rgbClr val="B98F4D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3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199" y="2460170"/>
            <a:ext cx="5083629" cy="3292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9383486" cy="940094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324600" y="2460170"/>
            <a:ext cx="5029200" cy="329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838200" y="1482155"/>
            <a:ext cx="5157787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B98F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482155"/>
            <a:ext cx="5183188" cy="82391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rgbClr val="B98F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7402286" cy="635293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291943" y="1099458"/>
            <a:ext cx="5061857" cy="4769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rgbClr val="004F73"/>
                </a:solidFill>
              </a:defRPr>
            </a:lvl2pPr>
            <a:lvl3pPr>
              <a:defRPr sz="1800">
                <a:solidFill>
                  <a:srgbClr val="004F73"/>
                </a:solidFill>
              </a:defRPr>
            </a:lvl3pPr>
            <a:lvl4pPr>
              <a:defRPr sz="1600">
                <a:solidFill>
                  <a:srgbClr val="004F73"/>
                </a:solidFill>
              </a:defRPr>
            </a:lvl4pPr>
            <a:lvl5pPr>
              <a:defRPr sz="1600">
                <a:solidFill>
                  <a:srgbClr val="004F7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099458"/>
            <a:ext cx="5082040" cy="47695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7402286" cy="635293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32625" y="1143001"/>
            <a:ext cx="3421175" cy="4931228"/>
          </a:xfrm>
          <a:prstGeom prst="rect">
            <a:avLst/>
          </a:prstGeom>
          <a:solidFill>
            <a:srgbClr val="00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4396" y="1143001"/>
            <a:ext cx="3421175" cy="4931228"/>
          </a:xfrm>
          <a:prstGeom prst="rect">
            <a:avLst/>
          </a:prstGeom>
          <a:solidFill>
            <a:srgbClr val="B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2148" y="1349829"/>
            <a:ext cx="3145971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116094" y="1349829"/>
            <a:ext cx="3030877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838200" y="1349829"/>
            <a:ext cx="3099367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4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7402286" cy="635293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2148" y="1349829"/>
            <a:ext cx="3145971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116094" y="1349829"/>
            <a:ext cx="3030877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838200" y="1349829"/>
            <a:ext cx="3099367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8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8200" y="333536"/>
            <a:ext cx="7402286" cy="635293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144396" y="1273629"/>
            <a:ext cx="7209404" cy="468085"/>
            <a:chOff x="4144396" y="1143001"/>
            <a:chExt cx="7209404" cy="4931228"/>
          </a:xfrm>
        </p:grpSpPr>
        <p:sp>
          <p:nvSpPr>
            <p:cNvPr id="10" name="Rectangle 9"/>
            <p:cNvSpPr/>
            <p:nvPr userDrawn="1"/>
          </p:nvSpPr>
          <p:spPr>
            <a:xfrm>
              <a:off x="7932625" y="1143001"/>
              <a:ext cx="3421175" cy="4931228"/>
            </a:xfrm>
            <a:prstGeom prst="rect">
              <a:avLst/>
            </a:prstGeom>
            <a:solidFill>
              <a:srgbClr val="004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144396" y="1143001"/>
              <a:ext cx="3421175" cy="4931228"/>
            </a:xfrm>
            <a:prstGeom prst="rect">
              <a:avLst/>
            </a:prstGeom>
            <a:solidFill>
              <a:srgbClr val="B98F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  <a:noFill/>
              </a:endParaRPr>
            </a:p>
          </p:txBody>
        </p:sp>
      </p:grp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292148" y="1349829"/>
            <a:ext cx="3145971" cy="391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116094" y="1349829"/>
            <a:ext cx="3030877" cy="3918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838200" y="1349829"/>
            <a:ext cx="3099367" cy="45627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92148" y="1970313"/>
            <a:ext cx="3145971" cy="3942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116094" y="1970313"/>
            <a:ext cx="3030877" cy="3942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2139"/>
            <a:ext cx="12192000" cy="885861"/>
          </a:xfrm>
          <a:prstGeom prst="rect">
            <a:avLst/>
          </a:prstGeom>
        </p:spPr>
      </p:pic>
      <p:sp>
        <p:nvSpPr>
          <p:cNvPr id="18" name="Slide Number Placeholder 6"/>
          <p:cNvSpPr txBox="1">
            <a:spLocks/>
          </p:cNvSpPr>
          <p:nvPr userDrawn="1"/>
        </p:nvSpPr>
        <p:spPr>
          <a:xfrm>
            <a:off x="838200" y="63188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9B80D06-C4F2-4FA8-B748-1C9A14FA6556}" type="slidenum"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3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07571"/>
            <a:ext cx="2350330" cy="130384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31850" y="3490393"/>
            <a:ext cx="9383486" cy="940094"/>
          </a:xfrm>
          <a:prstGeom prst="rect">
            <a:avLst/>
          </a:prstGeom>
        </p:spPr>
        <p:txBody>
          <a:bodyPr anchor="t"/>
          <a:lstStyle>
            <a:lvl1pPr>
              <a:defRPr sz="3000" spc="0"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196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4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6" r:id="rId8"/>
    <p:sldLayoutId id="2147483650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.gov.lv/lv/korporativa-parvaldib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tm.gov.lv/sites/tm/files/media_file/korporativas-parvaldibas-kodekss_0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4"/>
          </p:nvPr>
        </p:nvSpPr>
        <p:spPr>
          <a:xfrm>
            <a:off x="831849" y="4455095"/>
            <a:ext cx="9979586" cy="1501951"/>
          </a:xfrm>
        </p:spPr>
        <p:txBody>
          <a:bodyPr>
            <a:normAutofit fontScale="85000" lnSpcReduction="20000"/>
          </a:bodyPr>
          <a:lstStyle/>
          <a:p>
            <a:r>
              <a:rPr lang="lv-LV" dirty="0">
                <a:latin typeface="+mn-lt"/>
              </a:rPr>
              <a:t>02.06.</a:t>
            </a:r>
            <a:r>
              <a:rPr lang="lt-LT" dirty="0">
                <a:latin typeface="+mn-lt"/>
              </a:rPr>
              <a:t>2022</a:t>
            </a:r>
          </a:p>
          <a:p>
            <a:endParaRPr lang="lt-LT" dirty="0">
              <a:latin typeface="+mn-lt"/>
            </a:endParaRPr>
          </a:p>
          <a:p>
            <a:r>
              <a:rPr lang="lt-LT" dirty="0">
                <a:latin typeface="+mn-lt"/>
              </a:rPr>
              <a:t>Andris Grafs, </a:t>
            </a:r>
          </a:p>
          <a:p>
            <a:r>
              <a:rPr lang="lt-LT" b="0" dirty="0" err="1">
                <a:latin typeface="+mn-lt"/>
              </a:rPr>
              <a:t>Baltijas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Korporatīvās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pārvaldības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institūta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viceprezidents</a:t>
            </a:r>
            <a:r>
              <a:rPr lang="lt-LT" b="0" dirty="0">
                <a:latin typeface="+mn-lt"/>
              </a:rPr>
              <a:t>, </a:t>
            </a:r>
            <a:r>
              <a:rPr lang="lt-LT" b="0" dirty="0" err="1">
                <a:latin typeface="+mn-lt"/>
              </a:rPr>
              <a:t>vadītājs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Latvijā</a:t>
            </a:r>
            <a:endParaRPr lang="lt-LT" b="0" dirty="0">
              <a:latin typeface="+mn-lt"/>
            </a:endParaRPr>
          </a:p>
          <a:p>
            <a:r>
              <a:rPr lang="lt-LT" b="0" dirty="0">
                <a:latin typeface="+mn-lt"/>
              </a:rPr>
              <a:t>LiepU </a:t>
            </a:r>
            <a:r>
              <a:rPr lang="lt-LT" b="0" dirty="0" err="1">
                <a:latin typeface="+mn-lt"/>
              </a:rPr>
              <a:t>padomes</a:t>
            </a:r>
            <a:r>
              <a:rPr lang="lt-LT" b="0" dirty="0">
                <a:latin typeface="+mn-lt"/>
              </a:rPr>
              <a:t> </a:t>
            </a:r>
            <a:r>
              <a:rPr lang="lt-LT" b="0" dirty="0" err="1">
                <a:latin typeface="+mn-lt"/>
              </a:rPr>
              <a:t>priekšsēdētāja</a:t>
            </a:r>
            <a:r>
              <a:rPr lang="lt-LT" b="0" dirty="0">
                <a:latin typeface="+mn-lt"/>
              </a:rPr>
              <a:t> vietas </a:t>
            </a:r>
            <a:r>
              <a:rPr lang="lt-LT" b="0" dirty="0" err="1">
                <a:latin typeface="+mn-lt"/>
              </a:rPr>
              <a:t>izpildītājs</a:t>
            </a:r>
            <a:endParaRPr lang="en-US" b="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Ko paredz Latvijas Korporatīvās pārvaldības kodekss par padomes stratēģisko lomu?</a:t>
            </a:r>
            <a:br>
              <a:rPr lang="en-US" dirty="0">
                <a:latin typeface="+mn-lt"/>
              </a:rPr>
            </a:br>
            <a:endParaRPr lang="en-US" dirty="0">
              <a:solidFill>
                <a:srgbClr val="B98F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03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1.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Uzņēmumam ir izveidota aktuāla stratēģija, kurā noteikti uzņēmuma mērķi un virzība uz ilgtermiņa vērtības pieaugumu</a:t>
            </a: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Uzņēmumam ir aktuāla stratēģija, kuras projektu izstrādā valde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iesaistās </a:t>
            </a:r>
            <a:r>
              <a:rPr lang="lv-LV" sz="2000" b="0" dirty="0">
                <a:latin typeface="+mn-lt"/>
              </a:rPr>
              <a:t>stratēģijas izstrādes procesā un apstiprina stratēģiju padomes sēdē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uzrauga </a:t>
            </a:r>
            <a:r>
              <a:rPr lang="lv-LV" sz="2000" b="0" dirty="0">
                <a:latin typeface="+mn-lt"/>
              </a:rPr>
              <a:t>stratēģijas īstenošanu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Uzņēmuma valde īsteno stratēģiju un regulāri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atskaitās padomei </a:t>
            </a:r>
            <a:r>
              <a:rPr lang="lv-LV" sz="2000" b="0" dirty="0">
                <a:latin typeface="+mn-lt"/>
              </a:rPr>
              <a:t>par tās īstenošanas gaitu</a:t>
            </a:r>
          </a:p>
        </p:txBody>
      </p:sp>
    </p:spTree>
    <p:extLst>
      <p:ext uri="{BB962C8B-B14F-4D97-AF65-F5344CB8AC3E}">
        <p14:creationId xmlns:p14="http://schemas.microsoft.com/office/powerpoint/2010/main" val="316534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2.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Uzņēmums izstrādā iekšējās kultūras un ētiskas uzvedības kodeksu, kas uzņēmuma vadībai un darbiniekiem kalpo kā uzvedības standarts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</a:t>
            </a:r>
            <a:r>
              <a:rPr lang="lv-LV" sz="2000" b="0" dirty="0">
                <a:latin typeface="+mn-lt"/>
              </a:rPr>
              <a:t>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definē</a:t>
            </a:r>
            <a:r>
              <a:rPr lang="lv-LV" sz="2000" b="0" dirty="0">
                <a:latin typeface="+mn-lt"/>
              </a:rPr>
              <a:t> uzņēmuma pamatvērtības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Valde sagatavo un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apstiprina </a:t>
            </a:r>
            <a:r>
              <a:rPr lang="lv-LV" sz="2000" b="0" dirty="0">
                <a:latin typeface="+mn-lt"/>
              </a:rPr>
              <a:t>iekšējās kultūras un ētiskas uzvedības kodeksu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Valde nodrošina iekšējās kultūras un ētiskas uzvedības kodeksa ievērošanu uzņēmuma ikdienas darbībā un reaģē, ja tiek konstatēts ētiskas uzvedības kodeksa pārkāpums</a:t>
            </a:r>
          </a:p>
        </p:txBody>
      </p:sp>
    </p:spTree>
    <p:extLst>
      <p:ext uri="{BB962C8B-B14F-4D97-AF65-F5344CB8AC3E}">
        <p14:creationId xmlns:p14="http://schemas.microsoft.com/office/powerpoint/2010/main" val="423062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3.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Uzņēmumam ir iekšējās kontroles sistēma, kuras efektivitāti pārrauga padome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Uzņēmumam ir dokumentēta iekšējās kontroles sistēma, par kuras izveidi atbild valde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Iekšējais audits vismaz reizi gadā veic iekšējās kontroles sistēmas efektivitātes novērtējumu, ņemot vērā iepriekš definētus kritērijus, un atskaitās par novērtējuma rezultātiem padomei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vismaz reizi gadā izvērtē </a:t>
            </a:r>
            <a:r>
              <a:rPr lang="lv-LV" sz="2000" b="0" dirty="0">
                <a:latin typeface="+mn-lt"/>
              </a:rPr>
              <a:t>sniegto novērtējumu par iekšējās kontroles sistēmas efektivitāti</a:t>
            </a:r>
          </a:p>
        </p:txBody>
      </p:sp>
    </p:spTree>
    <p:extLst>
      <p:ext uri="{BB962C8B-B14F-4D97-AF65-F5344CB8AC3E}">
        <p14:creationId xmlns:p14="http://schemas.microsoft.com/office/powerpoint/2010/main" val="2628671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4.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Uzņēmums identificē, novērtē un uzrauga ar tā darbību saistītos riskus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Valde izstrādā un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apstiprina </a:t>
            </a:r>
            <a:r>
              <a:rPr lang="lv-LV" sz="2000" b="0" dirty="0">
                <a:latin typeface="+mn-lt"/>
              </a:rPr>
              <a:t>uzņēmuma risku vadības politiku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Pamatojoties uz identificēto risku novērtējumu, valde īsteno risku vadības pasākumus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Vismaz reizi gadā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izskata </a:t>
            </a:r>
            <a:r>
              <a:rPr lang="lv-LV" sz="2000" b="0" dirty="0">
                <a:latin typeface="+mn-lt"/>
              </a:rPr>
              <a:t>valdes ziņojumus par risku vadības pasākumiem un risku vadības politikas īstenošanu</a:t>
            </a:r>
          </a:p>
        </p:txBody>
      </p:sp>
    </p:spTree>
    <p:extLst>
      <p:ext uri="{BB962C8B-B14F-4D97-AF65-F5344CB8AC3E}">
        <p14:creationId xmlns:p14="http://schemas.microsoft.com/office/powerpoint/2010/main" val="409872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5.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Uzņēmumā ir izveidota iekšējā audita struktūrvienība, kas neatkarīgi un objektīvi izvērtē uzņēmuma darbību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Uzņēmumā ir iekšējais auditors, kurš ir funkcionāli neatkarīgs no valdes un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atskaitās padomei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Iekšējo auditoru amatā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apstiprina padome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Iekšējais auditors izstrādā uz riskiem balstītu iekšējā audita plānu, kuru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apstiprina padome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Iekšējais auditors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informē valdi un padomi </a:t>
            </a:r>
            <a:r>
              <a:rPr lang="lv-LV" sz="2000" b="0" dirty="0">
                <a:latin typeface="+mn-lt"/>
              </a:rPr>
              <a:t>par iekšējā audita plāna izpildi, audita rezultātiem un ieteicamajām darbībām trūkumu novēršanai, ja tādi ir konstatēti</a:t>
            </a:r>
          </a:p>
        </p:txBody>
      </p:sp>
    </p:spTree>
    <p:extLst>
      <p:ext uri="{BB962C8B-B14F-4D97-AF65-F5344CB8AC3E}">
        <p14:creationId xmlns:p14="http://schemas.microsoft.com/office/powerpoint/2010/main" val="48790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11.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Uzņēmumā ir noteikta un saprotama padomes darba organizācija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savu darbu organizē </a:t>
            </a:r>
            <a:r>
              <a:rPr lang="lv-LV" sz="2000" b="0" dirty="0">
                <a:latin typeface="+mn-lt"/>
              </a:rPr>
              <a:t>saskaņā ar padomes nolikumu un darba kalendāru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notur </a:t>
            </a:r>
            <a:r>
              <a:rPr lang="lv-LV" sz="2000" b="0" dirty="0">
                <a:latin typeface="+mn-lt"/>
              </a:rPr>
              <a:t>vismaz vienu atsevišķu padomes sēdi gadā uzņēmuma stratēģijas un tās izpildes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apspriešanai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Uzņēmuma budžetā paredz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padomes darbības nodrošināšanai </a:t>
            </a:r>
            <a:r>
              <a:rPr lang="lv-LV" sz="2000" b="0" dirty="0">
                <a:latin typeface="+mn-lt"/>
              </a:rPr>
              <a:t>nepieciešamo finansējumu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reizi gadā veic </a:t>
            </a:r>
            <a:r>
              <a:rPr lang="lv-LV" sz="2000" b="0" dirty="0">
                <a:latin typeface="+mn-lt"/>
              </a:rPr>
              <a:t>padomes darba pašnovērtējumu un tā rezultātus izskata padomes sēdē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ir izvērtējusi </a:t>
            </a:r>
            <a:r>
              <a:rPr lang="lv-LV" sz="2000" b="0" dirty="0">
                <a:latin typeface="+mn-lt"/>
              </a:rPr>
              <a:t>komiteju izveides nepieciešamību</a:t>
            </a:r>
          </a:p>
        </p:txBody>
      </p:sp>
    </p:spTree>
    <p:extLst>
      <p:ext uri="{BB962C8B-B14F-4D97-AF65-F5344CB8AC3E}">
        <p14:creationId xmlns:p14="http://schemas.microsoft.com/office/powerpoint/2010/main" val="690290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12.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Padome pieņem informētus un izsvērtus lēmumus 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Padomei laikus un pietiekamā apmērā ir pieejama </a:t>
            </a:r>
            <a:r>
              <a:rPr lang="lv-LV" sz="2000" b="0" dirty="0">
                <a:latin typeface="+mn-lt"/>
              </a:rPr>
              <a:t>valdes sagatavota informācija lēmumu pieņemšanai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nosaka </a:t>
            </a:r>
            <a:r>
              <a:rPr lang="lv-LV" sz="2000" b="0" dirty="0">
                <a:latin typeface="+mn-lt"/>
              </a:rPr>
              <a:t>informācijas aprites kārtību, arī padomes tiesības pieprasīt informāciju no valdes, kas nepieciešama padomei lēmumu pieņemšanai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Padomes loceklis analizē </a:t>
            </a:r>
            <a:r>
              <a:rPr lang="lv-LV" sz="2000" b="0" dirty="0">
                <a:latin typeface="+mn-lt"/>
              </a:rPr>
              <a:t>informāciju un sagatavo priekšlikumus lēmumu pieņemšanai padomē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Padome, pieņemot lēmumus, izvērtē</a:t>
            </a:r>
            <a:r>
              <a:rPr lang="lv-LV" sz="2000" b="0" dirty="0">
                <a:latin typeface="+mn-lt"/>
              </a:rPr>
              <a:t> riskus, īstermiņa un ilgtermiņa ietekmi uz uzņēmuma vērtību, ilgtspēju un atbildīgu attīstību </a:t>
            </a:r>
          </a:p>
        </p:txBody>
      </p:sp>
    </p:spTree>
    <p:extLst>
      <p:ext uri="{BB962C8B-B14F-4D97-AF65-F5344CB8AC3E}">
        <p14:creationId xmlns:p14="http://schemas.microsoft.com/office/powerpoint/2010/main" val="260862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irsraksts 2">
            <a:extLst>
              <a:ext uri="{FF2B5EF4-FFF2-40B4-BE49-F238E27FC236}">
                <a16:creationId xmlns:a16="http://schemas.microsoft.com/office/drawing/2014/main" id="{A7F22859-C798-4E97-9978-CA0B067F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99" y="271392"/>
            <a:ext cx="10855036" cy="635293"/>
          </a:xfrm>
        </p:spPr>
        <p:txBody>
          <a:bodyPr/>
          <a:lstStyle/>
          <a:p>
            <a:r>
              <a:rPr lang="lv-LV" dirty="0">
                <a:solidFill>
                  <a:srgbClr val="002060"/>
                </a:solidFill>
              </a:rPr>
              <a:t>13. princips</a:t>
            </a:r>
            <a:br>
              <a:rPr lang="lv-LV" dirty="0">
                <a:solidFill>
                  <a:srgbClr val="002060"/>
                </a:solidFill>
              </a:rPr>
            </a:br>
            <a:r>
              <a:rPr lang="lv-LV" dirty="0">
                <a:solidFill>
                  <a:srgbClr val="002060"/>
                </a:solidFill>
              </a:rPr>
              <a:t>Valdes un padomes locekļi skaidri apzinās interešu konflikta izpausmes un ir informēti par nepieciešamo rīcību interešu konflikta gadījumā</a:t>
            </a: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br>
              <a:rPr lang="lv-LV" dirty="0">
                <a:solidFill>
                  <a:srgbClr val="002060"/>
                </a:solidFill>
              </a:rPr>
            </a:br>
            <a:endParaRPr lang="lv-LV" dirty="0">
              <a:solidFill>
                <a:srgbClr val="002060"/>
              </a:solidFill>
            </a:endParaRPr>
          </a:p>
        </p:txBody>
      </p:sp>
      <p:sp>
        <p:nvSpPr>
          <p:cNvPr id="11" name="Satura vietturis 1">
            <a:extLst>
              <a:ext uri="{FF2B5EF4-FFF2-40B4-BE49-F238E27FC236}">
                <a16:creationId xmlns:a16="http://schemas.microsoft.com/office/drawing/2014/main" id="{3072505F-F973-4BA3-9715-59808286D4D6}"/>
              </a:ext>
            </a:extLst>
          </p:cNvPr>
          <p:cNvSpPr txBox="1">
            <a:spLocks/>
          </p:cNvSpPr>
          <p:nvPr/>
        </p:nvSpPr>
        <p:spPr>
          <a:xfrm>
            <a:off x="838200" y="2619227"/>
            <a:ext cx="10515600" cy="16195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latin typeface="+mn-lt"/>
              </a:rPr>
              <a:t>Kritēriji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 definē </a:t>
            </a:r>
            <a:r>
              <a:rPr lang="lv-LV" sz="2000" b="0" dirty="0">
                <a:latin typeface="+mn-lt"/>
              </a:rPr>
              <a:t>pazīmes, kas norāda uz interešu konfliktu, un nosaka interešu konflikta novēršanas un pārvaldības kārtību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Padomes vai valdes locekļi nepiedalās </a:t>
            </a:r>
            <a:r>
              <a:rPr lang="lv-LV" sz="2000" b="0" dirty="0">
                <a:latin typeface="+mn-lt"/>
              </a:rPr>
              <a:t>lēmumu pieņemšanā jautājumos, kuros uzņēmuma intereses nonāk pretrunā ar padomes, valdes locekļu vai ar tiem saistīto personu interesēm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Personas, uz kurām attiecas interešu konflikta novēršanas pienākums, regulāri piedalās apmācībās par rīcību interešu konflikta situācijās </a:t>
            </a:r>
          </a:p>
        </p:txBody>
      </p:sp>
    </p:spTree>
    <p:extLst>
      <p:ext uri="{BB962C8B-B14F-4D97-AF65-F5344CB8AC3E}">
        <p14:creationId xmlns:p14="http://schemas.microsoft.com/office/powerpoint/2010/main" val="825115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653E708-7B32-4BE3-AAE2-FDD1C88EA5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E39EB-939B-4C14-8ADA-319F3A44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b="1" dirty="0">
                <a:effectLst/>
                <a:latin typeface="+mn-lt"/>
                <a:ea typeface="Calibri" panose="020F0502020204030204" pitchFamily="34" charset="0"/>
              </a:rPr>
              <a:t>Ieteikumi, kas sekmē padomes stratēģisko lomu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610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7FE333-0112-D1AA-B90B-018AC408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Visas padomes plānotās sēdes un izskatāmie jautājumi </a:t>
            </a:r>
            <a:r>
              <a:rPr lang="lv-LV" sz="2000" b="0" dirty="0">
                <a:solidFill>
                  <a:schemeClr val="tx2"/>
                </a:solidFill>
                <a:latin typeface="+mn-lt"/>
              </a:rPr>
              <a:t>(augstskolu likums, citi uzdevumi, prioritātes)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Atsevišķa diena gadā par stratēģiju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chemeClr val="tx2"/>
                </a:solidFill>
                <a:latin typeface="+mn-lt"/>
              </a:rPr>
              <a:t>Tikšanās ar iekšējām/ārējām iesaistītajām pusēm </a:t>
            </a:r>
            <a:r>
              <a:rPr lang="lv-LV" sz="2000" b="0" dirty="0">
                <a:solidFill>
                  <a:schemeClr val="tx2"/>
                </a:solidFill>
                <a:latin typeface="+mn-lt"/>
              </a:rPr>
              <a:t>(pēc nepieciešamības)</a:t>
            </a:r>
            <a:endParaRPr lang="en-US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CD2227-73C6-2F8B-0425-7A85DB4F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Padomes darba gada kalendārs</a:t>
            </a:r>
            <a:endParaRPr lang="en-US" dirty="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AE7439-5A99-F718-8544-872D33E0B952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42" y="1401763"/>
            <a:ext cx="260871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9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28500"/>
            <a:ext cx="12192001" cy="812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/>
          <p:nvPr/>
        </p:nvSpPr>
        <p:spPr>
          <a:xfrm>
            <a:off x="353410" y="358475"/>
            <a:ext cx="11673900" cy="1920600"/>
          </a:xfrm>
          <a:prstGeom prst="rect">
            <a:avLst/>
          </a:prstGeom>
          <a:solidFill>
            <a:srgbClr val="1F3864">
              <a:alpha val="2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4000" b="1" dirty="0">
                <a:solidFill>
                  <a:schemeClr val="lt1"/>
                </a:solidFill>
                <a:ea typeface="Calibri"/>
                <a:cs typeface="Gotham Light" pitchFamily="50" charset="0"/>
                <a:sym typeface="Calibri"/>
              </a:rPr>
              <a:t>Kas ietekmē padomes darbu? </a:t>
            </a:r>
            <a:endParaRPr sz="4000" b="1" dirty="0">
              <a:solidFill>
                <a:schemeClr val="lt1"/>
              </a:solidFill>
              <a:ea typeface="Calibri"/>
              <a:cs typeface="Gotham Light" pitchFamily="50" charset="0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1" y="3895390"/>
            <a:ext cx="4100052" cy="1089489"/>
          </a:xfrm>
          <a:prstGeom prst="rect">
            <a:avLst/>
          </a:prstGeom>
          <a:solidFill>
            <a:srgbClr val="1F3864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lt1"/>
                </a:solidFill>
                <a:sym typeface="Calibri"/>
              </a:rPr>
              <a:t>Augstskolu likumā noteiktie uzdevumi </a:t>
            </a:r>
          </a:p>
          <a:p>
            <a:pPr marL="9144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lt1"/>
                </a:solidFill>
                <a:sym typeface="Calibri"/>
              </a:rPr>
              <a:t>Citi normatīvie akti</a:t>
            </a:r>
            <a:endParaRPr sz="2400" b="1" i="1" dirty="0">
              <a:solidFill>
                <a:srgbClr val="FF9900"/>
              </a:solidFill>
              <a:ea typeface="Calibri"/>
              <a:cs typeface="Gotham Light" pitchFamily="50" charset="0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7413523" y="3877940"/>
            <a:ext cx="4778477" cy="2086685"/>
          </a:xfrm>
          <a:prstGeom prst="rect">
            <a:avLst/>
          </a:prstGeom>
          <a:solidFill>
            <a:srgbClr val="004F73">
              <a:alpha val="7803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lt1"/>
                </a:solidFill>
                <a:ea typeface="Calibri"/>
                <a:cs typeface="Gotham Light" pitchFamily="50" charset="0"/>
              </a:rPr>
              <a:t>«</a:t>
            </a:r>
            <a:r>
              <a:rPr lang="lv-LV" sz="2400" dirty="0" err="1">
                <a:solidFill>
                  <a:schemeClr val="lt1"/>
                </a:solidFill>
                <a:ea typeface="Calibri"/>
                <a:cs typeface="Gotham Light" pitchFamily="50" charset="0"/>
              </a:rPr>
              <a:t>Soft</a:t>
            </a:r>
            <a:r>
              <a:rPr lang="lv-LV" sz="2400" dirty="0">
                <a:solidFill>
                  <a:schemeClr val="lt1"/>
                </a:solidFill>
                <a:ea typeface="Calibri"/>
                <a:cs typeface="Gotham Light" pitchFamily="50" charset="0"/>
              </a:rPr>
              <a:t> </a:t>
            </a:r>
            <a:r>
              <a:rPr lang="lv-LV" sz="2400" dirty="0" err="1">
                <a:solidFill>
                  <a:schemeClr val="lt1"/>
                </a:solidFill>
                <a:ea typeface="Calibri"/>
                <a:cs typeface="Gotham Light" pitchFamily="50" charset="0"/>
              </a:rPr>
              <a:t>law</a:t>
            </a:r>
            <a:r>
              <a:rPr lang="lv-LV" sz="2400" dirty="0">
                <a:solidFill>
                  <a:schemeClr val="lt1"/>
                </a:solidFill>
                <a:ea typeface="Calibri"/>
                <a:cs typeface="Gotham Light" pitchFamily="50" charset="0"/>
              </a:rPr>
              <a:t>» normatīvajos aktos noteiktās kārtības papildināšanai </a:t>
            </a:r>
          </a:p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lt1"/>
                </a:solidFill>
                <a:ea typeface="Calibri"/>
                <a:cs typeface="Gotham Light" pitchFamily="50" charset="0"/>
                <a:sym typeface="Calibri"/>
              </a:rPr>
              <a:t>Rīcības standarts (t.sk. padomes nolikums)</a:t>
            </a:r>
          </a:p>
          <a:p>
            <a:pPr marL="9144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chemeClr val="lt1"/>
                </a:solidFill>
                <a:ea typeface="Calibri"/>
                <a:cs typeface="Gotham Light" pitchFamily="50" charset="0"/>
                <a:sym typeface="Calibri"/>
              </a:rPr>
              <a:t>Vērtības, iekšējā kultūra</a:t>
            </a:r>
          </a:p>
        </p:txBody>
      </p:sp>
    </p:spTree>
    <p:extLst>
      <p:ext uri="{BB962C8B-B14F-4D97-AF65-F5344CB8AC3E}">
        <p14:creationId xmlns:p14="http://schemas.microsoft.com/office/powerpoint/2010/main" val="4217370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36BBBC3-208B-5308-D660-4B2FAF168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latin typeface="+mn-lt"/>
              </a:rPr>
              <a:t>80/20 noteikums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C53973D-E043-D7D2-2D83-07595EE90EF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62715" y="1439895"/>
            <a:ext cx="3251529" cy="4351338"/>
          </a:xfrm>
        </p:spPr>
        <p:txBody>
          <a:bodyPr>
            <a:normAutofit/>
          </a:bodyPr>
          <a:lstStyle/>
          <a:p>
            <a:pPr marL="207294">
              <a:spcBef>
                <a:spcPct val="0"/>
              </a:spcBef>
            </a:pPr>
            <a:r>
              <a:rPr lang="lv-LV" sz="2000" dirty="0">
                <a:latin typeface="+mn-lt"/>
              </a:rPr>
              <a:t>Mainās izpratne par padomes lomu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(vācu modelis </a:t>
            </a:r>
            <a:r>
              <a:rPr lang="lv-LV" sz="2000" b="0" dirty="0">
                <a:solidFill>
                  <a:srgbClr val="004F73"/>
                </a:solidFill>
                <a:latin typeface="+mn-lt"/>
                <a:sym typeface="Wingdings" panose="05000000000000000000" pitchFamily="2" charset="2"/>
              </a:rPr>
              <a:t> skandināvu modelis)</a:t>
            </a:r>
          </a:p>
          <a:p>
            <a:endParaRPr lang="lv-LV" sz="2000" b="0" dirty="0">
              <a:solidFill>
                <a:srgbClr val="004F73"/>
              </a:solidFill>
              <a:latin typeface="+mn-lt"/>
              <a:sym typeface="Wingdings" panose="05000000000000000000" pitchFamily="2" charset="2"/>
            </a:endParaRPr>
          </a:p>
          <a:p>
            <a:pPr marL="207294">
              <a:spcBef>
                <a:spcPct val="0"/>
              </a:spcBef>
            </a:pPr>
            <a:r>
              <a:rPr lang="lv-LV" sz="2000" b="1" dirty="0">
                <a:latin typeface="+mn-lt"/>
                <a:cs typeface="Domine"/>
              </a:rPr>
              <a:t>Uzņēmuma padomes ir dažādas:</a:t>
            </a:r>
          </a:p>
          <a:p>
            <a:pPr marL="518236" indent="-31094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Domine"/>
              </a:rPr>
              <a:t>Formāla, jo tādai jābūt</a:t>
            </a:r>
          </a:p>
          <a:p>
            <a:pPr marL="518236" indent="-31094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Domine"/>
              </a:rPr>
              <a:t>Diskusiju klubs, kas nepieņem lēmumus</a:t>
            </a:r>
          </a:p>
          <a:p>
            <a:pPr marL="518236" indent="-31094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Domine"/>
              </a:rPr>
              <a:t>Sargsuņu padome, kas koncentrējas uz biznesa plāna un budžeta izpildi</a:t>
            </a:r>
          </a:p>
          <a:p>
            <a:pPr marL="518236" indent="-31094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Domine"/>
              </a:rPr>
              <a:t>Padome, kas pievieno vērtību</a:t>
            </a:r>
          </a:p>
          <a:p>
            <a:endParaRPr lang="en-US" sz="2000" b="0" dirty="0">
              <a:solidFill>
                <a:srgbClr val="004F73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8498" y="2686306"/>
            <a:ext cx="2647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solidFill>
                  <a:srgbClr val="004F73"/>
                </a:solidFill>
                <a:cs typeface="Gotham Book" pitchFamily="50" charset="0"/>
              </a:rPr>
              <a:t>Stratēģiskā vadība</a:t>
            </a:r>
            <a:endParaRPr lang="en-GB" sz="2800" b="1" dirty="0">
              <a:solidFill>
                <a:srgbClr val="004F73"/>
              </a:solidFill>
              <a:cs typeface="Gotham Book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019" y="4776488"/>
            <a:ext cx="351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sz="28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Pārraudzība</a:t>
            </a:r>
            <a:endParaRPr lang="en-GB" sz="2800" dirty="0">
              <a:solidFill>
                <a:srgbClr val="004F73"/>
              </a:solidFill>
              <a:latin typeface="+mn-lt"/>
              <a:cs typeface="Gotham Book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70737" y="4414401"/>
            <a:ext cx="8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cs typeface="Gotham Book" pitchFamily="50" charset="0"/>
              </a:rPr>
              <a:t>Augsta</a:t>
            </a:r>
            <a:endParaRPr lang="en-GB" dirty="0">
              <a:cs typeface="Gotham Boo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521" y="1972503"/>
            <a:ext cx="820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lv-LV" dirty="0">
                <a:cs typeface="Gotham Book" pitchFamily="50" charset="0"/>
              </a:rPr>
              <a:t>Augsta</a:t>
            </a:r>
            <a:endParaRPr lang="en-GB" dirty="0">
              <a:cs typeface="Gotham Book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7657" y="4414401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cs typeface="Gotham Book" pitchFamily="50" charset="0"/>
              </a:rPr>
              <a:t>Zema</a:t>
            </a:r>
            <a:endParaRPr lang="en-GB" dirty="0">
              <a:cs typeface="Gotham Book" pitchFamily="50" charset="0"/>
            </a:endParaRPr>
          </a:p>
        </p:txBody>
      </p:sp>
      <p:cxnSp>
        <p:nvCxnSpPr>
          <p:cNvPr id="10" name="Taisns bultveida savienotājs 9"/>
          <p:cNvCxnSpPr/>
          <p:nvPr/>
        </p:nvCxnSpPr>
        <p:spPr>
          <a:xfrm>
            <a:off x="4416995" y="4343566"/>
            <a:ext cx="34908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bultveida savienotājs 10"/>
          <p:cNvCxnSpPr/>
          <p:nvPr/>
        </p:nvCxnSpPr>
        <p:spPr>
          <a:xfrm flipV="1">
            <a:off x="4408151" y="1972503"/>
            <a:ext cx="0" cy="2381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57050" y="4052314"/>
            <a:ext cx="69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cs typeface="Gotham Book" pitchFamily="50" charset="0"/>
              </a:rPr>
              <a:t>Zema</a:t>
            </a:r>
            <a:endParaRPr lang="en-GB" dirty="0">
              <a:cs typeface="Gotham Book" pitchFamily="50" charset="0"/>
            </a:endParaRPr>
          </a:p>
        </p:txBody>
      </p:sp>
      <p:cxnSp>
        <p:nvCxnSpPr>
          <p:cNvPr id="16" name="Taisns savienotājs 15"/>
          <p:cNvCxnSpPr/>
          <p:nvPr/>
        </p:nvCxnSpPr>
        <p:spPr>
          <a:xfrm>
            <a:off x="4408151" y="3123141"/>
            <a:ext cx="34997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aisns savienotājs 17"/>
          <p:cNvCxnSpPr/>
          <p:nvPr/>
        </p:nvCxnSpPr>
        <p:spPr>
          <a:xfrm>
            <a:off x="6100025" y="2007035"/>
            <a:ext cx="0" cy="23365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āls 12">
            <a:extLst>
              <a:ext uri="{FF2B5EF4-FFF2-40B4-BE49-F238E27FC236}">
                <a16:creationId xmlns:a16="http://schemas.microsoft.com/office/drawing/2014/main" id="{FC228BA7-CAD2-6FA5-2139-1F5BAC1F25DC}"/>
              </a:ext>
            </a:extLst>
          </p:cNvPr>
          <p:cNvSpPr/>
          <p:nvPr/>
        </p:nvSpPr>
        <p:spPr>
          <a:xfrm>
            <a:off x="6332651" y="1438680"/>
            <a:ext cx="2325533" cy="1576652"/>
          </a:xfrm>
          <a:prstGeom prst="ellipse">
            <a:avLst/>
          </a:prstGeom>
          <a:solidFill>
            <a:srgbClr val="B98F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>
                <a:cs typeface="Gotham Book" pitchFamily="50" charset="0"/>
              </a:rPr>
              <a:t>A</a:t>
            </a:r>
          </a:p>
          <a:p>
            <a:pPr algn="ctr"/>
            <a:r>
              <a:rPr lang="lv-LV" dirty="0">
                <a:cs typeface="Gotham Book" pitchFamily="50" charset="0"/>
              </a:rPr>
              <a:t>Padome, kas ir attīstības virzītājs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4901F-BC62-BD8D-ECA8-30F387608CD3}"/>
              </a:ext>
            </a:extLst>
          </p:cNvPr>
          <p:cNvSpPr txBox="1"/>
          <p:nvPr/>
        </p:nvSpPr>
        <p:spPr>
          <a:xfrm>
            <a:off x="4557302" y="2122347"/>
            <a:ext cx="1406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B98F4D"/>
                </a:solidFill>
              </a:rPr>
              <a:t>B</a:t>
            </a:r>
          </a:p>
          <a:p>
            <a:r>
              <a:rPr lang="lv-LV" dirty="0">
                <a:solidFill>
                  <a:srgbClr val="B98F4D"/>
                </a:solidFill>
              </a:rPr>
              <a:t>Izgudrotāju padome</a:t>
            </a:r>
            <a:endParaRPr lang="en-US" dirty="0">
              <a:solidFill>
                <a:srgbClr val="B98F4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727D07-0FBC-55B8-DF67-CA15C8728D9C}"/>
              </a:ext>
            </a:extLst>
          </p:cNvPr>
          <p:cNvSpPr txBox="1"/>
          <p:nvPr/>
        </p:nvSpPr>
        <p:spPr>
          <a:xfrm>
            <a:off x="4642483" y="3445989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rgbClr val="B98F4D"/>
                </a:solidFill>
              </a:rPr>
              <a:t>D</a:t>
            </a:r>
          </a:p>
          <a:p>
            <a:r>
              <a:rPr lang="lv-LV" dirty="0">
                <a:solidFill>
                  <a:srgbClr val="B98F4D"/>
                </a:solidFill>
              </a:rPr>
              <a:t>VIP padome</a:t>
            </a:r>
            <a:endParaRPr lang="en-US" dirty="0">
              <a:solidFill>
                <a:srgbClr val="B98F4D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54E330-C204-026A-864E-EA44F6AE14AE}"/>
              </a:ext>
            </a:extLst>
          </p:cNvPr>
          <p:cNvSpPr txBox="1"/>
          <p:nvPr/>
        </p:nvSpPr>
        <p:spPr>
          <a:xfrm>
            <a:off x="6299172" y="3481616"/>
            <a:ext cx="187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rgbClr val="B98F4D"/>
                </a:solidFill>
              </a:rPr>
              <a:t>C</a:t>
            </a:r>
          </a:p>
          <a:p>
            <a:r>
              <a:rPr lang="lv-LV" dirty="0">
                <a:solidFill>
                  <a:srgbClr val="B98F4D"/>
                </a:solidFill>
              </a:rPr>
              <a:t>Sargsuņu padome</a:t>
            </a:r>
            <a:endParaRPr lang="en-US" dirty="0">
              <a:solidFill>
                <a:srgbClr val="B98F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9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F754A2-BCF7-73A9-926E-CA67D041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+mn-lt"/>
              </a:rPr>
              <a:t>Stratēģiskā vadība (80%)</a:t>
            </a:r>
          </a:p>
          <a:p>
            <a:endParaRPr lang="lv-LV" b="0" dirty="0">
              <a:latin typeface="+mn-lt"/>
            </a:endParaRP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Stratēģijas apstiprināšana 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Budžeta apstiprināšana 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Rektora atlase 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Mērķu un </a:t>
            </a:r>
            <a:r>
              <a:rPr lang="lv-LV" sz="2000" b="0" dirty="0" err="1">
                <a:solidFill>
                  <a:schemeClr val="tx2"/>
                </a:solidFill>
                <a:latin typeface="+mn-lt"/>
              </a:rPr>
              <a:t>KPIs</a:t>
            </a:r>
            <a:r>
              <a:rPr lang="lv-LV" sz="2000" b="0" dirty="0">
                <a:solidFill>
                  <a:schemeClr val="tx2"/>
                </a:solidFill>
                <a:latin typeface="+mn-lt"/>
              </a:rPr>
              <a:t> noteikšana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Atalgojuma noteikšana 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chemeClr val="tx2"/>
                </a:solidFill>
                <a:latin typeface="+mn-lt"/>
              </a:rPr>
              <a:t>Būtiskāko politiku apstiprināšana (kā darīt efektīvāk?)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4506A4-31F0-1EFD-9DA2-45027D22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>
                <a:latin typeface="+mn-lt"/>
              </a:rPr>
              <a:t>Padome, kas ir attīstības virzītājs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C0A3A-FF91-EDB2-9CD2-82336EBD1AA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+mn-lt"/>
              </a:rPr>
              <a:t>Pārraudzība (20%)</a:t>
            </a:r>
          </a:p>
          <a:p>
            <a:endParaRPr lang="lv-LV" dirty="0">
              <a:latin typeface="+mn-lt"/>
            </a:endParaRP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Stratēģijas, budžeta ieviešanas uzraudzība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Darījumu (iepirkumu) saskaņošana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Darbības rezultātu izvērtēšana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Iekšējās kontroles sistēmas pārraudzība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Iekšējā audita plāna apstiprināšana </a:t>
            </a:r>
          </a:p>
          <a:p>
            <a:pPr marL="247196" indent="-247196"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U.c. </a:t>
            </a:r>
            <a:endParaRPr lang="en-US" sz="2000" b="0" dirty="0">
              <a:solidFill>
                <a:srgbClr val="004F73"/>
              </a:solidFill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50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lv-LV" sz="2000" dirty="0">
                <a:solidFill>
                  <a:srgbClr val="004F73"/>
                </a:solidFill>
                <a:latin typeface="+mn-lt"/>
              </a:rPr>
              <a:t>Profesionāla, labi organizēta, informēta un aktīva padome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ir efektīvākais instruments vadības komandas atbalstīšanai (plānu izstrādāšanā) un pārraudzībai (plānu izpildē)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b="0" dirty="0">
              <a:solidFill>
                <a:srgbClr val="004F7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Profesionāla…..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Labi organizēta…..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Informēta…..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0" dirty="0">
                <a:latin typeface="+mn-lt"/>
              </a:rPr>
              <a:t>Aktīva…..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 sz="2000" b="0" dirty="0">
              <a:solidFill>
                <a:srgbClr val="004F73"/>
              </a:solidFill>
              <a:latin typeface="+mn-lt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lv-LV" sz="3200" dirty="0">
                <a:latin typeface="+mn-lt"/>
                <a:cs typeface="Calibri" panose="020F0502020204030204" pitchFamily="34" charset="0"/>
              </a:rPr>
              <a:t>Kā padome var pievienot vērtību?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E9218-468C-D5E3-EFA7-5AB7D38AD264}"/>
              </a:ext>
            </a:extLst>
          </p:cNvPr>
          <p:cNvSpPr txBox="1"/>
          <p:nvPr/>
        </p:nvSpPr>
        <p:spPr>
          <a:xfrm>
            <a:off x="7771623" y="3920518"/>
            <a:ext cx="36412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0" dirty="0">
                <a:solidFill>
                  <a:srgbClr val="004F73"/>
                </a:solidFill>
              </a:rPr>
              <a:t>Ja padomes sēžu skaits ir lielāks par 8-12 sēdēm gadā, tad parasti padome pārāk daudz iesaistās </a:t>
            </a:r>
            <a:r>
              <a:rPr lang="lv-LV" b="1" dirty="0">
                <a:solidFill>
                  <a:srgbClr val="004F73"/>
                </a:solidFill>
              </a:rPr>
              <a:t>operacionālos jautājumos </a:t>
            </a:r>
            <a:r>
              <a:rPr lang="lv-LV" b="0" dirty="0">
                <a:solidFill>
                  <a:srgbClr val="004F73"/>
                </a:solidFill>
              </a:rPr>
              <a:t>(t.sk. iepirkumu saskaņošanā), mazāk stratēģiskās attīstības jautājumos</a:t>
            </a:r>
            <a:endParaRPr lang="en-US" b="0" dirty="0">
              <a:solidFill>
                <a:srgbClr val="004F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1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a vietturis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01082"/>
            <a:ext cx="5029200" cy="3771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/>
          <a:lstStyle/>
          <a:p>
            <a:r>
              <a:rPr lang="lv-LV" sz="3200" dirty="0">
                <a:latin typeface="+mn-lt"/>
                <a:cs typeface="Calibri" panose="020F0502020204030204" pitchFamily="34" charset="0"/>
              </a:rPr>
              <a:t>Atbildība (lojalitāte)</a:t>
            </a:r>
            <a:endParaRPr lang="en-US" sz="3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6A02E-C2A5-4E7E-BAE7-0A0AB949AC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247196" indent="-2471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Padomes lēmumi </a:t>
            </a:r>
            <a:r>
              <a:rPr lang="lv-LV" sz="2000" dirty="0">
                <a:solidFill>
                  <a:srgbClr val="004F73"/>
                </a:solidFill>
                <a:latin typeface="+mn-lt"/>
              </a:rPr>
              <a:t>augstskolas interesēs</a:t>
            </a:r>
          </a:p>
          <a:p>
            <a:pPr marL="247196" indent="-2471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004F73"/>
                </a:solidFill>
                <a:latin typeface="+mn-lt"/>
              </a:rPr>
              <a:t>Skaidras lomas, pilnvaras, atbildība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(dibinātāja, padomes, senāta, vadības komandas u.c. attiecību modelis)</a:t>
            </a:r>
          </a:p>
          <a:p>
            <a:pPr marL="247196" indent="-2471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dirty="0">
                <a:solidFill>
                  <a:srgbClr val="004F73"/>
                </a:solidFill>
                <a:latin typeface="+mn-lt"/>
              </a:rPr>
              <a:t>Rūpības pienākums</a:t>
            </a:r>
            <a:r>
              <a:rPr lang="en-GB" sz="2000" dirty="0">
                <a:solidFill>
                  <a:srgbClr val="004F73"/>
                </a:solidFill>
                <a:latin typeface="+mn-lt"/>
              </a:rPr>
              <a:t> </a:t>
            </a:r>
            <a:r>
              <a:rPr lang="en-GB" sz="2000" b="0" dirty="0">
                <a:solidFill>
                  <a:srgbClr val="004F73"/>
                </a:solidFill>
                <a:latin typeface="+mn-lt"/>
              </a:rPr>
              <a:t>(duty of care) </a:t>
            </a:r>
            <a:r>
              <a:rPr lang="lv-LV" sz="2000" b="0" dirty="0">
                <a:solidFill>
                  <a:srgbClr val="004F73"/>
                </a:solidFill>
                <a:latin typeface="+mn-lt"/>
              </a:rPr>
              <a:t>un </a:t>
            </a:r>
            <a:r>
              <a:rPr lang="lv-LV" sz="2000" dirty="0">
                <a:solidFill>
                  <a:srgbClr val="004F73"/>
                </a:solidFill>
                <a:latin typeface="+mn-lt"/>
              </a:rPr>
              <a:t>lojalitātes pienākums </a:t>
            </a:r>
            <a:r>
              <a:rPr lang="en-GB" sz="2000" b="0" dirty="0">
                <a:solidFill>
                  <a:srgbClr val="004F73"/>
                </a:solidFill>
                <a:latin typeface="+mn-lt"/>
              </a:rPr>
              <a:t>(duty of loyalty)</a:t>
            </a:r>
            <a:endParaRPr lang="lv-LV" sz="2000" b="0" dirty="0">
              <a:solidFill>
                <a:srgbClr val="004F73"/>
              </a:solidFill>
              <a:latin typeface="+mn-lt"/>
            </a:endParaRPr>
          </a:p>
          <a:p>
            <a:pPr marL="247196" indent="-24719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Padomes locekļi </a:t>
            </a:r>
            <a:r>
              <a:rPr lang="lv-LV" sz="2000" dirty="0">
                <a:solidFill>
                  <a:srgbClr val="004F73"/>
                </a:solidFill>
                <a:latin typeface="+mn-lt"/>
              </a:rPr>
              <a:t>bez interešu konflikta</a:t>
            </a:r>
            <a:endParaRPr lang="en-GB" sz="2000" dirty="0">
              <a:solidFill>
                <a:srgbClr val="004F73"/>
              </a:solidFill>
              <a:latin typeface="+mn-lt"/>
            </a:endParaRPr>
          </a:p>
          <a:p>
            <a:pPr marL="457209" indent="-228604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lv-LV" sz="2000" dirty="0">
              <a:latin typeface="+mn-lt"/>
              <a:cs typeface="Domine"/>
            </a:endParaRP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515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EB29-3150-4323-B128-88E371A4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dirty="0">
                <a:latin typeface="+mn-lt"/>
                <a:cs typeface="Calibri" panose="020F0502020204030204" pitchFamily="34" charset="0"/>
              </a:rPr>
              <a:t>Fokusā iesaistīto pušu stratēģiskā vadība:</a:t>
            </a:r>
            <a:br>
              <a:rPr lang="lv-LV" sz="3200" dirty="0">
                <a:latin typeface="+mn-lt"/>
                <a:cs typeface="Calibri" panose="020F0502020204030204" pitchFamily="34" charset="0"/>
              </a:rPr>
            </a:br>
            <a:r>
              <a:rPr lang="lv-LV" sz="3200" dirty="0">
                <a:solidFill>
                  <a:srgbClr val="B98F4D"/>
                </a:solidFill>
                <a:latin typeface="+mn-lt"/>
              </a:rPr>
              <a:t>sabalansēt intereses un novērst vērtību konfliktus</a:t>
            </a:r>
            <a:endParaRPr lang="en-US" sz="3200" dirty="0">
              <a:solidFill>
                <a:srgbClr val="B98F4D"/>
              </a:solidFill>
              <a:latin typeface="+mn-lt"/>
            </a:endParaRPr>
          </a:p>
        </p:txBody>
      </p:sp>
      <p:pic>
        <p:nvPicPr>
          <p:cNvPr id="11" name="Picture 4" descr="Top_10_Golden_dilemmas">
            <a:extLst>
              <a:ext uri="{FF2B5EF4-FFF2-40B4-BE49-F238E27FC236}">
                <a16:creationId xmlns:a16="http://schemas.microsoft.com/office/drawing/2014/main" id="{C71F7C39-2352-44D5-9C16-28C8A9751E98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54" y="1579144"/>
            <a:ext cx="4609467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5CB950A-041B-741A-D861-F1F511D06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758108"/>
              </p:ext>
            </p:extLst>
          </p:nvPr>
        </p:nvGraphicFramePr>
        <p:xfrm>
          <a:off x="-1783702" y="1706596"/>
          <a:ext cx="10515600" cy="492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946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atura vietturis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968561"/>
              </p:ext>
            </p:extLst>
          </p:nvPr>
        </p:nvGraphicFramePr>
        <p:xfrm>
          <a:off x="838200" y="1401763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>
                <a:latin typeface="+mn-lt"/>
              </a:rPr>
              <a:t>Esam vienā laivā….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592" y="5753100"/>
            <a:ext cx="1146468" cy="43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26" dirty="0"/>
              <a:t>Iesaistīti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681" y="3359999"/>
            <a:ext cx="2328138" cy="43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26" dirty="0"/>
              <a:t>Aktīvi nav iesaistīti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1687" y="1930233"/>
            <a:ext cx="1648272" cy="43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226" dirty="0"/>
              <a:t>Nav iesaistīti</a:t>
            </a:r>
          </a:p>
        </p:txBody>
      </p:sp>
    </p:spTree>
    <p:extLst>
      <p:ext uri="{BB962C8B-B14F-4D97-AF65-F5344CB8AC3E}">
        <p14:creationId xmlns:p14="http://schemas.microsoft.com/office/powerpoint/2010/main" val="15349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ura vietturis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Nodrošina mijiedarbību starp iesaistītajām pusēm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Sniedz atbalstu padomei tās uzdevumu un tiesību īstenošanā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Precīzi atspoguļoti un savlaicīgi sagatavoti protokoli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Informācijas koordinēšana (t.sk. sēdes un tikšanās)</a:t>
            </a:r>
          </a:p>
          <a:p>
            <a:pPr lvl="0"/>
            <a:endParaRPr lang="lv-LV" sz="2000" dirty="0">
              <a:latin typeface="+mn-lt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Jaudīgs padomes sekretārs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5A2E0B3F-3BC7-344F-BE1A-A0B4332891B9}" type="slidenum">
              <a:rPr lang="lv-LV" smtClean="0"/>
              <a:pPr/>
              <a:t>26</a:t>
            </a:fld>
            <a:endParaRPr lang="lv-LV" dirty="0"/>
          </a:p>
        </p:txBody>
      </p:sp>
      <p:pic>
        <p:nvPicPr>
          <p:cNvPr id="2050" name="Picture 2" descr="handheld tool lot">
            <a:extLst>
              <a:ext uri="{FF2B5EF4-FFF2-40B4-BE49-F238E27FC236}">
                <a16:creationId xmlns:a16="http://schemas.microsoft.com/office/drawing/2014/main" id="{0FC651FD-57FC-96E0-37CA-6A04A3E5B273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89908"/>
            <a:ext cx="5029200" cy="28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1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38199" y="1401082"/>
            <a:ext cx="6215744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4605" lvl="1" indent="0">
              <a:lnSpc>
                <a:spcPct val="100000"/>
              </a:lnSpc>
              <a:buNone/>
            </a:pPr>
            <a:r>
              <a:rPr lang="lv-LV" dirty="0">
                <a:latin typeface="+mn-lt"/>
              </a:rPr>
              <a:t>Savlaicīga, precīza informācija par finanšu situāciju, darbības rezultātiem, pārvaldību </a:t>
            </a:r>
          </a:p>
          <a:p>
            <a:pPr marL="0" marR="4605" lvl="1" indent="0">
              <a:lnSpc>
                <a:spcPct val="100000"/>
              </a:lnSpc>
              <a:buNone/>
            </a:pPr>
            <a:endParaRPr lang="lv-LV" dirty="0">
              <a:latin typeface="+mn-lt"/>
            </a:endParaRPr>
          </a:p>
          <a:p>
            <a:pPr marL="0" marR="4605" lvl="1" indent="0">
              <a:lnSpc>
                <a:spcPct val="100000"/>
              </a:lnSpc>
              <a:buNone/>
            </a:pPr>
            <a:r>
              <a:rPr lang="lv-LV" dirty="0">
                <a:latin typeface="+mn-lt"/>
              </a:rPr>
              <a:t>Vismaz 7 dienas iepriekš izsūtīti materiāli padomei</a:t>
            </a:r>
          </a:p>
          <a:p>
            <a:pPr marL="0" marR="4605" lvl="1" indent="0">
              <a:lnSpc>
                <a:spcPct val="100000"/>
              </a:lnSpc>
              <a:buNone/>
            </a:pPr>
            <a:endParaRPr lang="lv-LV" b="0" dirty="0">
              <a:latin typeface="+mn-lt"/>
            </a:endParaRPr>
          </a:p>
          <a:p>
            <a:pPr marL="0" marR="4605" lvl="1" indent="0">
              <a:lnSpc>
                <a:spcPct val="100000"/>
              </a:lnSpc>
              <a:buNone/>
            </a:pPr>
            <a:r>
              <a:rPr lang="lv-LV" dirty="0">
                <a:latin typeface="+mn-lt"/>
              </a:rPr>
              <a:t>Rektora regulārie ziņojumi Padomei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formātu, apjomu un saturu nosaka Padome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parasti ietver KPI (</a:t>
            </a:r>
            <a:r>
              <a:rPr lang="lv-LV" b="0" dirty="0" err="1">
                <a:latin typeface="+mn-lt"/>
              </a:rPr>
              <a:t>Key</a:t>
            </a:r>
            <a:r>
              <a:rPr lang="lv-LV" b="0" dirty="0">
                <a:latin typeface="+mn-lt"/>
              </a:rPr>
              <a:t> Performance </a:t>
            </a:r>
            <a:r>
              <a:rPr lang="lv-LV" b="0" dirty="0" err="1">
                <a:latin typeface="+mn-lt"/>
              </a:rPr>
              <a:t>Indicators</a:t>
            </a:r>
            <a:r>
              <a:rPr lang="lv-LV" b="0" dirty="0">
                <a:latin typeface="+mn-lt"/>
              </a:rPr>
              <a:t>)</a:t>
            </a:r>
          </a:p>
          <a:p>
            <a:pPr marL="342900" marR="4605" lvl="1" indent="-342900">
              <a:lnSpc>
                <a:spcPct val="100000"/>
              </a:lnSpc>
            </a:pPr>
            <a:r>
              <a:rPr lang="lv-LV" b="0" dirty="0">
                <a:latin typeface="+mn-lt"/>
              </a:rPr>
              <a:t>var ietvert sevišķus, noteiktā laikā aktuālus jautājumus</a:t>
            </a:r>
          </a:p>
          <a:p>
            <a:pPr marL="342900" marR="4605" lvl="1" indent="-342900">
              <a:lnSpc>
                <a:spcPct val="100000"/>
              </a:lnSpc>
            </a:pPr>
            <a:endParaRPr lang="lv-LV" b="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solidFill>
                  <a:srgbClr val="004F7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Pārskatu regularitāte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2000" b="0" dirty="0">
                <a:solidFill>
                  <a:srgbClr val="004F73"/>
                </a:solidFill>
                <a:latin typeface="+mn-lt"/>
              </a:rPr>
              <a:t>Ikmēneša, ceturkšņa, pusgada, gada, speciāli sagatavoti (uz pieprasījuma)</a:t>
            </a:r>
            <a:endParaRPr lang="lv-LV" sz="2000" b="0" dirty="0">
              <a:latin typeface="+mn-lt"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200" b="1" dirty="0"/>
              <a:t>Informācija un pārskati</a:t>
            </a:r>
            <a:endParaRPr lang="en-US" sz="3200" b="1" dirty="0"/>
          </a:p>
        </p:txBody>
      </p:sp>
      <p:sp>
        <p:nvSpPr>
          <p:cNvPr id="10" name="object 4"/>
          <p:cNvSpPr txBox="1"/>
          <p:nvPr/>
        </p:nvSpPr>
        <p:spPr>
          <a:xfrm>
            <a:off x="9162311" y="2160986"/>
            <a:ext cx="2191489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5" marR="4343" algn="ctr"/>
            <a:r>
              <a:rPr lang="lv-LV" sz="1632" dirty="0">
                <a:solidFill>
                  <a:srgbClr val="1D1D1B"/>
                </a:solidFill>
                <a:cs typeface="Times New Roman"/>
              </a:rPr>
              <a:t>Padome</a:t>
            </a:r>
          </a:p>
          <a:p>
            <a:pPr marL="10855" marR="4343" algn="ctr"/>
            <a:r>
              <a:rPr lang="lv-LV" sz="1632" dirty="0">
                <a:solidFill>
                  <a:srgbClr val="1D1D1B"/>
                </a:solidFill>
                <a:cs typeface="Times New Roman"/>
              </a:rPr>
              <a:t>Padomes priekšsēdētājs</a:t>
            </a:r>
            <a:endParaRPr sz="1632" dirty="0">
              <a:cs typeface="Times New Roman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9083385" y="3589375"/>
            <a:ext cx="2349340" cy="50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lv-LV" sz="1632" dirty="0">
                <a:solidFill>
                  <a:srgbClr val="1D1D1B"/>
                </a:solidFill>
                <a:cs typeface="Times New Roman"/>
              </a:rPr>
              <a:t>Rektors</a:t>
            </a:r>
          </a:p>
          <a:p>
            <a:pPr algn="ctr">
              <a:lnSpc>
                <a:spcPct val="100000"/>
              </a:lnSpc>
            </a:pPr>
            <a:r>
              <a:rPr lang="lv-LV" sz="1632" dirty="0">
                <a:solidFill>
                  <a:srgbClr val="1D1D1B"/>
                </a:solidFill>
                <a:cs typeface="Times New Roman"/>
              </a:rPr>
              <a:t>Vadības komanda</a:t>
            </a:r>
          </a:p>
        </p:txBody>
      </p:sp>
      <p:pic>
        <p:nvPicPr>
          <p:cNvPr id="1026" name="Picture 2" descr="Buy SuLiao Hourglass 60 Minute Sand Timer: 5.1 Inch Gold Sand Clock, Large  Sand Watch 60 Min, Unique 1 Hour Glass Sandglass for Kids, Games,  Classroom, Home, Desk, Office Decorative Online in Vietnam. B08QRSWYLT">
            <a:extLst>
              <a:ext uri="{FF2B5EF4-FFF2-40B4-BE49-F238E27FC236}">
                <a16:creationId xmlns:a16="http://schemas.microsoft.com/office/drawing/2014/main" id="{EE6050B0-D46A-B819-6DFF-7B4B9C7B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511" y="1511049"/>
            <a:ext cx="1447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01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6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</a:rPr>
              <a:t>Kā augstskola tiek vadīta un pārraudzīta: </a:t>
            </a:r>
            <a:r>
              <a:rPr lang="lv-LV" sz="200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</a:rPr>
              <a:t>vienošanās par procesiem, lēmumu pieņemšanu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Laba pārvaldība ietver </a:t>
            </a:r>
            <a:r>
              <a:rPr lang="lv-LV" sz="200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attiecību kopumu</a:t>
            </a: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, lomu un atbildības sadalījumu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cs typeface="Gotham Light" pitchFamily="50" charset="0"/>
                <a:sym typeface="Arial"/>
              </a:rPr>
              <a:t>Laba pārvaldība nozīmē </a:t>
            </a:r>
            <a:r>
              <a:rPr lang="lv-LV" sz="200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cs typeface="Gotham Light" pitchFamily="50" charset="0"/>
                <a:sym typeface="Arial"/>
              </a:rPr>
              <a:t>sabalansēt iesaistīto pušu intereses </a:t>
            </a: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cs typeface="Gotham Light" pitchFamily="50" charset="0"/>
                <a:sym typeface="Arial"/>
              </a:rPr>
              <a:t>un mazināt vērtību konfliktus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Laba pārvaldība ir </a:t>
            </a:r>
            <a:r>
              <a:rPr lang="lv-LV" sz="200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ilgtspējīgs darbības un finansējuma modelis</a:t>
            </a:r>
            <a:r>
              <a:rPr lang="lv-LV" sz="2000" b="0" dirty="0">
                <a:solidFill>
                  <a:srgbClr val="004F73"/>
                </a:solidFill>
                <a:highlight>
                  <a:srgbClr val="FFFFFF"/>
                </a:highlight>
                <a:latin typeface="+mn-lt"/>
                <a:ea typeface="Arial"/>
                <a:cs typeface="Gotham Light" pitchFamily="50" charset="0"/>
              </a:rPr>
              <a:t>: t.sk. ilgtspējas &amp; vides, sociālo un pārvaldības (ESG) aspektu iekļaušana stratēģijā</a:t>
            </a:r>
            <a:endParaRPr lang="lv-LV" sz="2000" dirty="0">
              <a:latin typeface="+mn-lt"/>
              <a:cs typeface="Gotham Light" pitchFamily="50" charset="0"/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Laba pārvaldība…</a:t>
            </a:r>
          </a:p>
        </p:txBody>
      </p:sp>
      <p:pic>
        <p:nvPicPr>
          <p:cNvPr id="9" name="Content Placeholder 8" descr="Gears">
            <a:extLst>
              <a:ext uri="{FF2B5EF4-FFF2-40B4-BE49-F238E27FC236}">
                <a16:creationId xmlns:a16="http://schemas.microsoft.com/office/drawing/2014/main" id="{E6FBBAF6-077A-4334-A76F-C5A5C1065C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74194" y="1571650"/>
            <a:ext cx="2541639" cy="2541639"/>
          </a:xfrm>
        </p:spPr>
      </p:pic>
    </p:spTree>
    <p:extLst>
      <p:ext uri="{BB962C8B-B14F-4D97-AF65-F5344CB8AC3E}">
        <p14:creationId xmlns:p14="http://schemas.microsoft.com/office/powerpoint/2010/main" val="15274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B904-389B-477D-98DC-A720E080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2"/>
          <a:stretch/>
        </p:blipFill>
        <p:spPr>
          <a:xfrm>
            <a:off x="0" y="-69012"/>
            <a:ext cx="12192000" cy="744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882" y="4937033"/>
            <a:ext cx="11679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>
                <a:solidFill>
                  <a:srgbClr val="004F73"/>
                </a:solidFill>
                <a:highlight>
                  <a:srgbClr val="FFFFFF"/>
                </a:highlight>
                <a:ea typeface="Arial"/>
                <a:cs typeface="Calibri" panose="020F0502020204030204" pitchFamily="34" charset="0"/>
                <a:sym typeface="Arial"/>
              </a:rPr>
              <a:t>Laba pārvaldība ir </a:t>
            </a:r>
            <a:r>
              <a:rPr lang="lv-LV" sz="3200" b="1" dirty="0">
                <a:solidFill>
                  <a:srgbClr val="004F73"/>
                </a:solidFill>
                <a:highlight>
                  <a:srgbClr val="FFFFFF"/>
                </a:highlight>
                <a:ea typeface="Arial"/>
                <a:cs typeface="Calibri" panose="020F0502020204030204" pitchFamily="34" charset="0"/>
                <a:sym typeface="Arial"/>
              </a:rPr>
              <a:t>aizsardzības mehānisms</a:t>
            </a:r>
            <a:r>
              <a:rPr lang="lv-LV" sz="3200" dirty="0">
                <a:solidFill>
                  <a:srgbClr val="004F73"/>
                </a:solidFill>
                <a:highlight>
                  <a:srgbClr val="FFFFFF"/>
                </a:highlight>
                <a:ea typeface="Arial"/>
                <a:cs typeface="Calibri" panose="020F0502020204030204" pitchFamily="34" charset="0"/>
                <a:sym typeface="Arial"/>
              </a:rPr>
              <a:t>, kas ļauj izvairīties no tā, ka augstskola tiek vadīta, </a:t>
            </a:r>
            <a:r>
              <a:rPr lang="lv-LV" sz="3200" b="1" dirty="0">
                <a:solidFill>
                  <a:srgbClr val="004F73"/>
                </a:solidFill>
                <a:highlight>
                  <a:srgbClr val="FFFFFF"/>
                </a:highlight>
                <a:ea typeface="Arial"/>
                <a:cs typeface="Calibri" panose="020F0502020204030204" pitchFamily="34" charset="0"/>
                <a:sym typeface="Arial"/>
              </a:rPr>
              <a:t>balstoties uz nepārdomātiem vai emocionāliem lēmumiem</a:t>
            </a:r>
            <a:endParaRPr lang="lv-LV" sz="2902" dirty="0">
              <a:solidFill>
                <a:srgbClr val="004F73"/>
              </a:solidFill>
            </a:endParaRPr>
          </a:p>
        </p:txBody>
      </p:sp>
      <p:sp>
        <p:nvSpPr>
          <p:cNvPr id="6" name="Google Shape;100;p3">
            <a:extLst>
              <a:ext uri="{FF2B5EF4-FFF2-40B4-BE49-F238E27FC236}">
                <a16:creationId xmlns:a16="http://schemas.microsoft.com/office/drawing/2014/main" id="{D10ED84F-AD41-4C1A-AA74-34A15AAE8B03}"/>
              </a:ext>
            </a:extLst>
          </p:cNvPr>
          <p:cNvSpPr txBox="1"/>
          <p:nvPr/>
        </p:nvSpPr>
        <p:spPr>
          <a:xfrm>
            <a:off x="6559152" y="2385722"/>
            <a:ext cx="36456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b="1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Skaidras lomas, pilnvaras, atbildība</a:t>
            </a:r>
            <a:endParaRPr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Google Shape;101;p3">
            <a:extLst>
              <a:ext uri="{FF2B5EF4-FFF2-40B4-BE49-F238E27FC236}">
                <a16:creationId xmlns:a16="http://schemas.microsoft.com/office/drawing/2014/main" id="{A2A0B879-2C8E-4738-BBB8-9D7141F0C386}"/>
              </a:ext>
            </a:extLst>
          </p:cNvPr>
          <p:cNvSpPr txBox="1"/>
          <p:nvPr/>
        </p:nvSpPr>
        <p:spPr>
          <a:xfrm>
            <a:off x="7387913" y="1285746"/>
            <a:ext cx="1988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Ilgtspējīga darbība</a:t>
            </a:r>
            <a:endParaRPr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Google Shape;102;p3">
            <a:extLst>
              <a:ext uri="{FF2B5EF4-FFF2-40B4-BE49-F238E27FC236}">
                <a16:creationId xmlns:a16="http://schemas.microsoft.com/office/drawing/2014/main" id="{A219C422-F5A2-4B06-BB45-7E40CCE0C23B}"/>
              </a:ext>
            </a:extLst>
          </p:cNvPr>
          <p:cNvSpPr txBox="1"/>
          <p:nvPr/>
        </p:nvSpPr>
        <p:spPr>
          <a:xfrm>
            <a:off x="10410624" y="721572"/>
            <a:ext cx="1524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00" b="1" dirty="0">
                <a:solidFill>
                  <a:schemeClr val="bg1"/>
                </a:solidFill>
                <a:cs typeface="Calibri" panose="020F0502020204030204" pitchFamily="34" charset="0"/>
              </a:rPr>
              <a:t>Skaidri mērķi</a:t>
            </a:r>
            <a:endParaRPr sz="15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D1EBFB99-7575-446B-AE05-9DDB1749A04E}"/>
              </a:ext>
            </a:extLst>
          </p:cNvPr>
          <p:cNvSpPr txBox="1"/>
          <p:nvPr/>
        </p:nvSpPr>
        <p:spPr>
          <a:xfrm>
            <a:off x="5732057" y="1945013"/>
            <a:ext cx="22428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Kvalitatīvas atskaites</a:t>
            </a:r>
            <a:endParaRPr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Google Shape;104;p3">
            <a:extLst>
              <a:ext uri="{FF2B5EF4-FFF2-40B4-BE49-F238E27FC236}">
                <a16:creationId xmlns:a16="http://schemas.microsoft.com/office/drawing/2014/main" id="{2B52D75F-B36B-4E26-9934-1D9B3B82FEEC}"/>
              </a:ext>
            </a:extLst>
          </p:cNvPr>
          <p:cNvSpPr txBox="1"/>
          <p:nvPr/>
        </p:nvSpPr>
        <p:spPr>
          <a:xfrm>
            <a:off x="8801602" y="721569"/>
            <a:ext cx="14028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Ētiska rīcība</a:t>
            </a:r>
            <a:endParaRPr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Google Shape;105;p3">
            <a:extLst>
              <a:ext uri="{FF2B5EF4-FFF2-40B4-BE49-F238E27FC236}">
                <a16:creationId xmlns:a16="http://schemas.microsoft.com/office/drawing/2014/main" id="{81B1ECA3-9139-4C6E-82E8-E2207B86380F}"/>
              </a:ext>
            </a:extLst>
          </p:cNvPr>
          <p:cNvSpPr txBox="1"/>
          <p:nvPr/>
        </p:nvSpPr>
        <p:spPr>
          <a:xfrm>
            <a:off x="8603892" y="1945039"/>
            <a:ext cx="3192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Interešu konfliktu vadība</a:t>
            </a:r>
            <a:endParaRPr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Google Shape;106;p3">
            <a:extLst>
              <a:ext uri="{FF2B5EF4-FFF2-40B4-BE49-F238E27FC236}">
                <a16:creationId xmlns:a16="http://schemas.microsoft.com/office/drawing/2014/main" id="{83ADC514-3342-488E-9869-5C55FA6DFF2C}"/>
              </a:ext>
            </a:extLst>
          </p:cNvPr>
          <p:cNvSpPr txBox="1"/>
          <p:nvPr/>
        </p:nvSpPr>
        <p:spPr>
          <a:xfrm>
            <a:off x="5032085" y="3317356"/>
            <a:ext cx="3066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Iesaistīti darbinieki un klienti</a:t>
            </a:r>
            <a:endParaRPr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3" name="Google Shape;107;p3">
            <a:extLst>
              <a:ext uri="{FF2B5EF4-FFF2-40B4-BE49-F238E27FC236}">
                <a16:creationId xmlns:a16="http://schemas.microsoft.com/office/drawing/2014/main" id="{3842953B-35D1-4724-9BBE-C4D1ABFD78B9}"/>
              </a:ext>
            </a:extLst>
          </p:cNvPr>
          <p:cNvSpPr txBox="1"/>
          <p:nvPr/>
        </p:nvSpPr>
        <p:spPr>
          <a:xfrm>
            <a:off x="9503002" y="1273954"/>
            <a:ext cx="2403449" cy="34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b="1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Risku pārvaldība</a:t>
            </a:r>
            <a:endParaRPr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4" name="Google Shape;108;p3">
            <a:extLst>
              <a:ext uri="{FF2B5EF4-FFF2-40B4-BE49-F238E27FC236}">
                <a16:creationId xmlns:a16="http://schemas.microsoft.com/office/drawing/2014/main" id="{5B82B363-A1B2-4179-88A5-2F91E2EB3AB1}"/>
              </a:ext>
            </a:extLst>
          </p:cNvPr>
          <p:cNvSpPr txBox="1"/>
          <p:nvPr/>
        </p:nvSpPr>
        <p:spPr>
          <a:xfrm>
            <a:off x="5194983" y="1274144"/>
            <a:ext cx="16611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b="1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Info atklātība, caurskatāmība</a:t>
            </a:r>
            <a:endParaRPr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5" name="Google Shape;109;p3">
            <a:extLst>
              <a:ext uri="{FF2B5EF4-FFF2-40B4-BE49-F238E27FC236}">
                <a16:creationId xmlns:a16="http://schemas.microsoft.com/office/drawing/2014/main" id="{F61E5F55-309D-4BA3-990F-72BC5718460F}"/>
              </a:ext>
            </a:extLst>
          </p:cNvPr>
          <p:cNvSpPr txBox="1"/>
          <p:nvPr/>
        </p:nvSpPr>
        <p:spPr>
          <a:xfrm>
            <a:off x="5593343" y="721583"/>
            <a:ext cx="28794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b="1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Profesionāla vadības komanda</a:t>
            </a:r>
            <a:endParaRPr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6" name="Google Shape;110;p3">
            <a:extLst>
              <a:ext uri="{FF2B5EF4-FFF2-40B4-BE49-F238E27FC236}">
                <a16:creationId xmlns:a16="http://schemas.microsoft.com/office/drawing/2014/main" id="{C3E17D8B-35BF-4E05-8B5F-43B3F1990D1F}"/>
              </a:ext>
            </a:extLst>
          </p:cNvPr>
          <p:cNvSpPr txBox="1"/>
          <p:nvPr/>
        </p:nvSpPr>
        <p:spPr>
          <a:xfrm>
            <a:off x="8161372" y="3796330"/>
            <a:ext cx="21909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Reputācijas vadība</a:t>
            </a:r>
            <a:endParaRPr sz="1590" dirty="0">
              <a:solidFill>
                <a:schemeClr val="bg1"/>
              </a:solidFill>
              <a:ea typeface="Domine"/>
              <a:cs typeface="Calibri" panose="020F0502020204030204" pitchFamily="34" charset="0"/>
              <a:sym typeface="Domine"/>
            </a:endParaRPr>
          </a:p>
        </p:txBody>
      </p:sp>
      <p:sp>
        <p:nvSpPr>
          <p:cNvPr id="17" name="Google Shape;111;p3">
            <a:extLst>
              <a:ext uri="{FF2B5EF4-FFF2-40B4-BE49-F238E27FC236}">
                <a16:creationId xmlns:a16="http://schemas.microsoft.com/office/drawing/2014/main" id="{6E6A97D3-0B65-47FD-9D42-C385BF773C36}"/>
              </a:ext>
            </a:extLst>
          </p:cNvPr>
          <p:cNvSpPr txBox="1"/>
          <p:nvPr/>
        </p:nvSpPr>
        <p:spPr>
          <a:xfrm>
            <a:off x="8551393" y="3295794"/>
            <a:ext cx="32973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Korporatīvā sociālā atbildība </a:t>
            </a:r>
            <a:endParaRPr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8" name="Google Shape;112;p3">
            <a:extLst>
              <a:ext uri="{FF2B5EF4-FFF2-40B4-BE49-F238E27FC236}">
                <a16:creationId xmlns:a16="http://schemas.microsoft.com/office/drawing/2014/main" id="{D9190C02-0DB3-4EC9-B554-E44373156EE5}"/>
              </a:ext>
            </a:extLst>
          </p:cNvPr>
          <p:cNvSpPr txBox="1"/>
          <p:nvPr/>
        </p:nvSpPr>
        <p:spPr>
          <a:xfrm>
            <a:off x="5111349" y="3796330"/>
            <a:ext cx="30876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Trauksmes cēlēju aizsardzība</a:t>
            </a:r>
            <a:endParaRPr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9" name="Google Shape;113;p3">
            <a:extLst>
              <a:ext uri="{FF2B5EF4-FFF2-40B4-BE49-F238E27FC236}">
                <a16:creationId xmlns:a16="http://schemas.microsoft.com/office/drawing/2014/main" id="{093BCBB2-4B11-41DC-96CB-0FB3C906205B}"/>
              </a:ext>
            </a:extLst>
          </p:cNvPr>
          <p:cNvSpPr txBox="1"/>
          <p:nvPr/>
        </p:nvSpPr>
        <p:spPr>
          <a:xfrm>
            <a:off x="6025533" y="2826447"/>
            <a:ext cx="59100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b="1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Efektīva, datos balstīta lēmumu pieņemšana</a:t>
            </a:r>
            <a:endParaRPr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0" name="Google Shape;105;p3">
            <a:extLst>
              <a:ext uri="{FF2B5EF4-FFF2-40B4-BE49-F238E27FC236}">
                <a16:creationId xmlns:a16="http://schemas.microsoft.com/office/drawing/2014/main" id="{096504A6-F926-495C-990E-97E1A6A0E471}"/>
              </a:ext>
            </a:extLst>
          </p:cNvPr>
          <p:cNvSpPr txBox="1"/>
          <p:nvPr/>
        </p:nvSpPr>
        <p:spPr>
          <a:xfrm>
            <a:off x="9827001" y="2429979"/>
            <a:ext cx="2108523" cy="39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590" dirty="0">
                <a:solidFill>
                  <a:schemeClr val="bg1"/>
                </a:solidFill>
                <a:ea typeface="Domine"/>
                <a:cs typeface="Calibri" panose="020F0502020204030204" pitchFamily="34" charset="0"/>
                <a:sym typeface="Domine"/>
              </a:rPr>
              <a:t>Precīza komunikācija </a:t>
            </a:r>
            <a:endParaRPr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Piemērs: </a:t>
            </a:r>
          </a:p>
          <a:p>
            <a:r>
              <a:rPr lang="lv-LV" dirty="0">
                <a:latin typeface="+mn-lt"/>
              </a:rPr>
              <a:t>Ņujorkas metro aizliedz pārvadāt suņus, izņemot, ja vien viņi ietilpst somā</a:t>
            </a: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latin typeface="+mn-lt"/>
              </a:rPr>
              <a:t>«Spēles» noteikumi</a:t>
            </a:r>
            <a:endParaRPr lang="lv-LV" dirty="0">
              <a:latin typeface="+mn-lt"/>
            </a:endParaRPr>
          </a:p>
        </p:txBody>
      </p:sp>
      <p:pic>
        <p:nvPicPr>
          <p:cNvPr id="9" name="Picture 4" descr="https://static.inspiremore.com/wp-content/uploads/2016/10/05070222/Screen-Shot-2016-10-05-at-11.57.49-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32" y="3594949"/>
            <a:ext cx="2398445" cy="21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ttēlu rezultāti vaicājumam “new york metro dog ban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951" y="3576751"/>
            <a:ext cx="2184918" cy="21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ttēlu rezultāti vaicājumam “new york metro dog ban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43" y="3594948"/>
            <a:ext cx="2501415" cy="215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ttēlu rezultāti vaicājumam “new york metro dog ban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31" y="3552394"/>
            <a:ext cx="2948775" cy="22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r="-8868" b="1111"/>
          <a:stretch/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CA34-B17E-4D2F-B482-36EBF451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0" y="1058461"/>
            <a:ext cx="10864645" cy="646290"/>
          </a:xfrm>
          <a:prstGeom prst="rect">
            <a:avLst/>
          </a:prstGeom>
          <a:solidFill>
            <a:srgbClr val="004F73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algn="ctr">
              <a:lnSpc>
                <a:spcPct val="90000"/>
              </a:lnSpc>
              <a:buClr>
                <a:srgbClr val="000000"/>
              </a:buClr>
            </a:pPr>
            <a:r>
              <a:rPr lang="lv-LV" sz="4000" b="1" dirty="0">
                <a:solidFill>
                  <a:schemeClr val="lt1"/>
                </a:solidFill>
              </a:rPr>
              <a:t>    Uzticēšanās, vērtības, ilgtspēja, reputācija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D9D3B3-5A61-49A1-B7B1-BE630C8D8EAF}"/>
              </a:ext>
            </a:extLst>
          </p:cNvPr>
          <p:cNvSpPr txBox="1"/>
          <p:nvPr/>
        </p:nvSpPr>
        <p:spPr>
          <a:xfrm>
            <a:off x="6096000" y="5550296"/>
            <a:ext cx="5969527" cy="1089489"/>
          </a:xfrm>
          <a:prstGeom prst="rect">
            <a:avLst/>
          </a:prstGeom>
          <a:solidFill>
            <a:srgbClr val="004F73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914400" algn="ctr">
              <a:lnSpc>
                <a:spcPct val="90000"/>
              </a:lnSpc>
              <a:buClr>
                <a:srgbClr val="000000"/>
              </a:buClr>
              <a:defRPr sz="4000" b="1">
                <a:solidFill>
                  <a:schemeClr val="lt1"/>
                </a:solidFill>
              </a:defRPr>
            </a:lvl1pPr>
          </a:lstStyle>
          <a:p>
            <a:r>
              <a:rPr lang="lv-LV" sz="2400" dirty="0"/>
              <a:t>Reputācija pievilina klientus, investorus un arī darbiniekus  (Čārlzs </a:t>
            </a:r>
            <a:r>
              <a:rPr lang="lv-LV" sz="2400" dirty="0" err="1"/>
              <a:t>Fombruns</a:t>
            </a:r>
            <a:r>
              <a:rPr lang="lv-LV" sz="2400" dirty="0"/>
              <a:t>)</a:t>
            </a:r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FB60E2-1269-432F-B615-7AA25CE3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04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653E708-7B32-4BE3-AAE2-FDD1C88EA5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5E39EB-939B-4C14-8ADA-319F3A44D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2800" dirty="0">
                <a:latin typeface="+mn-lt"/>
              </a:rPr>
              <a:t>Latvijas korporatīvās pārvaldības kodekss: </a:t>
            </a:r>
            <a:br>
              <a:rPr lang="lv-LV" sz="2800" dirty="0">
                <a:latin typeface="+mn-lt"/>
              </a:rPr>
            </a:br>
            <a:r>
              <a:rPr lang="lv-LV" sz="2800" b="0" dirty="0">
                <a:solidFill>
                  <a:srgbClr val="B98F4D"/>
                </a:solidFill>
                <a:latin typeface="+mn-lt"/>
              </a:rPr>
              <a:t>Vai to var izmantot augstskolas padomes darbā? </a:t>
            </a:r>
            <a:endParaRPr lang="en-US" sz="4400" b="0" dirty="0">
              <a:solidFill>
                <a:srgbClr val="B98F4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80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latin typeface="+mn-lt"/>
              </a:rPr>
              <a:t>Korporatīvās pārvaldības ABC</a:t>
            </a:r>
            <a:endParaRPr lang="en-US" dirty="0">
              <a:latin typeface="+mn-lt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002" y="1769720"/>
            <a:ext cx="5563881" cy="3287986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990600" y="1553482"/>
            <a:ext cx="5262282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kern="1200">
                <a:solidFill>
                  <a:srgbClr val="B98F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4F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Spēkā </a:t>
            </a: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no 2021.gada</a:t>
            </a:r>
          </a:p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Izstrādāja </a:t>
            </a: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TM Konsultatīvā padome</a:t>
            </a:r>
          </a:p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«</a:t>
            </a:r>
            <a:r>
              <a:rPr lang="lv-LV" sz="2000" dirty="0" err="1">
                <a:solidFill>
                  <a:srgbClr val="004F73"/>
                </a:solidFill>
                <a:latin typeface="+mn-lt"/>
                <a:cs typeface="Gotham Book" pitchFamily="50" charset="0"/>
              </a:rPr>
              <a:t>Soft</a:t>
            </a: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 </a:t>
            </a:r>
            <a:r>
              <a:rPr lang="lv-LV" sz="2000" dirty="0" err="1">
                <a:solidFill>
                  <a:srgbClr val="004F73"/>
                </a:solidFill>
                <a:latin typeface="+mn-lt"/>
                <a:cs typeface="Gotham Book" pitchFamily="50" charset="0"/>
              </a:rPr>
              <a:t>law</a:t>
            </a: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» </a:t>
            </a: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normatīvajos aktos noteiktās kārtības papildināšanai </a:t>
            </a:r>
          </a:p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Visiem uzņēmumiem Latvijā</a:t>
            </a: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, kuri vēlas uzlabot darbības efektivitāti un panākt ilgtermiņa vērtības pieaugumu</a:t>
            </a:r>
          </a:p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Katram principam ir noteikti </a:t>
            </a:r>
            <a:r>
              <a:rPr lang="lv-LV" sz="200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kritēriji</a:t>
            </a:r>
            <a:r>
              <a:rPr lang="lv-LV" sz="2000" b="0" dirty="0">
                <a:solidFill>
                  <a:srgbClr val="004F73"/>
                </a:solidFill>
                <a:latin typeface="+mn-lt"/>
                <a:cs typeface="Gotham Book" pitchFamily="50" charset="0"/>
              </a:rPr>
              <a:t>, kas palīdz novērtēt, vai princips ir ievērots. </a:t>
            </a:r>
          </a:p>
          <a:p>
            <a:pPr marL="457200" indent="-457200">
              <a:buClr>
                <a:srgbClr val="B98F4D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lv-LV" sz="2000" dirty="0">
              <a:solidFill>
                <a:srgbClr val="004F73"/>
              </a:solidFill>
              <a:latin typeface="+mn-lt"/>
              <a:cs typeface="Gotham Book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6049" y="5337558"/>
            <a:ext cx="6385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dirty="0">
                <a:solidFill>
                  <a:srgbClr val="004F73"/>
                </a:solidFill>
                <a:cs typeface="Gotham Book" pitchFamily="50" charset="0"/>
              </a:rPr>
              <a:t>Pieejams: </a:t>
            </a:r>
            <a:r>
              <a:rPr lang="lv-LV" sz="2000" dirty="0">
                <a:solidFill>
                  <a:srgbClr val="004F73"/>
                </a:solidFill>
                <a:cs typeface="Gotham Book" pitchFamily="50" charset="0"/>
                <a:hlinkClick r:id="rId3"/>
              </a:rPr>
              <a:t>https://www.tm.gov.lv/lv/korporativa-parvaldiba</a:t>
            </a:r>
            <a:r>
              <a:rPr lang="lv-LV" sz="2000" dirty="0">
                <a:solidFill>
                  <a:srgbClr val="004F73"/>
                </a:solidFill>
                <a:cs typeface="Gotham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55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atura viettur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>
              <a:latin typeface="+mn-lt"/>
            </a:endParaRPr>
          </a:p>
        </p:txBody>
      </p:sp>
      <p:sp>
        <p:nvSpPr>
          <p:cNvPr id="3" name="Virsrakst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latin typeface="+mn-lt"/>
              </a:rPr>
              <a:t>Latvijas Korporatīvās pārvaldības kodekss (2021): </a:t>
            </a:r>
            <a:r>
              <a:rPr lang="lv-LV" b="0" dirty="0">
                <a:latin typeface="+mn-lt"/>
              </a:rPr>
              <a:t>10 sadaļas, 17 principi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lv-LV">
              <a:latin typeface="+mn-lt"/>
            </a:endParaRPr>
          </a:p>
        </p:txBody>
      </p:sp>
      <p:graphicFrame>
        <p:nvGraphicFramePr>
          <p:cNvPr id="5" name="Shēma 4"/>
          <p:cNvGraphicFramePr/>
          <p:nvPr>
            <p:extLst>
              <p:ext uri="{D42A27DB-BD31-4B8C-83A1-F6EECF244321}">
                <p14:modId xmlns:p14="http://schemas.microsoft.com/office/powerpoint/2010/main" val="2062093334"/>
              </p:ext>
            </p:extLst>
          </p:nvPr>
        </p:nvGraphicFramePr>
        <p:xfrm>
          <a:off x="167769" y="1581323"/>
          <a:ext cx="11755290" cy="3990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aisnstūris 5"/>
          <p:cNvSpPr/>
          <p:nvPr/>
        </p:nvSpPr>
        <p:spPr>
          <a:xfrm>
            <a:off x="41301" y="5879872"/>
            <a:ext cx="10977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98F4D"/>
              </a:buClr>
              <a:tabLst>
                <a:tab pos="457200" algn="l"/>
              </a:tabLst>
            </a:pPr>
            <a:r>
              <a:rPr lang="lv-LV" dirty="0">
                <a:solidFill>
                  <a:srgbClr val="004F73"/>
                </a:solidFill>
                <a:cs typeface="Gotham Book" pitchFamily="50" charset="0"/>
                <a:hlinkClick r:id="rId7"/>
              </a:rPr>
              <a:t>https://www.tm.gov.lv/sites/tm/files/media_file/korporativas-parvaldibas-kodekss_0.pdf</a:t>
            </a:r>
            <a:r>
              <a:rPr lang="lv-LV" dirty="0">
                <a:solidFill>
                  <a:srgbClr val="004F73"/>
                </a:solidFill>
                <a:cs typeface="Gotham Book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62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20210607 Laba pārvaldība LNB</Template>
  <TotalTime>1086</TotalTime>
  <Words>1414</Words>
  <Application>Microsoft Office PowerPoint</Application>
  <PresentationFormat>Widescreen</PresentationFormat>
  <Paragraphs>218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Domine</vt:lpstr>
      <vt:lpstr>Gotham Bold</vt:lpstr>
      <vt:lpstr>Gotham Light</vt:lpstr>
      <vt:lpstr>Gotham Medium</vt:lpstr>
      <vt:lpstr>Lucida Grande</vt:lpstr>
      <vt:lpstr>Office dizains</vt:lpstr>
      <vt:lpstr>Ko paredz Latvijas Korporatīvās pārvaldības kodekss par padomes stratēģisko lomu? </vt:lpstr>
      <vt:lpstr>PowerPoint Presentation</vt:lpstr>
      <vt:lpstr>Laba pārvaldība…</vt:lpstr>
      <vt:lpstr>PowerPoint Presentation</vt:lpstr>
      <vt:lpstr>«Spēles» noteikumi</vt:lpstr>
      <vt:lpstr>PowerPoint Presentation</vt:lpstr>
      <vt:lpstr>Latvijas korporatīvās pārvaldības kodekss:  Vai to var izmantot augstskolas padomes darbā? </vt:lpstr>
      <vt:lpstr>Korporatīvās pārvaldības ABC</vt:lpstr>
      <vt:lpstr>Latvijas Korporatīvās pārvaldības kodekss (2021): 10 sadaļas, 17 principi</vt:lpstr>
      <vt:lpstr>1. princips Uzņēmumam ir izveidota aktuāla stratēģija, kurā noteikti uzņēmuma mērķi un virzība uz ilgtermiņa vērtības pieaugumu </vt:lpstr>
      <vt:lpstr>2. princips Uzņēmums izstrādā iekšējās kultūras un ētiskas uzvedības kodeksu, kas uzņēmuma vadībai un darbiniekiem kalpo kā uzvedības standarts  </vt:lpstr>
      <vt:lpstr>3. princips Uzņēmumam ir iekšējās kontroles sistēma, kuras efektivitāti pārrauga padome   </vt:lpstr>
      <vt:lpstr>4. princips Uzņēmums identificē, novērtē un uzrauga ar tā darbību saistītos riskus   </vt:lpstr>
      <vt:lpstr>5. princips Uzņēmumā ir izveidota iekšējā audita struktūrvienība, kas neatkarīgi un objektīvi izvērtē uzņēmuma darbību   </vt:lpstr>
      <vt:lpstr>11. princips Uzņēmumā ir noteikta un saprotama padomes darba organizācija   </vt:lpstr>
      <vt:lpstr>12. princips Padome pieņem informētus un izsvērtus lēmumus    </vt:lpstr>
      <vt:lpstr>13. princips Valdes un padomes locekļi skaidri apzinās interešu konflikta izpausmes un ir informēti par nepieciešamo rīcību interešu konflikta gadījumā   </vt:lpstr>
      <vt:lpstr>Ieteikumi, kas sekmē padomes stratēģisko lomu</vt:lpstr>
      <vt:lpstr>Padomes darba gada kalendārs</vt:lpstr>
      <vt:lpstr>80/20 noteikums</vt:lpstr>
      <vt:lpstr>Padome, kas ir attīstības virzītājs</vt:lpstr>
      <vt:lpstr>Kā padome var pievienot vērtību?</vt:lpstr>
      <vt:lpstr>Atbildība (lojalitāte)</vt:lpstr>
      <vt:lpstr>Fokusā iesaistīto pušu stratēģiskā vadība: sabalansēt intereses un novērst vērtību konfliktus</vt:lpstr>
      <vt:lpstr>Esam vienā laivā….</vt:lpstr>
      <vt:lpstr>Jaudīgs padomes sekretārs</vt:lpstr>
      <vt:lpstr>Informācija un pārskati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Korporatīvā pārvaldība: labā prakse, izaicinājumi un iespējas LATRAPS</dc:title>
  <dc:creator>Andris Grafs</dc:creator>
  <cp:lastModifiedBy>Andris Grafs</cp:lastModifiedBy>
  <cp:revision>19</cp:revision>
  <dcterms:created xsi:type="dcterms:W3CDTF">2022-04-25T15:46:49Z</dcterms:created>
  <dcterms:modified xsi:type="dcterms:W3CDTF">2022-06-01T09:31:28Z</dcterms:modified>
</cp:coreProperties>
</file>