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1"/>
  </p:notesMasterIdLst>
  <p:sldIdLst>
    <p:sldId id="309" r:id="rId6"/>
    <p:sldId id="273" r:id="rId7"/>
    <p:sldId id="274" r:id="rId8"/>
    <p:sldId id="299" r:id="rId9"/>
    <p:sldId id="343" r:id="rId10"/>
    <p:sldId id="1732" r:id="rId11"/>
    <p:sldId id="1734" r:id="rId12"/>
    <p:sldId id="2147197727" r:id="rId13"/>
    <p:sldId id="2147197728" r:id="rId14"/>
    <p:sldId id="2147197729" r:id="rId15"/>
    <p:sldId id="3857" r:id="rId16"/>
    <p:sldId id="2147197720" r:id="rId17"/>
    <p:sldId id="2147197721" r:id="rId18"/>
    <p:sldId id="3577" r:id="rId19"/>
    <p:sldId id="1620" r:id="rId20"/>
  </p:sldIdLst>
  <p:sldSz cx="17345025" cy="9752013"/>
  <p:notesSz cx="6858000" cy="1866900"/>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750" autoAdjust="0"/>
  </p:normalViewPr>
  <p:slideViewPr>
    <p:cSldViewPr snapToGrid="0">
      <p:cViewPr varScale="1">
        <p:scale>
          <a:sx n="42" d="100"/>
          <a:sy n="42" d="100"/>
        </p:scale>
        <p:origin x="1579"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e Skjølsvik" userId="385b801b-40f1-4639-b74f-91d8ef3874eb" providerId="ADAL" clId="{C5A65E5E-9F75-4CDF-9457-690D96D22F5F}"/>
    <pc:docChg chg="modSld">
      <pc:chgData name="Tale Skjølsvik" userId="385b801b-40f1-4639-b74f-91d8ef3874eb" providerId="ADAL" clId="{C5A65E5E-9F75-4CDF-9457-690D96D22F5F}" dt="2022-06-01T18:45:27.394" v="8" actId="1035"/>
      <pc:docMkLst>
        <pc:docMk/>
      </pc:docMkLst>
      <pc:sldChg chg="modSp mod">
        <pc:chgData name="Tale Skjølsvik" userId="385b801b-40f1-4639-b74f-91d8ef3874eb" providerId="ADAL" clId="{C5A65E5E-9F75-4CDF-9457-690D96D22F5F}" dt="2022-06-01T18:45:07.747" v="2" actId="1037"/>
        <pc:sldMkLst>
          <pc:docMk/>
          <pc:sldMk cId="2859031722" sldId="274"/>
        </pc:sldMkLst>
        <pc:spChg chg="mod">
          <ac:chgData name="Tale Skjølsvik" userId="385b801b-40f1-4639-b74f-91d8ef3874eb" providerId="ADAL" clId="{C5A65E5E-9F75-4CDF-9457-690D96D22F5F}" dt="2022-06-01T18:45:07.747" v="2" actId="1037"/>
          <ac:spMkLst>
            <pc:docMk/>
            <pc:sldMk cId="2859031722" sldId="274"/>
            <ac:spMk id="2" creationId="{00000000-0000-0000-0000-000000000000}"/>
          </ac:spMkLst>
        </pc:spChg>
      </pc:sldChg>
      <pc:sldChg chg="modSp mod">
        <pc:chgData name="Tale Skjølsvik" userId="385b801b-40f1-4639-b74f-91d8ef3874eb" providerId="ADAL" clId="{C5A65E5E-9F75-4CDF-9457-690D96D22F5F}" dt="2022-06-01T18:45:27.394" v="8" actId="1035"/>
        <pc:sldMkLst>
          <pc:docMk/>
          <pc:sldMk cId="3703185223" sldId="2147197720"/>
        </pc:sldMkLst>
        <pc:spChg chg="mod">
          <ac:chgData name="Tale Skjølsvik" userId="385b801b-40f1-4639-b74f-91d8ef3874eb" providerId="ADAL" clId="{C5A65E5E-9F75-4CDF-9457-690D96D22F5F}" dt="2022-06-01T18:45:27.394" v="8" actId="1035"/>
          <ac:spMkLst>
            <pc:docMk/>
            <pc:sldMk cId="3703185223" sldId="2147197720"/>
            <ac:spMk id="8" creationId="{C5A1FF26-66C2-45C9-8391-028AC3076BCB}"/>
          </ac:spMkLst>
        </pc:spChg>
        <pc:spChg chg="mod">
          <ac:chgData name="Tale Skjølsvik" userId="385b801b-40f1-4639-b74f-91d8ef3874eb" providerId="ADAL" clId="{C5A65E5E-9F75-4CDF-9457-690D96D22F5F}" dt="2022-06-01T18:45:27.394" v="8" actId="1035"/>
          <ac:spMkLst>
            <pc:docMk/>
            <pc:sldMk cId="3703185223" sldId="2147197720"/>
            <ac:spMk id="9" creationId="{EBE341EB-D87F-49AD-A1D9-BC54DF2A8C4C}"/>
          </ac:spMkLst>
        </pc:spChg>
      </pc:sldChg>
      <pc:sldChg chg="modSp mod">
        <pc:chgData name="Tale Skjølsvik" userId="385b801b-40f1-4639-b74f-91d8ef3874eb" providerId="ADAL" clId="{C5A65E5E-9F75-4CDF-9457-690D96D22F5F}" dt="2022-06-01T18:45:23.193" v="5" actId="1035"/>
        <pc:sldMkLst>
          <pc:docMk/>
          <pc:sldMk cId="4047075549" sldId="2147197721"/>
        </pc:sldMkLst>
        <pc:spChg chg="mod">
          <ac:chgData name="Tale Skjølsvik" userId="385b801b-40f1-4639-b74f-91d8ef3874eb" providerId="ADAL" clId="{C5A65E5E-9F75-4CDF-9457-690D96D22F5F}" dt="2022-06-01T18:45:23.193" v="5" actId="1035"/>
          <ac:spMkLst>
            <pc:docMk/>
            <pc:sldMk cId="4047075549" sldId="2147197721"/>
            <ac:spMk id="6" creationId="{CDC5D517-C922-4736-ADD5-1AD420867296}"/>
          </ac:spMkLst>
        </pc:spChg>
        <pc:spChg chg="mod">
          <ac:chgData name="Tale Skjølsvik" userId="385b801b-40f1-4639-b74f-91d8ef3874eb" providerId="ADAL" clId="{C5A65E5E-9F75-4CDF-9457-690D96D22F5F}" dt="2022-06-01T18:45:23.193" v="5" actId="1035"/>
          <ac:spMkLst>
            <pc:docMk/>
            <pc:sldMk cId="4047075549" sldId="2147197721"/>
            <ac:spMk id="7" creationId="{076A998D-1E16-4416-A3C4-21BBC9F324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B040-7AAC-4A31-805D-A772300221D6}" type="datetimeFigureOut">
              <a:rPr lang="en-US" smtClean="0"/>
              <a:t>07.06.2022</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err="1"/>
              <a:t>OsloMet</a:t>
            </a:r>
            <a:r>
              <a:rPr lang="nb-NO" sz="1700"/>
              <a:t> har det viktige oppdraget med å levere kunnskap i form av stadig oppdatert forskning på verden rundt oss, og yrkesutøvere som samfunnet er helt avhengige av. </a:t>
            </a:r>
            <a:endParaRPr lang="nb-NO"/>
          </a:p>
          <a:p>
            <a:endParaRPr lang="nb-NO" sz="1700"/>
          </a:p>
          <a:p>
            <a:r>
              <a:rPr lang="nb-NO" sz="1700" err="1"/>
              <a:t>OsloMet</a:t>
            </a:r>
            <a:r>
              <a:rPr lang="nb-NO" sz="1700"/>
              <a:t> er tett på arbeidslivet og praksisfeltet, slik at vi kan svare på velferdssamfunnets behov til enhver tid.  </a:t>
            </a:r>
            <a:endParaRPr lang="nb-NO" sz="1700">
              <a:cs typeface="Calibri"/>
            </a:endParaRPr>
          </a:p>
          <a:p>
            <a:endParaRPr lang="nb-NO" sz="1700">
              <a:cs typeface="Calibri"/>
            </a:endParaRPr>
          </a:p>
          <a:p>
            <a:endParaRPr lang="nb-NO">
              <a:cs typeface="Calibri"/>
            </a:endParaRPr>
          </a:p>
        </p:txBody>
      </p:sp>
      <p:sp>
        <p:nvSpPr>
          <p:cNvPr id="4" name="Plassholder for lysbildenummer 3"/>
          <p:cNvSpPr>
            <a:spLocks noGrp="1"/>
          </p:cNvSpPr>
          <p:nvPr>
            <p:ph type="sldNum" sz="quarter" idx="10"/>
          </p:nvPr>
        </p:nvSpPr>
        <p:spPr/>
        <p:txBody>
          <a:bodyPr/>
          <a:lstStyle/>
          <a:p>
            <a:fld id="{61C6333F-E368-4746-A020-FE91A90E005B}" type="slidenum">
              <a:rPr lang="en-US" smtClean="0"/>
              <a:t>2</a:t>
            </a:fld>
            <a:endParaRPr lang="en-US"/>
          </a:p>
        </p:txBody>
      </p:sp>
    </p:spTree>
    <p:extLst>
      <p:ext uri="{BB962C8B-B14F-4D97-AF65-F5344CB8AC3E}">
        <p14:creationId xmlns:p14="http://schemas.microsoft.com/office/powerpoint/2010/main" val="174901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a:t>Dette er visjonen </a:t>
            </a:r>
            <a:r>
              <a:rPr lang="nb-NO" sz="1700">
                <a:cs typeface="Calibri"/>
              </a:rPr>
              <a:t>vår (fra Strategi 2024)</a:t>
            </a:r>
            <a:endParaRPr lang="nb-NO"/>
          </a:p>
          <a:p>
            <a:endParaRPr lang="nb-NO"/>
          </a:p>
          <a:p>
            <a:r>
              <a:rPr lang="nb-NO" sz="1700">
                <a:cs typeface="Calibri"/>
              </a:rPr>
              <a:t>Utfyllende: </a:t>
            </a:r>
            <a:endParaRPr lang="nb-NO" sz="1700"/>
          </a:p>
          <a:p>
            <a:pPr marL="285750" indent="-285750">
              <a:buFont typeface="Arial"/>
              <a:buChar char="•"/>
            </a:pPr>
            <a:r>
              <a:rPr lang="nb-NO" sz="1700"/>
              <a:t>Vi</a:t>
            </a:r>
            <a:r>
              <a:rPr lang="nb-NO" sz="1700" baseline="0"/>
              <a:t> utdanner kandidater som skal ut i jobber som handler om å ta vare på medmennesker i alle livets faser, og </a:t>
            </a:r>
            <a:r>
              <a:rPr lang="nb-NO" sz="1700"/>
              <a:t>som er grunnleggende for at velferdssamfunnet</a:t>
            </a:r>
            <a:r>
              <a:rPr lang="nb-NO" sz="1700" baseline="0"/>
              <a:t> skal gå rundt på en best mulig </a:t>
            </a:r>
            <a:r>
              <a:rPr lang="nb-NO" sz="1700"/>
              <a:t>måte</a:t>
            </a:r>
            <a:r>
              <a:rPr lang="nb-NO" sz="1700" baseline="0"/>
              <a:t>. </a:t>
            </a:r>
            <a:endParaRPr lang="nb-NO" sz="1700">
              <a:cs typeface="Calibri"/>
            </a:endParaRPr>
          </a:p>
          <a:p>
            <a:pPr marL="285750" indent="-285750">
              <a:buFont typeface="Arial"/>
              <a:buChar char="•"/>
            </a:pPr>
            <a:r>
              <a:rPr lang="nb-NO" sz="1700" baseline="0"/>
              <a:t>Vi tilpasser oss samfunnets endringer, og skal være relevante i vår forskning og utdanning til enhver tid. </a:t>
            </a:r>
            <a:endParaRPr lang="nb-NO" sz="1700">
              <a:cs typeface="Calibri"/>
            </a:endParaRPr>
          </a:p>
          <a:p>
            <a:pPr marL="285750" indent="-285750">
              <a:buFont typeface="Arial"/>
              <a:buChar char="•"/>
            </a:pPr>
            <a:r>
              <a:rPr lang="nb-NO" sz="1700"/>
              <a:t>Som</a:t>
            </a:r>
            <a:r>
              <a:rPr lang="nb-NO" sz="1700" baseline="0"/>
              <a:t> </a:t>
            </a:r>
            <a:r>
              <a:rPr lang="nb-NO" sz="1700"/>
              <a:t>universitet kan vi styre</a:t>
            </a:r>
            <a:r>
              <a:rPr lang="nb-NO" sz="1700" baseline="0"/>
              <a:t> dette best mulig </a:t>
            </a:r>
            <a:r>
              <a:rPr lang="nb-NO" sz="1700"/>
              <a:t>selv – betingelsene</a:t>
            </a:r>
            <a:r>
              <a:rPr lang="nb-NO" sz="1700" baseline="0"/>
              <a:t> og forutsetningene </a:t>
            </a:r>
            <a:r>
              <a:rPr lang="nb-NO" sz="1700"/>
              <a:t>ligger</a:t>
            </a:r>
            <a:r>
              <a:rPr lang="nb-NO" sz="1700" baseline="0"/>
              <a:t> til rette for at vi stadig </a:t>
            </a:r>
            <a:r>
              <a:rPr lang="nb-NO" sz="1700"/>
              <a:t>kan levere bedre</a:t>
            </a:r>
            <a:r>
              <a:rPr lang="nb-NO" sz="1700" baseline="0"/>
              <a:t> </a:t>
            </a:r>
            <a:r>
              <a:rPr lang="nb-NO" sz="1700"/>
              <a:t>forskningsbasert</a:t>
            </a:r>
            <a:r>
              <a:rPr lang="nb-NO" sz="1700" baseline="0"/>
              <a:t> kunnskap og utdanning.</a:t>
            </a:r>
            <a:endParaRPr lang="nb-NO" sz="1700" baseline="0">
              <a:cs typeface="Calibri"/>
            </a:endParaRPr>
          </a:p>
        </p:txBody>
      </p:sp>
      <p:sp>
        <p:nvSpPr>
          <p:cNvPr id="4" name="Plassholder for lysbildenummer 3"/>
          <p:cNvSpPr>
            <a:spLocks noGrp="1"/>
          </p:cNvSpPr>
          <p:nvPr>
            <p:ph type="sldNum" sz="quarter" idx="10"/>
          </p:nvPr>
        </p:nvSpPr>
        <p:spPr/>
        <p:txBody>
          <a:bodyPr/>
          <a:lstStyle/>
          <a:p>
            <a:fld id="{61C6333F-E368-4746-A020-FE91A90E005B}" type="slidenum">
              <a:rPr lang="en-US" smtClean="0"/>
              <a:t>3</a:t>
            </a:fld>
            <a:endParaRPr lang="en-US"/>
          </a:p>
        </p:txBody>
      </p:sp>
    </p:spTree>
    <p:extLst>
      <p:ext uri="{BB962C8B-B14F-4D97-AF65-F5344CB8AC3E}">
        <p14:creationId xmlns:p14="http://schemas.microsoft.com/office/powerpoint/2010/main" val="382579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400" dirty="0">
                <a:cs typeface="Calibri"/>
              </a:rPr>
              <a:t>Utfyllende: </a:t>
            </a:r>
            <a:endParaRPr lang="nb-NO" sz="2400" b="1" dirty="0">
              <a:cs typeface="Calibri"/>
            </a:endParaRPr>
          </a:p>
          <a:p>
            <a:endParaRPr lang="nb-NO" sz="2400" dirty="0"/>
          </a:p>
          <a:p>
            <a:r>
              <a:rPr lang="nb-NO" sz="2400" dirty="0"/>
              <a:t>Blant prioriterte aktiviteter</a:t>
            </a:r>
            <a:r>
              <a:rPr lang="nb-NO" sz="2400" kern="1200" dirty="0">
                <a:effectLst/>
                <a:latin typeface="+mn-lt"/>
                <a:ea typeface="+mn-ea"/>
                <a:cs typeface="+mn-cs"/>
              </a:rPr>
              <a:t>:</a:t>
            </a:r>
            <a:r>
              <a:rPr lang="nb-NO" sz="2400" dirty="0"/>
              <a:t> </a:t>
            </a:r>
            <a:endParaRPr lang="nb-NO" sz="2400" kern="1200" dirty="0">
              <a:latin typeface="+mn-lt"/>
              <a:cs typeface="Calibri"/>
            </a:endParaRPr>
          </a:p>
          <a:p>
            <a:pPr marL="342900" indent="-342900">
              <a:buFont typeface="Arial"/>
              <a:buChar char="•"/>
            </a:pPr>
            <a:r>
              <a:rPr lang="nb-NO" sz="2400" kern="1200" dirty="0">
                <a:effectLst/>
                <a:latin typeface="+mn-lt"/>
                <a:ea typeface="+mn-ea"/>
                <a:cs typeface="+mn-cs"/>
              </a:rPr>
              <a:t>Rekruttere vitenskapelig personale som ønsker å være i front nasjonalt og internasjonalt på forskning og utdanning</a:t>
            </a:r>
            <a:r>
              <a:rPr lang="nb-NO" sz="2400" dirty="0"/>
              <a:t>  </a:t>
            </a:r>
            <a:endParaRPr lang="nb-NO" sz="2400" dirty="0">
              <a:cs typeface="Calibri"/>
            </a:endParaRPr>
          </a:p>
          <a:p>
            <a:pPr marL="342900" indent="-342900">
              <a:buFont typeface="Arial"/>
              <a:buChar char="•"/>
            </a:pPr>
            <a:r>
              <a:rPr lang="nb-NO" sz="2400" dirty="0"/>
              <a:t>Gode tilbud om kompetanseheving for ansatte</a:t>
            </a:r>
            <a:r>
              <a:rPr lang="nb-NO" sz="2400" kern="1200" dirty="0">
                <a:effectLst/>
                <a:latin typeface="+mn-lt"/>
                <a:ea typeface="+mn-ea"/>
                <a:cs typeface="+mn-cs"/>
              </a:rPr>
              <a:t>,</a:t>
            </a:r>
            <a:r>
              <a:rPr lang="nb-NO" sz="2400" dirty="0"/>
              <a:t> og satse på</a:t>
            </a:r>
            <a:r>
              <a:rPr lang="nb-NO" sz="2400" kern="1200" dirty="0">
                <a:effectLst/>
                <a:latin typeface="+mn-lt"/>
                <a:ea typeface="+mn-ea"/>
                <a:cs typeface="+mn-cs"/>
              </a:rPr>
              <a:t> lederutvikling for faglige, tekniske og administrative ledere</a:t>
            </a:r>
            <a:r>
              <a:rPr lang="nb-NO" sz="2400" dirty="0"/>
              <a:t> </a:t>
            </a:r>
            <a:endParaRPr lang="nb-NO" sz="2400" kern="1200" dirty="0">
              <a:latin typeface="+mn-lt"/>
              <a:cs typeface="Calibri"/>
            </a:endParaRPr>
          </a:p>
          <a:p>
            <a:pPr marL="342900" indent="-342900">
              <a:buFont typeface="Arial"/>
              <a:buChar char="•"/>
            </a:pPr>
            <a:r>
              <a:rPr lang="nb-NO" sz="2400" dirty="0"/>
              <a:t>Forbedre</a:t>
            </a:r>
            <a:r>
              <a:rPr lang="nb-NO" sz="2400" kern="1200" dirty="0">
                <a:effectLst/>
                <a:latin typeface="+mn-lt"/>
                <a:ea typeface="+mn-ea"/>
                <a:cs typeface="+mn-cs"/>
              </a:rPr>
              <a:t> og effektivisere administrative støttetjenester</a:t>
            </a:r>
            <a:endParaRPr lang="nb-NO" sz="2400" kern="1200" dirty="0">
              <a:latin typeface="+mn-lt"/>
              <a:cs typeface="Calibri"/>
            </a:endParaRPr>
          </a:p>
          <a:p>
            <a:pPr marL="342900" indent="-342900">
              <a:buFont typeface="Arial"/>
              <a:buChar char="•"/>
            </a:pPr>
            <a:r>
              <a:rPr lang="nb-NO" sz="2400" kern="1200" dirty="0">
                <a:effectLst/>
                <a:latin typeface="+mn-lt"/>
                <a:ea typeface="+mn-ea"/>
                <a:cs typeface="+mn-cs"/>
              </a:rPr>
              <a:t>Tilby digitale løsninger som førstevalg for alle som vil kommunisere med institusjonen</a:t>
            </a:r>
            <a:r>
              <a:rPr lang="nb-NO" sz="2400" dirty="0"/>
              <a:t> </a:t>
            </a:r>
            <a:endParaRPr lang="nb-NO" sz="2400" kern="1200" dirty="0">
              <a:latin typeface="+mn-lt"/>
              <a:cs typeface="Calibri"/>
            </a:endParaRPr>
          </a:p>
          <a:p>
            <a:pPr marL="342900" indent="-342900">
              <a:buFont typeface="Arial"/>
              <a:buChar char="•"/>
            </a:pPr>
            <a:r>
              <a:rPr lang="nb-NO" sz="2400" kern="1200" dirty="0">
                <a:effectLst/>
                <a:latin typeface="+mn-lt"/>
                <a:ea typeface="+mn-ea"/>
                <a:cs typeface="+mn-cs"/>
              </a:rPr>
              <a:t>Utvikle moderne </a:t>
            </a:r>
            <a:r>
              <a:rPr lang="nb-NO" sz="2400" dirty="0"/>
              <a:t>og bærekraftige universitetscampuser</a:t>
            </a:r>
            <a:r>
              <a:rPr lang="nb-NO" sz="2400" kern="1200" dirty="0">
                <a:effectLst/>
                <a:latin typeface="+mn-lt"/>
                <a:ea typeface="+mn-ea"/>
                <a:cs typeface="+mn-cs"/>
              </a:rPr>
              <a:t> med rom for flere studenter og nye lærings- og samarbeidsformer</a:t>
            </a:r>
          </a:p>
          <a:p>
            <a:pPr marL="342900" indent="-342900">
              <a:buFont typeface="Arial"/>
              <a:buChar char="•"/>
            </a:pPr>
            <a:endParaRPr lang="nb-NO" sz="2400" kern="1200" dirty="0">
              <a:effectLst/>
              <a:latin typeface="+mn-lt"/>
              <a:ea typeface="+mn-ea"/>
              <a:cs typeface="+mn-cs"/>
            </a:endParaRPr>
          </a:p>
          <a:p>
            <a:pPr marL="342900" indent="-342900">
              <a:buFont typeface="Arial"/>
              <a:buChar char="•"/>
            </a:pPr>
            <a:endParaRPr lang="nb-NO" sz="2400" kern="1200" dirty="0">
              <a:effectLst/>
              <a:latin typeface="+mn-lt"/>
              <a:ea typeface="+mn-ea"/>
              <a:cs typeface="+mn-cs"/>
            </a:endParaRPr>
          </a:p>
          <a:p>
            <a:pPr marL="342900" indent="-342900">
              <a:buFont typeface="Arial"/>
              <a:buChar char="•"/>
            </a:pPr>
            <a:r>
              <a:rPr lang="nb-NO" sz="2400" dirty="0"/>
              <a:t>Health</a:t>
            </a:r>
          </a:p>
          <a:p>
            <a:pPr marL="342900" indent="-342900">
              <a:buFont typeface="Arial"/>
              <a:buChar char="•"/>
            </a:pPr>
            <a:r>
              <a:rPr lang="nb-NO" sz="2400" kern="1200" dirty="0" err="1">
                <a:latin typeface="+mn-lt"/>
                <a:cs typeface="Calibri"/>
              </a:rPr>
              <a:t>Social</a:t>
            </a:r>
            <a:r>
              <a:rPr lang="nb-NO" sz="2400" kern="1200" dirty="0">
                <a:latin typeface="+mn-lt"/>
                <a:cs typeface="Calibri"/>
              </a:rPr>
              <a:t> </a:t>
            </a:r>
            <a:r>
              <a:rPr lang="nb-NO" sz="2400" kern="1200" dirty="0" err="1">
                <a:latin typeface="+mn-lt"/>
                <a:cs typeface="Calibri"/>
              </a:rPr>
              <a:t>sciences</a:t>
            </a:r>
            <a:endParaRPr lang="nb-NO" sz="2400" kern="1200" dirty="0">
              <a:latin typeface="+mn-lt"/>
              <a:cs typeface="Calibri"/>
            </a:endParaRPr>
          </a:p>
          <a:p>
            <a:pPr marL="342900" indent="-342900">
              <a:buFont typeface="Arial"/>
              <a:buChar char="•"/>
            </a:pPr>
            <a:r>
              <a:rPr lang="nb-NO" sz="2400" kern="1200" dirty="0" err="1">
                <a:latin typeface="+mn-lt"/>
                <a:cs typeface="Calibri"/>
              </a:rPr>
              <a:t>Education</a:t>
            </a:r>
            <a:r>
              <a:rPr lang="nb-NO" sz="2400" kern="1200" dirty="0">
                <a:latin typeface="+mn-lt"/>
                <a:cs typeface="Calibri"/>
              </a:rPr>
              <a:t> and </a:t>
            </a:r>
            <a:r>
              <a:rPr lang="nb-NO" sz="2400" kern="1200" dirty="0" err="1">
                <a:latin typeface="+mn-lt"/>
                <a:cs typeface="Calibri"/>
              </a:rPr>
              <a:t>international</a:t>
            </a:r>
            <a:r>
              <a:rPr lang="nb-NO" sz="2400" kern="1200" dirty="0">
                <a:latin typeface="+mn-lt"/>
                <a:cs typeface="Calibri"/>
              </a:rPr>
              <a:t> studies</a:t>
            </a:r>
          </a:p>
          <a:p>
            <a:endParaRPr lang="nb-NO" sz="2400" kern="1200" dirty="0">
              <a:latin typeface="+mn-lt"/>
              <a:cs typeface="Calibri"/>
            </a:endParaRPr>
          </a:p>
          <a:p>
            <a:endParaRPr lang="nb-NO" sz="2400" dirty="0"/>
          </a:p>
          <a:p>
            <a:endParaRPr lang="nb-NO" sz="2400" dirty="0"/>
          </a:p>
        </p:txBody>
      </p:sp>
      <p:sp>
        <p:nvSpPr>
          <p:cNvPr id="4" name="Plassholder for lysbildenummer 3"/>
          <p:cNvSpPr>
            <a:spLocks noGrp="1"/>
          </p:cNvSpPr>
          <p:nvPr>
            <p:ph type="sldNum" sz="quarter" idx="10"/>
          </p:nvPr>
        </p:nvSpPr>
        <p:spPr/>
        <p:txBody>
          <a:bodyPr/>
          <a:lstStyle/>
          <a:p>
            <a:pPr marL="0" marR="0" lvl="0" indent="0" algn="r" defTabSz="1300643" rtl="0" eaLnBrk="1" fontAlgn="auto" latinLnBrk="0" hangingPunct="1">
              <a:lnSpc>
                <a:spcPct val="100000"/>
              </a:lnSpc>
              <a:spcBef>
                <a:spcPts val="0"/>
              </a:spcBef>
              <a:spcAft>
                <a:spcPts val="0"/>
              </a:spcAft>
              <a:buClrTx/>
              <a:buSzTx/>
              <a:buFontTx/>
              <a:buNone/>
              <a:tabLst/>
              <a:defRPr/>
            </a:pPr>
            <a:fld id="{61C6333F-E368-4746-A020-FE91A90E0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64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49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t"/>
            <a:endParaRPr lang="nb-NO" dirty="0"/>
          </a:p>
        </p:txBody>
      </p:sp>
      <p:sp>
        <p:nvSpPr>
          <p:cNvPr id="4" name="Plassholder for lysbildenummer 3"/>
          <p:cNvSpPr>
            <a:spLocks noGrp="1"/>
          </p:cNvSpPr>
          <p:nvPr>
            <p:ph type="sldNum" sz="quarter" idx="10"/>
          </p:nvPr>
        </p:nvSpPr>
        <p:spPr/>
        <p:txBody>
          <a:bodyPr/>
          <a:lstStyle/>
          <a:p>
            <a:fld id="{4FA32A6A-D39E-4DD7-A5DA-ACC202B77F69}" type="slidenum">
              <a:rPr lang="nb-NO" smtClean="0"/>
              <a:t>9</a:t>
            </a:fld>
            <a:endParaRPr lang="nb-NO"/>
          </a:p>
        </p:txBody>
      </p:sp>
    </p:spTree>
    <p:extLst>
      <p:ext uri="{BB962C8B-B14F-4D97-AF65-F5344CB8AC3E}">
        <p14:creationId xmlns:p14="http://schemas.microsoft.com/office/powerpoint/2010/main" val="127485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10</a:t>
            </a:fld>
            <a:endParaRPr lang="en-US"/>
          </a:p>
        </p:txBody>
      </p:sp>
    </p:spTree>
    <p:extLst>
      <p:ext uri="{BB962C8B-B14F-4D97-AF65-F5344CB8AC3E}">
        <p14:creationId xmlns:p14="http://schemas.microsoft.com/office/powerpoint/2010/main" val="2526272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Amerikansk sammenheng: </a:t>
            </a:r>
          </a:p>
          <a:p>
            <a:r>
              <a:rPr lang="en-US" dirty="0"/>
              <a:t>• The Signal of Achievement Velocity is interpreted from U.S. News World and Report rankings on selectivity. There is an admissions tournament, and the brightest high school students are thus let into a hierarchy of institutions, about which society seems to assume a certain trajectory of achievement and success. Those who get into Princeton, many assume, will on average outpace those who get into Texas A&amp;M. Take away the four years of school, and the tournament still sends similar signals about those who “got in” to selective schools. • School is not just about the admissions process, it adds value with the education provided. A Credential of Accepted Value communicates a certain rigor and minimum expectations about the skill sets and knowledge base of graduates. So while Texas A&amp;M may not beat out Princeton in the admissions game, their degree holders in engineering may have more value than those who majored in “softer” subjects at Princeton. Open</a:t>
            </a:r>
          </a:p>
          <a:p>
            <a:endParaRPr lang="en-US" dirty="0"/>
          </a:p>
          <a:p>
            <a:r>
              <a:rPr lang="en-US" dirty="0"/>
              <a:t>A Rite of Passage is a relatively unique series of experiences that create a common bond between participants, often regardless of time. This creates a multiplier on the affinity network, and also allows individuals aware of the brand to make assumptions about another graduate’s experience. </a:t>
            </a:r>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11</a:t>
            </a:fld>
            <a:endParaRPr lang="en-US"/>
          </a:p>
        </p:txBody>
      </p:sp>
    </p:spTree>
    <p:extLst>
      <p:ext uri="{BB962C8B-B14F-4D97-AF65-F5344CB8AC3E}">
        <p14:creationId xmlns:p14="http://schemas.microsoft.com/office/powerpoint/2010/main" val="239024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14</a:t>
            </a:fld>
            <a:endParaRPr lang="en-US"/>
          </a:p>
        </p:txBody>
      </p:sp>
    </p:spTree>
    <p:extLst>
      <p:ext uri="{BB962C8B-B14F-4D97-AF65-F5344CB8AC3E}">
        <p14:creationId xmlns:p14="http://schemas.microsoft.com/office/powerpoint/2010/main" val="298094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15</a:t>
            </a:fld>
            <a:endParaRPr lang="en-US"/>
          </a:p>
        </p:txBody>
      </p:sp>
    </p:spTree>
    <p:extLst>
      <p:ext uri="{BB962C8B-B14F-4D97-AF65-F5344CB8AC3E}">
        <p14:creationId xmlns:p14="http://schemas.microsoft.com/office/powerpoint/2010/main" val="3449635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xmlns="" id="{652BDE14-9BEA-4244-91C2-4A615BE70EB5}"/>
              </a:ext>
            </a:extLst>
          </p:cNvPr>
          <p:cNvSpPr>
            <a:spLocks noGrp="1"/>
          </p:cNvSpPr>
          <p:nvPr>
            <p:ph type="dt" sz="half" idx="16"/>
          </p:nvPr>
        </p:nvSpPr>
        <p:spPr/>
        <p:txBody>
          <a:bodyPr/>
          <a:lstStyle/>
          <a:p>
            <a:fld id="{A39C03C1-25F6-4083-AAC8-EDB260AFB0DF}" type="datetime1">
              <a:rPr lang="nb-NO" smtClean="0"/>
              <a:t>07.06.2022</a:t>
            </a:fld>
            <a:endParaRPr lang="nb-NO"/>
          </a:p>
        </p:txBody>
      </p:sp>
      <p:sp>
        <p:nvSpPr>
          <p:cNvPr id="19" name="Plassholder for bunntekst 18">
            <a:extLst>
              <a:ext uri="{FF2B5EF4-FFF2-40B4-BE49-F238E27FC236}">
                <a16:creationId xmlns:a16="http://schemas.microsoft.com/office/drawing/2014/main" xmlns=""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xmlns=""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37445DD2-C695-4299-AC1B-24FD5C2AEEF1}"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A5179A3B-C2A6-4C37-9342-F1715891713E}"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2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7A060B27-8DEF-416A-9252-40B7B99F0787}"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lassholder for tekst 6">
            <a:extLst>
              <a:ext uri="{FF2B5EF4-FFF2-40B4-BE49-F238E27FC236}">
                <a16:creationId xmlns:a16="http://schemas.microsoft.com/office/drawing/2014/main" xmlns=""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xmlns=""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93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xmlns=""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2428312B-7798-40ED-A035-10770DB00F7A}"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xmlns=""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29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xmlns=""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B9634CC7-E3B2-4479-B6C0-79EEF0F9A883}"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250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xmlns=""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46A29C55-1BA0-412E-ABBB-4EAB1E916431}" type="datetime1">
              <a:rPr lang="nb-NO" smtClean="0"/>
              <a:t>07.06.2022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6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xmlns=""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Plassholder for dato 1"/>
          <p:cNvSpPr>
            <a:spLocks noGrp="1"/>
          </p:cNvSpPr>
          <p:nvPr>
            <p:ph type="dt" sz="half" idx="10"/>
          </p:nvPr>
        </p:nvSpPr>
        <p:spPr/>
        <p:txBody>
          <a:bodyPr/>
          <a:lstStyle>
            <a:lvl1pPr>
              <a:defRPr>
                <a:solidFill>
                  <a:schemeClr val="accent1"/>
                </a:solidFill>
              </a:defRPr>
            </a:lvl1pPr>
          </a:lstStyle>
          <a:p>
            <a:fld id="{8B91359C-62C4-405D-9644-EE32A55369EF}" type="datetime1">
              <a:rPr lang="nb-NO" smtClean="0"/>
              <a:t>07.06.2022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xmlns=""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xmlns=""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F7B00E1F-6157-46C7-8815-00C611F29E43}"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xmlns=""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90771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xmlns=""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44179B91-EA5C-43CC-8A19-3750929AABF3}" type="datetime1">
              <a:rPr lang="nb-NO" smtClean="0"/>
              <a:t>07.06.2022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xmlns=""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xmlns=""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xmlns=""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72570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DAAA493B-CEB1-4E5F-85D8-8A3DC184607B}" type="datetime1">
              <a:rPr lang="nb-NO" smtClean="0"/>
              <a:t>07.06.2022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xmlns=""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2" name="Plassholder for dato 11">
            <a:extLst>
              <a:ext uri="{FF2B5EF4-FFF2-40B4-BE49-F238E27FC236}">
                <a16:creationId xmlns:a16="http://schemas.microsoft.com/office/drawing/2014/main" xmlns="" id="{56B53AF6-B139-48E4-B8B2-15266DC4DC45}"/>
              </a:ext>
            </a:extLst>
          </p:cNvPr>
          <p:cNvSpPr>
            <a:spLocks noGrp="1"/>
          </p:cNvSpPr>
          <p:nvPr>
            <p:ph type="dt" sz="half" idx="17"/>
          </p:nvPr>
        </p:nvSpPr>
        <p:spPr/>
        <p:txBody>
          <a:bodyPr/>
          <a:lstStyle/>
          <a:p>
            <a:fld id="{EC888A41-339D-4654-999A-83C2E169029C}" type="datetime1">
              <a:rPr lang="nb-NO" smtClean="0"/>
              <a:t>07.06.2022</a:t>
            </a:fld>
            <a:endParaRPr lang="nb-NO"/>
          </a:p>
        </p:txBody>
      </p:sp>
      <p:sp>
        <p:nvSpPr>
          <p:cNvPr id="19" name="Plassholder for bunntekst 18">
            <a:extLst>
              <a:ext uri="{FF2B5EF4-FFF2-40B4-BE49-F238E27FC236}">
                <a16:creationId xmlns:a16="http://schemas.microsoft.com/office/drawing/2014/main" xmlns=""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xmlns=""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4EDF7BB8-76BB-46FF-8E89-66498D8B3DEF}" type="datetime1">
              <a:rPr lang="nb-NO" smtClean="0"/>
              <a:t>07.06.2022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xmlns=""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20927C89-5CB9-4541-A6F2-E5DEE7903501}" type="datetime1">
              <a:rPr lang="nb-NO" smtClean="0"/>
              <a:t>07.06.2022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850EAB0-AA2A-4FA9-81CE-54B4E0C8900C}" type="datetime1">
              <a:rPr lang="nb-NO" smtClean="0"/>
              <a:t>07.06.2022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730" y="519207"/>
            <a:ext cx="14960084" cy="18849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4732" y="2390598"/>
            <a:ext cx="7337757" cy="1171595"/>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4" name="Content Placeholder 3"/>
          <p:cNvSpPr>
            <a:spLocks noGrp="1"/>
          </p:cNvSpPr>
          <p:nvPr>
            <p:ph sz="half" idx="2"/>
          </p:nvPr>
        </p:nvSpPr>
        <p:spPr>
          <a:xfrm>
            <a:off x="1194732" y="3562194"/>
            <a:ext cx="7337757" cy="5239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780920" y="2390598"/>
            <a:ext cx="7373895" cy="1171595"/>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6" name="Content Placeholder 5"/>
          <p:cNvSpPr>
            <a:spLocks noGrp="1"/>
          </p:cNvSpPr>
          <p:nvPr>
            <p:ph sz="quarter" idx="4"/>
          </p:nvPr>
        </p:nvSpPr>
        <p:spPr>
          <a:xfrm>
            <a:off x="8780920" y="3562194"/>
            <a:ext cx="7373895" cy="5239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9D987-1761-4ECB-9927-DD01067FB747}" type="datetimeFigureOut">
              <a:rPr lang="nb-NO" smtClean="0"/>
              <a:t>07.06.2022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EF1EF1A2-E1D6-480E-8C5D-07869B2A0864}" type="slidenum">
              <a:rPr lang="nb-NO" smtClean="0"/>
              <a:t>‹#›</a:t>
            </a:fld>
            <a:endParaRPr lang="nb-NO"/>
          </a:p>
        </p:txBody>
      </p:sp>
    </p:spTree>
    <p:extLst>
      <p:ext uri="{BB962C8B-B14F-4D97-AF65-F5344CB8AC3E}">
        <p14:creationId xmlns:p14="http://schemas.microsoft.com/office/powerpoint/2010/main" val="2157668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xmlns="" id="{652BDE14-9BEA-4244-91C2-4A615BE70EB5}"/>
              </a:ext>
            </a:extLst>
          </p:cNvPr>
          <p:cNvSpPr>
            <a:spLocks noGrp="1"/>
          </p:cNvSpPr>
          <p:nvPr>
            <p:ph type="dt" sz="half" idx="16"/>
          </p:nvPr>
        </p:nvSpPr>
        <p:spPr/>
        <p:txBody>
          <a:bodyPr/>
          <a:lstStyle/>
          <a:p>
            <a:fld id="{933FD058-B629-4592-BD49-BA2C25E18FC7}" type="datetime1">
              <a:rPr lang="nb-NO" smtClean="0"/>
              <a:t>07.06.2022</a:t>
            </a:fld>
            <a:endParaRPr lang="nb-NO"/>
          </a:p>
        </p:txBody>
      </p:sp>
      <p:sp>
        <p:nvSpPr>
          <p:cNvPr id="19" name="Plassholder for bunntekst 18">
            <a:extLst>
              <a:ext uri="{FF2B5EF4-FFF2-40B4-BE49-F238E27FC236}">
                <a16:creationId xmlns:a16="http://schemas.microsoft.com/office/drawing/2014/main" xmlns=""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xmlns=""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716928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xmlns=""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2" name="Plassholder for dato 11">
            <a:extLst>
              <a:ext uri="{FF2B5EF4-FFF2-40B4-BE49-F238E27FC236}">
                <a16:creationId xmlns:a16="http://schemas.microsoft.com/office/drawing/2014/main" xmlns="" id="{56B53AF6-B139-48E4-B8B2-15266DC4DC45}"/>
              </a:ext>
            </a:extLst>
          </p:cNvPr>
          <p:cNvSpPr>
            <a:spLocks noGrp="1"/>
          </p:cNvSpPr>
          <p:nvPr>
            <p:ph type="dt" sz="half" idx="17"/>
          </p:nvPr>
        </p:nvSpPr>
        <p:spPr/>
        <p:txBody>
          <a:bodyPr/>
          <a:lstStyle/>
          <a:p>
            <a:fld id="{37BE446B-37D5-499C-8850-1B2C3100DCFD}" type="datetime1">
              <a:rPr lang="nb-NO" smtClean="0"/>
              <a:t>07.06.2022</a:t>
            </a:fld>
            <a:endParaRPr lang="nb-NO"/>
          </a:p>
        </p:txBody>
      </p:sp>
      <p:sp>
        <p:nvSpPr>
          <p:cNvPr id="19" name="Plassholder for bunntekst 18">
            <a:extLst>
              <a:ext uri="{FF2B5EF4-FFF2-40B4-BE49-F238E27FC236}">
                <a16:creationId xmlns:a16="http://schemas.microsoft.com/office/drawing/2014/main" xmlns=""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xmlns=""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4858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1" name="Plassholder for dato 20">
            <a:extLst>
              <a:ext uri="{FF2B5EF4-FFF2-40B4-BE49-F238E27FC236}">
                <a16:creationId xmlns:a16="http://schemas.microsoft.com/office/drawing/2014/main" xmlns="" id="{A89FCEFC-C9A7-48DC-A2F7-BE4D4DA94CF7}"/>
              </a:ext>
            </a:extLst>
          </p:cNvPr>
          <p:cNvSpPr>
            <a:spLocks noGrp="1"/>
          </p:cNvSpPr>
          <p:nvPr>
            <p:ph type="dt" sz="half" idx="17"/>
          </p:nvPr>
        </p:nvSpPr>
        <p:spPr/>
        <p:txBody>
          <a:bodyPr/>
          <a:lstStyle/>
          <a:p>
            <a:fld id="{4B4BBA99-C58F-43E9-A3F2-3B9BAF03A621}" type="datetime1">
              <a:rPr lang="nb-NO" smtClean="0"/>
              <a:t>07.06.2022</a:t>
            </a:fld>
            <a:endParaRPr lang="nb-NO"/>
          </a:p>
        </p:txBody>
      </p:sp>
      <p:sp>
        <p:nvSpPr>
          <p:cNvPr id="22" name="Plassholder for bunntekst 21">
            <a:extLst>
              <a:ext uri="{FF2B5EF4-FFF2-40B4-BE49-F238E27FC236}">
                <a16:creationId xmlns:a16="http://schemas.microsoft.com/office/drawing/2014/main" xmlns=""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3" name="Plassholder for lysbildenummer 22">
            <a:extLst>
              <a:ext uri="{FF2B5EF4-FFF2-40B4-BE49-F238E27FC236}">
                <a16:creationId xmlns:a16="http://schemas.microsoft.com/office/drawing/2014/main" xmlns=""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767858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xmlns="" id="{70DF801A-44A6-423A-BF4C-1FE70682DC7B}"/>
              </a:ext>
            </a:extLst>
          </p:cNvPr>
          <p:cNvSpPr>
            <a:spLocks noGrp="1"/>
          </p:cNvSpPr>
          <p:nvPr>
            <p:ph type="dt" sz="half" idx="17"/>
          </p:nvPr>
        </p:nvSpPr>
        <p:spPr/>
        <p:txBody>
          <a:bodyPr/>
          <a:lstStyle/>
          <a:p>
            <a:fld id="{426E793B-47AE-49CE-AB50-48B9AD3DD833}" type="datetime1">
              <a:rPr lang="nb-NO" smtClean="0"/>
              <a:t>07.06.2022</a:t>
            </a:fld>
            <a:endParaRPr lang="nb-NO"/>
          </a:p>
        </p:txBody>
      </p:sp>
      <p:sp>
        <p:nvSpPr>
          <p:cNvPr id="8" name="Plassholder for bunntekst 7">
            <a:extLst>
              <a:ext uri="{FF2B5EF4-FFF2-40B4-BE49-F238E27FC236}">
                <a16:creationId xmlns:a16="http://schemas.microsoft.com/office/drawing/2014/main" xmlns=""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xmlns=""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688901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xmlns="" id="{D92300A2-C93F-436A-A8E9-E76E890344C4}"/>
              </a:ext>
            </a:extLst>
          </p:cNvPr>
          <p:cNvSpPr>
            <a:spLocks noGrp="1"/>
          </p:cNvSpPr>
          <p:nvPr>
            <p:ph type="dt" sz="half" idx="16"/>
          </p:nvPr>
        </p:nvSpPr>
        <p:spPr/>
        <p:txBody>
          <a:bodyPr/>
          <a:lstStyle/>
          <a:p>
            <a:fld id="{48D921F6-2F44-41AB-9310-3832E7FF80FB}" type="datetime1">
              <a:rPr lang="nb-NO" smtClean="0"/>
              <a:t>07.06.2022</a:t>
            </a:fld>
            <a:endParaRPr lang="nb-NO"/>
          </a:p>
        </p:txBody>
      </p:sp>
      <p:sp>
        <p:nvSpPr>
          <p:cNvPr id="20" name="Plassholder for bunntekst 19">
            <a:extLst>
              <a:ext uri="{FF2B5EF4-FFF2-40B4-BE49-F238E27FC236}">
                <a16:creationId xmlns:a16="http://schemas.microsoft.com/office/drawing/2014/main" xmlns=""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xmlns=""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xmlns=""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581145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xmlns=""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7" name="Plassholder for dato 6">
            <a:extLst>
              <a:ext uri="{FF2B5EF4-FFF2-40B4-BE49-F238E27FC236}">
                <a16:creationId xmlns:a16="http://schemas.microsoft.com/office/drawing/2014/main" xmlns="" id="{9C9975B5-4B5A-4A2F-BFDB-CB07FFF41FA2}"/>
              </a:ext>
            </a:extLst>
          </p:cNvPr>
          <p:cNvSpPr>
            <a:spLocks noGrp="1"/>
          </p:cNvSpPr>
          <p:nvPr>
            <p:ph type="dt" sz="half" idx="17"/>
          </p:nvPr>
        </p:nvSpPr>
        <p:spPr/>
        <p:txBody>
          <a:bodyPr/>
          <a:lstStyle/>
          <a:p>
            <a:fld id="{A2226697-87D0-4C2A-987A-D875B68C4709}" type="datetime1">
              <a:rPr lang="nb-NO" smtClean="0"/>
              <a:t>07.06.2022</a:t>
            </a:fld>
            <a:endParaRPr lang="nb-NO"/>
          </a:p>
        </p:txBody>
      </p:sp>
      <p:sp>
        <p:nvSpPr>
          <p:cNvPr id="8" name="Plassholder for bunntekst 7">
            <a:extLst>
              <a:ext uri="{FF2B5EF4-FFF2-40B4-BE49-F238E27FC236}">
                <a16:creationId xmlns:a16="http://schemas.microsoft.com/office/drawing/2014/main" xmlns=""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xmlns=""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xmlns=""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391803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1" name="Plassholder for dato 20">
            <a:extLst>
              <a:ext uri="{FF2B5EF4-FFF2-40B4-BE49-F238E27FC236}">
                <a16:creationId xmlns:a16="http://schemas.microsoft.com/office/drawing/2014/main" xmlns="" id="{A89FCEFC-C9A7-48DC-A2F7-BE4D4DA94CF7}"/>
              </a:ext>
            </a:extLst>
          </p:cNvPr>
          <p:cNvSpPr>
            <a:spLocks noGrp="1"/>
          </p:cNvSpPr>
          <p:nvPr>
            <p:ph type="dt" sz="half" idx="17"/>
          </p:nvPr>
        </p:nvSpPr>
        <p:spPr/>
        <p:txBody>
          <a:bodyPr/>
          <a:lstStyle/>
          <a:p>
            <a:fld id="{838A0CE9-C016-4F7E-B8A4-143F224011A1}" type="datetime1">
              <a:rPr lang="nb-NO" smtClean="0"/>
              <a:t>07.06.2022</a:t>
            </a:fld>
            <a:endParaRPr lang="nb-NO"/>
          </a:p>
        </p:txBody>
      </p:sp>
      <p:sp>
        <p:nvSpPr>
          <p:cNvPr id="22" name="Plassholder for bunntekst 21">
            <a:extLst>
              <a:ext uri="{FF2B5EF4-FFF2-40B4-BE49-F238E27FC236}">
                <a16:creationId xmlns:a16="http://schemas.microsoft.com/office/drawing/2014/main" xmlns=""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3" name="Plassholder for lysbildenummer 22">
            <a:extLst>
              <a:ext uri="{FF2B5EF4-FFF2-40B4-BE49-F238E27FC236}">
                <a16:creationId xmlns:a16="http://schemas.microsoft.com/office/drawing/2014/main" xmlns=""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51411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7" name="Plassholder for dato 6">
            <a:extLst>
              <a:ext uri="{FF2B5EF4-FFF2-40B4-BE49-F238E27FC236}">
                <a16:creationId xmlns:a16="http://schemas.microsoft.com/office/drawing/2014/main" xmlns="" id="{C8943FA9-1FC1-4CA6-9987-51D4A224B782}"/>
              </a:ext>
            </a:extLst>
          </p:cNvPr>
          <p:cNvSpPr>
            <a:spLocks noGrp="1"/>
          </p:cNvSpPr>
          <p:nvPr>
            <p:ph type="dt" sz="half" idx="17"/>
          </p:nvPr>
        </p:nvSpPr>
        <p:spPr/>
        <p:txBody>
          <a:bodyPr/>
          <a:lstStyle/>
          <a:p>
            <a:fld id="{6DC6FCD6-9983-4F9E-B042-7E1F1D0DEBA2}" type="datetime1">
              <a:rPr lang="nb-NO" smtClean="0"/>
              <a:t>07.06.2022</a:t>
            </a:fld>
            <a:endParaRPr lang="nb-NO"/>
          </a:p>
        </p:txBody>
      </p:sp>
      <p:sp>
        <p:nvSpPr>
          <p:cNvPr id="8" name="Plassholder for bunntekst 7">
            <a:extLst>
              <a:ext uri="{FF2B5EF4-FFF2-40B4-BE49-F238E27FC236}">
                <a16:creationId xmlns:a16="http://schemas.microsoft.com/office/drawing/2014/main" xmlns=""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xmlns=""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xmlns=""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210354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xmlns="" id="{322CBC60-2F96-4955-8CB7-A723C0337AF7}"/>
              </a:ext>
            </a:extLst>
          </p:cNvPr>
          <p:cNvSpPr>
            <a:spLocks noGrp="1"/>
          </p:cNvSpPr>
          <p:nvPr>
            <p:ph type="dt" sz="half" idx="17"/>
          </p:nvPr>
        </p:nvSpPr>
        <p:spPr/>
        <p:txBody>
          <a:bodyPr/>
          <a:lstStyle/>
          <a:p>
            <a:fld id="{A4B37468-BD5F-4CF5-BA9A-3E9DC15C5776}" type="datetime1">
              <a:rPr lang="nb-NO" smtClean="0"/>
              <a:t>07.06.2022</a:t>
            </a:fld>
            <a:endParaRPr lang="nb-NO"/>
          </a:p>
        </p:txBody>
      </p:sp>
      <p:sp>
        <p:nvSpPr>
          <p:cNvPr id="8" name="Plassholder for bunntekst 7">
            <a:extLst>
              <a:ext uri="{FF2B5EF4-FFF2-40B4-BE49-F238E27FC236}">
                <a16:creationId xmlns:a16="http://schemas.microsoft.com/office/drawing/2014/main" xmlns=""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xmlns=""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xmlns=""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532442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CF8E3523-5C24-4699-87CA-D2D598974A89}"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86925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A9CE8AF4-573E-4BE5-BFCE-B127548BDB0B}"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484464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C6130FC0-376C-4ED3-8C37-A2BA4F1D9B1A}"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05704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9C5F5688-EF4A-4C68-BBB9-43BA95A1927E}"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lassholder for tekst 6">
            <a:extLst>
              <a:ext uri="{FF2B5EF4-FFF2-40B4-BE49-F238E27FC236}">
                <a16:creationId xmlns:a16="http://schemas.microsoft.com/office/drawing/2014/main" xmlns=""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xmlns=""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984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xmlns=""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FB40A61F-7B4B-4EA6-8C02-ADD7DF0E2D01}"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xmlns=""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709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xmlns=""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DCACAB2F-C16E-4480-931D-58E03967C509}"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509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xmlns=""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10E9B3D4-7994-43FD-8647-78BFDAEEE4B3}" type="datetime1">
              <a:rPr lang="nb-NO" smtClean="0"/>
              <a:t>07.06.2022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042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xmlns=""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Plassholder for dato 1"/>
          <p:cNvSpPr>
            <a:spLocks noGrp="1"/>
          </p:cNvSpPr>
          <p:nvPr>
            <p:ph type="dt" sz="half" idx="10"/>
          </p:nvPr>
        </p:nvSpPr>
        <p:spPr/>
        <p:txBody>
          <a:bodyPr/>
          <a:lstStyle>
            <a:lvl1pPr>
              <a:defRPr>
                <a:solidFill>
                  <a:schemeClr val="accent1"/>
                </a:solidFill>
              </a:defRPr>
            </a:lvl1pPr>
          </a:lstStyle>
          <a:p>
            <a:fld id="{7449F539-FFF7-468C-925B-E59F79D96701}" type="datetime1">
              <a:rPr lang="nb-NO" smtClean="0"/>
              <a:t>07.06.2022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xmlns=""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xmlns=""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408477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xmlns="" id="{70DF801A-44A6-423A-BF4C-1FE70682DC7B}"/>
              </a:ext>
            </a:extLst>
          </p:cNvPr>
          <p:cNvSpPr>
            <a:spLocks noGrp="1"/>
          </p:cNvSpPr>
          <p:nvPr>
            <p:ph type="dt" sz="half" idx="17"/>
          </p:nvPr>
        </p:nvSpPr>
        <p:spPr/>
        <p:txBody>
          <a:bodyPr/>
          <a:lstStyle/>
          <a:p>
            <a:fld id="{9F3DDD07-CC2A-4BDF-9C60-FF1D18C55BD9}" type="datetime1">
              <a:rPr lang="nb-NO" smtClean="0"/>
              <a:t>07.06.2022</a:t>
            </a:fld>
            <a:endParaRPr lang="nb-NO"/>
          </a:p>
        </p:txBody>
      </p:sp>
      <p:sp>
        <p:nvSpPr>
          <p:cNvPr id="8" name="Plassholder for bunntekst 7">
            <a:extLst>
              <a:ext uri="{FF2B5EF4-FFF2-40B4-BE49-F238E27FC236}">
                <a16:creationId xmlns:a16="http://schemas.microsoft.com/office/drawing/2014/main" xmlns=""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xmlns=""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699102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207FAC6F-2F44-4401-9C24-583034186B1B}"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xmlns=""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660706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xmlns=""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7B5AAC64-5A2C-40B8-A406-867B7A831EF0}" type="datetime1">
              <a:rPr lang="nb-NO" smtClean="0"/>
              <a:t>07.06.2022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xmlns=""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xmlns=""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xmlns=""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633744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200BB890-1DCF-491B-8DCC-AAE2708E8CDF}" type="datetime1">
              <a:rPr lang="nb-NO" smtClean="0"/>
              <a:t>07.06.2022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416628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13F53353-0077-46D4-9E9F-3B3ACCEF9529}" type="datetime1">
              <a:rPr lang="nb-NO" smtClean="0"/>
              <a:t>07.06.2022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xmlns=""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195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8CC9DF71-EB1E-4244-B196-1B0E4A9D617A}" type="datetime1">
              <a:rPr lang="nb-NO" smtClean="0"/>
              <a:t>07.06.2022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610987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0BA6A8D-1C39-4BD8-BD48-0DA8FCAB9C75}" type="datetime1">
              <a:rPr lang="nb-NO" smtClean="0"/>
              <a:t>07.06.2022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5986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xmlns="" id="{D92300A2-C93F-436A-A8E9-E76E890344C4}"/>
              </a:ext>
            </a:extLst>
          </p:cNvPr>
          <p:cNvSpPr>
            <a:spLocks noGrp="1"/>
          </p:cNvSpPr>
          <p:nvPr>
            <p:ph type="dt" sz="half" idx="16"/>
          </p:nvPr>
        </p:nvSpPr>
        <p:spPr/>
        <p:txBody>
          <a:bodyPr/>
          <a:lstStyle/>
          <a:p>
            <a:fld id="{46494DEC-FD66-4036-9690-0B77C3202322}" type="datetime1">
              <a:rPr lang="nb-NO" smtClean="0"/>
              <a:t>07.06.2022</a:t>
            </a:fld>
            <a:endParaRPr lang="nb-NO"/>
          </a:p>
        </p:txBody>
      </p:sp>
      <p:sp>
        <p:nvSpPr>
          <p:cNvPr id="20" name="Plassholder for bunntekst 19">
            <a:extLst>
              <a:ext uri="{FF2B5EF4-FFF2-40B4-BE49-F238E27FC236}">
                <a16:creationId xmlns:a16="http://schemas.microsoft.com/office/drawing/2014/main" xmlns=""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xmlns=""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xmlns=""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xmlns=""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7" name="Plassholder for dato 6">
            <a:extLst>
              <a:ext uri="{FF2B5EF4-FFF2-40B4-BE49-F238E27FC236}">
                <a16:creationId xmlns:a16="http://schemas.microsoft.com/office/drawing/2014/main" xmlns="" id="{9C9975B5-4B5A-4A2F-BFDB-CB07FFF41FA2}"/>
              </a:ext>
            </a:extLst>
          </p:cNvPr>
          <p:cNvSpPr>
            <a:spLocks noGrp="1"/>
          </p:cNvSpPr>
          <p:nvPr>
            <p:ph type="dt" sz="half" idx="17"/>
          </p:nvPr>
        </p:nvSpPr>
        <p:spPr/>
        <p:txBody>
          <a:bodyPr/>
          <a:lstStyle/>
          <a:p>
            <a:fld id="{8DA63F33-E010-48D7-A4F1-82705AD39BCC}" type="datetime1">
              <a:rPr lang="nb-NO" smtClean="0"/>
              <a:t>07.06.2022</a:t>
            </a:fld>
            <a:endParaRPr lang="nb-NO"/>
          </a:p>
        </p:txBody>
      </p:sp>
      <p:sp>
        <p:nvSpPr>
          <p:cNvPr id="8" name="Plassholder for bunntekst 7">
            <a:extLst>
              <a:ext uri="{FF2B5EF4-FFF2-40B4-BE49-F238E27FC236}">
                <a16:creationId xmlns:a16="http://schemas.microsoft.com/office/drawing/2014/main" xmlns=""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xmlns=""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xmlns=""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7" name="Plassholder for dato 6">
            <a:extLst>
              <a:ext uri="{FF2B5EF4-FFF2-40B4-BE49-F238E27FC236}">
                <a16:creationId xmlns:a16="http://schemas.microsoft.com/office/drawing/2014/main" xmlns="" id="{C8943FA9-1FC1-4CA6-9987-51D4A224B782}"/>
              </a:ext>
            </a:extLst>
          </p:cNvPr>
          <p:cNvSpPr>
            <a:spLocks noGrp="1"/>
          </p:cNvSpPr>
          <p:nvPr>
            <p:ph type="dt" sz="half" idx="17"/>
          </p:nvPr>
        </p:nvSpPr>
        <p:spPr/>
        <p:txBody>
          <a:bodyPr/>
          <a:lstStyle/>
          <a:p>
            <a:fld id="{1259C767-C26D-4819-BB86-38131C723580}" type="datetime1">
              <a:rPr lang="nb-NO" smtClean="0"/>
              <a:t>07.06.2022</a:t>
            </a:fld>
            <a:endParaRPr lang="nb-NO"/>
          </a:p>
        </p:txBody>
      </p:sp>
      <p:sp>
        <p:nvSpPr>
          <p:cNvPr id="8" name="Plassholder for bunntekst 7">
            <a:extLst>
              <a:ext uri="{FF2B5EF4-FFF2-40B4-BE49-F238E27FC236}">
                <a16:creationId xmlns:a16="http://schemas.microsoft.com/office/drawing/2014/main" xmlns=""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xmlns=""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xmlns=""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xmlns=""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xmlns=""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xmlns=""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xmlns="" id="{322CBC60-2F96-4955-8CB7-A723C0337AF7}"/>
              </a:ext>
            </a:extLst>
          </p:cNvPr>
          <p:cNvSpPr>
            <a:spLocks noGrp="1"/>
          </p:cNvSpPr>
          <p:nvPr>
            <p:ph type="dt" sz="half" idx="17"/>
          </p:nvPr>
        </p:nvSpPr>
        <p:spPr/>
        <p:txBody>
          <a:bodyPr/>
          <a:lstStyle/>
          <a:p>
            <a:fld id="{31716EA2-FD3F-4407-B06B-0B3140E0390E}" type="datetime1">
              <a:rPr lang="nb-NO" smtClean="0"/>
              <a:t>07.06.2022</a:t>
            </a:fld>
            <a:endParaRPr lang="nb-NO"/>
          </a:p>
        </p:txBody>
      </p:sp>
      <p:sp>
        <p:nvSpPr>
          <p:cNvPr id="8" name="Plassholder for bunntekst 7">
            <a:extLst>
              <a:ext uri="{FF2B5EF4-FFF2-40B4-BE49-F238E27FC236}">
                <a16:creationId xmlns:a16="http://schemas.microsoft.com/office/drawing/2014/main" xmlns=""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xmlns=""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xmlns=""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099EE683-8AB4-4ED5-A214-BDA8C5563540}" type="datetime1">
              <a:rPr lang="nb-NO" smtClean="0"/>
              <a:t>07.06.2022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C97EEEF2-39BD-418D-9AC6-2F051A6B4D0B}" type="datetime1">
              <a:rPr lang="nb-NO" smtClean="0"/>
              <a:t>07.06.2022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xmlns="" id="{6D4766B5-60EE-4C05-9784-0F52E6D4C5F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xmlns="" id="{6A4233ED-D1B9-4B94-9BBA-8344A1EE6A06}"/>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51" r:id="rId10"/>
    <p:sldLayoutId id="2147483656" r:id="rId11"/>
    <p:sldLayoutId id="2147483658" r:id="rId12"/>
    <p:sldLayoutId id="2147483659" r:id="rId13"/>
    <p:sldLayoutId id="2147483660" r:id="rId14"/>
    <p:sldLayoutId id="2147483661" r:id="rId15"/>
    <p:sldLayoutId id="2147483657" r:id="rId16"/>
    <p:sldLayoutId id="2147483670" r:id="rId17"/>
    <p:sldLayoutId id="2147483671" r:id="rId18"/>
    <p:sldLayoutId id="2147483652" r:id="rId19"/>
    <p:sldLayoutId id="2147483653" r:id="rId20"/>
    <p:sldLayoutId id="2147483654" r:id="rId21"/>
    <p:sldLayoutId id="2147483655" r:id="rId22"/>
    <p:sldLayoutId id="2147483698" r:id="rId23"/>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AA8310E1-E30F-44A9-91F7-B7A4AC6AD9FB}" type="datetime1">
              <a:rPr lang="nb-NO" smtClean="0"/>
              <a:t>07.06.2022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xmlns=""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xmlns=""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533868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
          <a:schemeClr val="accent1"/>
        </a:buClr>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
          <a:schemeClr val="accent1"/>
        </a:buClr>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8.png"/><Relationship Id="rId21" Type="http://schemas.openxmlformats.org/officeDocument/2006/relationships/image" Target="../media/image51.png"/><Relationship Id="rId34" Type="http://schemas.openxmlformats.org/officeDocument/2006/relationships/image" Target="../media/image63.png"/><Relationship Id="rId42" Type="http://schemas.openxmlformats.org/officeDocument/2006/relationships/image" Target="../media/image71.png"/><Relationship Id="rId47" Type="http://schemas.openxmlformats.org/officeDocument/2006/relationships/image" Target="../media/image76.jpeg"/><Relationship Id="rId50" Type="http://schemas.openxmlformats.org/officeDocument/2006/relationships/image" Target="../media/image79.png"/><Relationship Id="rId55" Type="http://schemas.openxmlformats.org/officeDocument/2006/relationships/image" Target="../media/image84.png"/><Relationship Id="rId7" Type="http://schemas.openxmlformats.org/officeDocument/2006/relationships/image" Target="../media/image37.jpeg"/><Relationship Id="rId2" Type="http://schemas.openxmlformats.org/officeDocument/2006/relationships/notesSlide" Target="../notesSlides/notesSlide5.xml"/><Relationship Id="rId16" Type="http://schemas.openxmlformats.org/officeDocument/2006/relationships/image" Target="../media/image46.png"/><Relationship Id="rId29" Type="http://schemas.openxmlformats.org/officeDocument/2006/relationships/hyperlink" Target="https://www.google.no/url?sa=i&amp;rct=j&amp;q=&amp;esrc=s&amp;source=images&amp;cd=&amp;ved=2ahUKEwi-5aSC3p_hAhUvpYsKHdp8CroQjRx6BAgBEAU&amp;url=https://www.futurelearn.com/&amp;psig=AOvVaw1eYCOUb3C7zHtpz1uTMuuO&amp;ust=1553687205635575" TargetMode="External"/><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61.png"/><Relationship Id="rId37" Type="http://schemas.openxmlformats.org/officeDocument/2006/relationships/image" Target="../media/image66.png"/><Relationship Id="rId40" Type="http://schemas.openxmlformats.org/officeDocument/2006/relationships/image" Target="../media/image69.png"/><Relationship Id="rId45" Type="http://schemas.openxmlformats.org/officeDocument/2006/relationships/image" Target="../media/image74.jpeg"/><Relationship Id="rId53" Type="http://schemas.openxmlformats.org/officeDocument/2006/relationships/image" Target="../media/image82.png"/><Relationship Id="rId5" Type="http://schemas.openxmlformats.org/officeDocument/2006/relationships/image" Target="../media/image35.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jpeg"/><Relationship Id="rId27" Type="http://schemas.openxmlformats.org/officeDocument/2006/relationships/image" Target="../media/image57.jpeg"/><Relationship Id="rId30" Type="http://schemas.openxmlformats.org/officeDocument/2006/relationships/image" Target="../media/image59.png"/><Relationship Id="rId35" Type="http://schemas.openxmlformats.org/officeDocument/2006/relationships/image" Target="../media/image64.png"/><Relationship Id="rId43" Type="http://schemas.openxmlformats.org/officeDocument/2006/relationships/image" Target="../media/image72.png"/><Relationship Id="rId48" Type="http://schemas.openxmlformats.org/officeDocument/2006/relationships/image" Target="../media/image77.png"/><Relationship Id="rId56" Type="http://schemas.openxmlformats.org/officeDocument/2006/relationships/image" Target="../media/image85.jpeg"/><Relationship Id="rId8" Type="http://schemas.openxmlformats.org/officeDocument/2006/relationships/image" Target="../media/image38.png"/><Relationship Id="rId51" Type="http://schemas.openxmlformats.org/officeDocument/2006/relationships/image" Target="../media/image80.jpeg"/><Relationship Id="rId3" Type="http://schemas.openxmlformats.org/officeDocument/2006/relationships/image" Target="../media/image33.jpe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2.jpeg"/><Relationship Id="rId38" Type="http://schemas.openxmlformats.org/officeDocument/2006/relationships/image" Target="../media/image67.jpeg"/><Relationship Id="rId46" Type="http://schemas.openxmlformats.org/officeDocument/2006/relationships/image" Target="../media/image75.png"/><Relationship Id="rId20" Type="http://schemas.openxmlformats.org/officeDocument/2006/relationships/image" Target="../media/image50.png"/><Relationship Id="rId41" Type="http://schemas.openxmlformats.org/officeDocument/2006/relationships/image" Target="../media/image70.png"/><Relationship Id="rId54" Type="http://schemas.openxmlformats.org/officeDocument/2006/relationships/image" Target="../media/image83.jpeg"/><Relationship Id="rId1" Type="http://schemas.openxmlformats.org/officeDocument/2006/relationships/slideLayout" Target="../slideLayouts/slideLayout9.xml"/><Relationship Id="rId6" Type="http://schemas.openxmlformats.org/officeDocument/2006/relationships/image" Target="../media/image36.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65.png"/><Relationship Id="rId49" Type="http://schemas.openxmlformats.org/officeDocument/2006/relationships/image" Target="../media/image78.png"/><Relationship Id="rId57" Type="http://schemas.openxmlformats.org/officeDocument/2006/relationships/image" Target="../media/image86.png"/><Relationship Id="rId10" Type="http://schemas.openxmlformats.org/officeDocument/2006/relationships/image" Target="../media/image40.png"/><Relationship Id="rId31" Type="http://schemas.openxmlformats.org/officeDocument/2006/relationships/image" Target="../media/image60.png"/><Relationship Id="rId44" Type="http://schemas.openxmlformats.org/officeDocument/2006/relationships/image" Target="../media/image73.png"/><Relationship Id="rId52" Type="http://schemas.openxmlformats.org/officeDocument/2006/relationships/image" Target="../media/image81.png"/></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32.jpeg"/><Relationship Id="rId5" Type="http://schemas.openxmlformats.org/officeDocument/2006/relationships/image" Target="../media/image29.jpe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209E4D74-1AFA-4CD6-BD48-AAC63B4CC065}"/>
              </a:ext>
            </a:extLst>
          </p:cNvPr>
          <p:cNvSpPr>
            <a:spLocks noGrp="1"/>
          </p:cNvSpPr>
          <p:nvPr>
            <p:ph type="ctrTitle"/>
          </p:nvPr>
        </p:nvSpPr>
        <p:spPr/>
        <p:txBody>
          <a:bodyPr>
            <a:noAutofit/>
          </a:bodyPr>
          <a:lstStyle/>
          <a:p>
            <a:r>
              <a:rPr lang="en-US" sz="4800" dirty="0">
                <a:cs typeface="Arial"/>
              </a:rPr>
              <a:t>Establishment and Management of the </a:t>
            </a:r>
            <a:r>
              <a:rPr lang="en-US" sz="4800" dirty="0" err="1">
                <a:cs typeface="Arial"/>
              </a:rPr>
              <a:t>OsloMet</a:t>
            </a:r>
            <a:r>
              <a:rPr lang="en-US" sz="4800" dirty="0">
                <a:cs typeface="Arial"/>
              </a:rPr>
              <a:t> - Oslo Metropolitan University</a:t>
            </a:r>
            <a:r>
              <a:rPr lang="nb-NO" sz="4800" dirty="0">
                <a:cs typeface="Arial"/>
              </a:rPr>
              <a:t/>
            </a:r>
            <a:br>
              <a:rPr lang="nb-NO" sz="4800" dirty="0">
                <a:cs typeface="Arial"/>
              </a:rPr>
            </a:br>
            <a:endParaRPr lang="nb-NO" sz="4800" dirty="0"/>
          </a:p>
        </p:txBody>
      </p:sp>
      <p:sp>
        <p:nvSpPr>
          <p:cNvPr id="4" name="Plassholder for tekst 3">
            <a:extLst>
              <a:ext uri="{FF2B5EF4-FFF2-40B4-BE49-F238E27FC236}">
                <a16:creationId xmlns:a16="http://schemas.microsoft.com/office/drawing/2014/main" xmlns="" id="{399A13B8-1B5C-4DBD-AB3C-0BF51F898BC5}"/>
              </a:ext>
            </a:extLst>
          </p:cNvPr>
          <p:cNvSpPr>
            <a:spLocks noGrp="1"/>
          </p:cNvSpPr>
          <p:nvPr>
            <p:ph type="body" sz="quarter" idx="13"/>
          </p:nvPr>
        </p:nvSpPr>
        <p:spPr>
          <a:xfrm>
            <a:off x="972120" y="6155760"/>
            <a:ext cx="8054313" cy="2160590"/>
          </a:xfrm>
        </p:spPr>
        <p:txBody>
          <a:bodyPr>
            <a:normAutofit/>
          </a:bodyPr>
          <a:lstStyle/>
          <a:p>
            <a:r>
              <a:rPr lang="nb-NO" sz="2400" dirty="0"/>
              <a:t>Tale Skjølsvik</a:t>
            </a:r>
          </a:p>
          <a:p>
            <a:r>
              <a:rPr lang="nb-NO" sz="2400" dirty="0"/>
              <a:t>Professor of </a:t>
            </a:r>
            <a:r>
              <a:rPr lang="nb-NO" sz="2400" dirty="0" err="1"/>
              <a:t>technology</a:t>
            </a:r>
            <a:r>
              <a:rPr lang="nb-NO" sz="2400" dirty="0"/>
              <a:t> management</a:t>
            </a:r>
          </a:p>
          <a:p>
            <a:r>
              <a:rPr lang="nb-NO" sz="2400" dirty="0"/>
              <a:t>Vice-Dean for </a:t>
            </a:r>
            <a:r>
              <a:rPr lang="nb-NO" sz="2400" dirty="0" err="1"/>
              <a:t>Innovation</a:t>
            </a:r>
            <a:r>
              <a:rPr lang="nb-NO" sz="2400" dirty="0"/>
              <a:t> and </a:t>
            </a:r>
            <a:r>
              <a:rPr lang="nb-NO" sz="2400" dirty="0" err="1"/>
              <a:t>work</a:t>
            </a:r>
            <a:r>
              <a:rPr lang="nb-NO" sz="2400" dirty="0"/>
              <a:t> </a:t>
            </a:r>
            <a:r>
              <a:rPr lang="nb-NO" sz="2400" dirty="0" err="1"/>
              <a:t>life</a:t>
            </a:r>
            <a:endParaRPr lang="nb-NO" sz="2400" dirty="0"/>
          </a:p>
          <a:p>
            <a:r>
              <a:rPr lang="nb-NO" sz="2400" dirty="0" err="1"/>
              <a:t>Faculty</a:t>
            </a:r>
            <a:r>
              <a:rPr lang="nb-NO" sz="2400"/>
              <a:t> of </a:t>
            </a:r>
            <a:r>
              <a:rPr lang="nb-NO" sz="2400" dirty="0" err="1"/>
              <a:t>technology</a:t>
            </a:r>
            <a:r>
              <a:rPr lang="nb-NO" sz="2400" dirty="0"/>
              <a:t>, art &amp; design</a:t>
            </a:r>
          </a:p>
          <a:p>
            <a:endParaRPr lang="nb-NO" sz="2400" dirty="0"/>
          </a:p>
        </p:txBody>
      </p:sp>
      <p:pic>
        <p:nvPicPr>
          <p:cNvPr id="12" name="Bilde 12" descr="Et bilde som inneholder bygning, utendørs, klokke&#10;&#10;Beskrivelse som er generert med høy visshet">
            <a:extLst>
              <a:ext uri="{FF2B5EF4-FFF2-40B4-BE49-F238E27FC236}">
                <a16:creationId xmlns:a16="http://schemas.microsoft.com/office/drawing/2014/main" xmlns="" id="{1142DCAA-C025-4317-BD68-C492DF7AFB7B}"/>
              </a:ext>
            </a:extLst>
          </p:cNvPr>
          <p:cNvPicPr>
            <a:picLocks noGrp="1" noChangeAspect="1"/>
          </p:cNvPicPr>
          <p:nvPr>
            <p:ph type="pic" sz="quarter" idx="16"/>
          </p:nvPr>
        </p:nvPicPr>
        <p:blipFill rotWithShape="1">
          <a:blip r:embed="rId2"/>
          <a:srcRect l="12794" r="12794"/>
          <a:stretch/>
        </p:blipFill>
        <p:spPr>
          <a:prstGeom prst="rect">
            <a:avLst/>
          </a:prstGeom>
        </p:spPr>
      </p:pic>
    </p:spTree>
    <p:extLst>
      <p:ext uri="{BB962C8B-B14F-4D97-AF65-F5344CB8AC3E}">
        <p14:creationId xmlns:p14="http://schemas.microsoft.com/office/powerpoint/2010/main" val="279826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E University - YouTube">
            <a:extLst>
              <a:ext uri="{FF2B5EF4-FFF2-40B4-BE49-F238E27FC236}">
                <a16:creationId xmlns:a16="http://schemas.microsoft.com/office/drawing/2014/main" xmlns="" id="{0FF433A3-64C9-4641-8AE0-D551EAB785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790" y="3975249"/>
            <a:ext cx="1184138" cy="11841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EDF9E237-5737-4FB3-B73E-2DE787E00443}"/>
              </a:ext>
            </a:extLst>
          </p:cNvPr>
          <p:cNvSpPr>
            <a:spLocks noGrp="1"/>
          </p:cNvSpPr>
          <p:nvPr>
            <p:ph type="title"/>
          </p:nvPr>
        </p:nvSpPr>
        <p:spPr>
          <a:xfrm>
            <a:off x="2650325" y="823737"/>
            <a:ext cx="15373922" cy="664797"/>
          </a:xfrm>
        </p:spPr>
        <p:txBody>
          <a:bodyPr>
            <a:normAutofit/>
          </a:bodyPr>
          <a:lstStyle/>
          <a:p>
            <a:r>
              <a:rPr lang="nb-NO" sz="4400" dirty="0" err="1"/>
              <a:t>What</a:t>
            </a:r>
            <a:r>
              <a:rPr lang="nb-NO" sz="4400" dirty="0"/>
              <a:t> is </a:t>
            </a:r>
            <a:r>
              <a:rPr lang="nb-NO" sz="4400" dirty="0" err="1"/>
              <a:t>our</a:t>
            </a:r>
            <a:r>
              <a:rPr lang="nb-NO" sz="4400" dirty="0"/>
              <a:t> </a:t>
            </a:r>
            <a:r>
              <a:rPr lang="nb-NO" sz="4400" dirty="0" err="1"/>
              <a:t>sector</a:t>
            </a:r>
            <a:r>
              <a:rPr lang="nb-NO" sz="4400" dirty="0"/>
              <a:t>? </a:t>
            </a:r>
          </a:p>
        </p:txBody>
      </p:sp>
      <p:pic>
        <p:nvPicPr>
          <p:cNvPr id="3074" name="Picture 2" descr="Image result for uio">
            <a:extLst>
              <a:ext uri="{FF2B5EF4-FFF2-40B4-BE49-F238E27FC236}">
                <a16:creationId xmlns:a16="http://schemas.microsoft.com/office/drawing/2014/main" xmlns="" id="{1E2727BB-34E8-41D4-9038-EB269B135D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4133" y="2839417"/>
            <a:ext cx="1805594" cy="7836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usn logo">
            <a:extLst>
              <a:ext uri="{FF2B5EF4-FFF2-40B4-BE49-F238E27FC236}">
                <a16:creationId xmlns:a16="http://schemas.microsoft.com/office/drawing/2014/main" xmlns="" id="{4DF5072C-09D2-4AAB-B67E-171160B5F9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2181" y="2608874"/>
            <a:ext cx="1494510" cy="12296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tnu">
            <a:extLst>
              <a:ext uri="{FF2B5EF4-FFF2-40B4-BE49-F238E27FC236}">
                <a16:creationId xmlns:a16="http://schemas.microsoft.com/office/drawing/2014/main" xmlns="" id="{3279C4D1-2B3F-437C-BB60-347DBE3854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80402" y="3140045"/>
            <a:ext cx="1512540" cy="28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b i">
            <a:extLst>
              <a:ext uri="{FF2B5EF4-FFF2-40B4-BE49-F238E27FC236}">
                <a16:creationId xmlns:a16="http://schemas.microsoft.com/office/drawing/2014/main" xmlns="" id="{63E2A2E2-071F-4538-A559-DAFD4CB741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5985" y="2887721"/>
            <a:ext cx="650981" cy="65098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universitetet i tromsÃ¸ logo">
            <a:extLst>
              <a:ext uri="{FF2B5EF4-FFF2-40B4-BE49-F238E27FC236}">
                <a16:creationId xmlns:a16="http://schemas.microsoft.com/office/drawing/2014/main" xmlns="" id="{F4CED737-A706-4521-B8AA-B7CC51DFE46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4200" y="2916848"/>
            <a:ext cx="759708" cy="7429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57EDC5DF-E640-4A8D-82AF-62615B01B2FC}"/>
              </a:ext>
            </a:extLst>
          </p:cNvPr>
          <p:cNvSpPr txBox="1"/>
          <p:nvPr/>
        </p:nvSpPr>
        <p:spPr>
          <a:xfrm>
            <a:off x="8267683" y="3662747"/>
            <a:ext cx="1863011" cy="486287"/>
          </a:xfrm>
          <a:prstGeom prst="rect">
            <a:avLst/>
          </a:prstGeom>
          <a:noFill/>
        </p:spPr>
        <p:txBody>
          <a:bodyPr wrap="none" rtlCol="0">
            <a:spAutoFit/>
          </a:bodyPr>
          <a:lstStyle/>
          <a:p>
            <a:r>
              <a:rPr lang="nb-NO" b="1" i="1" dirty="0"/>
              <a:t>Norwegian</a:t>
            </a:r>
          </a:p>
        </p:txBody>
      </p:sp>
      <p:sp>
        <p:nvSpPr>
          <p:cNvPr id="6" name="Rectangle 5">
            <a:extLst>
              <a:ext uri="{FF2B5EF4-FFF2-40B4-BE49-F238E27FC236}">
                <a16:creationId xmlns:a16="http://schemas.microsoft.com/office/drawing/2014/main" xmlns="" id="{546FB6A0-8AF7-4DA3-AB61-10D8EA5E6ED9}"/>
              </a:ext>
            </a:extLst>
          </p:cNvPr>
          <p:cNvSpPr/>
          <p:nvPr/>
        </p:nvSpPr>
        <p:spPr>
          <a:xfrm>
            <a:off x="5281684" y="2205103"/>
            <a:ext cx="7786047" cy="3316274"/>
          </a:xfrm>
          <a:prstGeom prst="rect">
            <a:avLst/>
          </a:prstGeom>
          <a:noFill/>
          <a:ln w="381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a:extLst>
              <a:ext uri="{FF2B5EF4-FFF2-40B4-BE49-F238E27FC236}">
                <a16:creationId xmlns:a16="http://schemas.microsoft.com/office/drawing/2014/main" xmlns="" id="{E6800F07-4C63-4911-9D6E-90741685466B}"/>
              </a:ext>
            </a:extLst>
          </p:cNvPr>
          <p:cNvSpPr txBox="1"/>
          <p:nvPr/>
        </p:nvSpPr>
        <p:spPr>
          <a:xfrm>
            <a:off x="7192463" y="2276574"/>
            <a:ext cx="4073551" cy="486287"/>
          </a:xfrm>
          <a:prstGeom prst="rect">
            <a:avLst/>
          </a:prstGeom>
          <a:noFill/>
        </p:spPr>
        <p:txBody>
          <a:bodyPr wrap="none" rtlCol="0">
            <a:spAutoFit/>
          </a:bodyPr>
          <a:lstStyle/>
          <a:p>
            <a:r>
              <a:rPr lang="nb-NO" b="1" i="1" dirty="0" err="1"/>
              <a:t>University</a:t>
            </a:r>
            <a:r>
              <a:rPr lang="nb-NO" b="1" i="1" dirty="0"/>
              <a:t> and HE </a:t>
            </a:r>
            <a:r>
              <a:rPr lang="nb-NO" b="1" i="1" dirty="0" err="1"/>
              <a:t>sector</a:t>
            </a:r>
            <a:endParaRPr lang="nb-NO" b="1" i="1" dirty="0"/>
          </a:p>
        </p:txBody>
      </p:sp>
      <p:pic>
        <p:nvPicPr>
          <p:cNvPr id="3086" name="Picture 14" descr="Image result for hÃ¸yskolen i kristiania">
            <a:extLst>
              <a:ext uri="{FF2B5EF4-FFF2-40B4-BE49-F238E27FC236}">
                <a16:creationId xmlns:a16="http://schemas.microsoft.com/office/drawing/2014/main" xmlns="" id="{C1644BA2-0EC2-40A8-9972-C7DE10FDF1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2156" y="3085360"/>
            <a:ext cx="953169" cy="38234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oslomet">
            <a:extLst>
              <a:ext uri="{FF2B5EF4-FFF2-40B4-BE49-F238E27FC236}">
                <a16:creationId xmlns:a16="http://schemas.microsoft.com/office/drawing/2014/main" xmlns="" id="{F39B1C74-79DB-4B4A-988A-181FECB205F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78550" y="2916848"/>
            <a:ext cx="670595" cy="67059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aalto university">
            <a:extLst>
              <a:ext uri="{FF2B5EF4-FFF2-40B4-BE49-F238E27FC236}">
                <a16:creationId xmlns:a16="http://schemas.microsoft.com/office/drawing/2014/main" xmlns="" id="{E607A1E1-B0DD-4510-8D16-3A5007F9FE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35432" y="4289094"/>
            <a:ext cx="715699" cy="46759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vrije universiteit amsterdam">
            <a:extLst>
              <a:ext uri="{FF2B5EF4-FFF2-40B4-BE49-F238E27FC236}">
                <a16:creationId xmlns:a16="http://schemas.microsoft.com/office/drawing/2014/main" xmlns="" id="{F1290B34-834A-4478-B1AE-6AEDF88230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3581" y="4242691"/>
            <a:ext cx="1955823" cy="57774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open university">
            <a:extLst>
              <a:ext uri="{FF2B5EF4-FFF2-40B4-BE49-F238E27FC236}">
                <a16:creationId xmlns:a16="http://schemas.microsoft.com/office/drawing/2014/main" xmlns="" id="{3B597D86-1FAA-4F53-88A4-C09EB07B93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46785" y="4083735"/>
            <a:ext cx="940300" cy="940300"/>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mage result for harvard logo">
            <a:extLst>
              <a:ext uri="{FF2B5EF4-FFF2-40B4-BE49-F238E27FC236}">
                <a16:creationId xmlns:a16="http://schemas.microsoft.com/office/drawing/2014/main" xmlns="" id="{1B2DD08C-6227-44F2-9558-8ED9CB86A27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83320" y="4210746"/>
            <a:ext cx="691390" cy="67016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Image result for university of phoenix">
            <a:extLst>
              <a:ext uri="{FF2B5EF4-FFF2-40B4-BE49-F238E27FC236}">
                <a16:creationId xmlns:a16="http://schemas.microsoft.com/office/drawing/2014/main" xmlns="" id="{66334025-47E9-4E60-BC19-3E124E12E13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71222" y="4190489"/>
            <a:ext cx="1313913" cy="6590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rand Canyon Antelopes - Wikipedia">
            <a:extLst>
              <a:ext uri="{FF2B5EF4-FFF2-40B4-BE49-F238E27FC236}">
                <a16:creationId xmlns:a16="http://schemas.microsoft.com/office/drawing/2014/main" xmlns="" id="{750E16DC-0C8C-4F83-A429-1D5F7F45159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76669" y="4304091"/>
            <a:ext cx="969203" cy="404998"/>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xmlns="" id="{24644F2D-7F56-4125-A9A0-B354C44DB7DC}"/>
              </a:ext>
            </a:extLst>
          </p:cNvPr>
          <p:cNvSpPr txBox="1"/>
          <p:nvPr/>
        </p:nvSpPr>
        <p:spPr>
          <a:xfrm>
            <a:off x="8175325" y="4941645"/>
            <a:ext cx="2154757" cy="486287"/>
          </a:xfrm>
          <a:prstGeom prst="rect">
            <a:avLst/>
          </a:prstGeom>
          <a:noFill/>
        </p:spPr>
        <p:txBody>
          <a:bodyPr wrap="none" rtlCol="0">
            <a:spAutoFit/>
          </a:bodyPr>
          <a:lstStyle/>
          <a:p>
            <a:r>
              <a:rPr lang="nb-NO" b="1" i="1" dirty="0"/>
              <a:t>International</a:t>
            </a:r>
          </a:p>
        </p:txBody>
      </p:sp>
      <p:grpSp>
        <p:nvGrpSpPr>
          <p:cNvPr id="12" name="Group 11">
            <a:extLst>
              <a:ext uri="{FF2B5EF4-FFF2-40B4-BE49-F238E27FC236}">
                <a16:creationId xmlns:a16="http://schemas.microsoft.com/office/drawing/2014/main" xmlns="" id="{75467001-DA3B-4761-BA5E-4B9BA3164853}"/>
              </a:ext>
            </a:extLst>
          </p:cNvPr>
          <p:cNvGrpSpPr/>
          <p:nvPr/>
        </p:nvGrpSpPr>
        <p:grpSpPr>
          <a:xfrm>
            <a:off x="24351" y="2095682"/>
            <a:ext cx="17098761" cy="7143903"/>
            <a:chOff x="24351" y="2095682"/>
            <a:chExt cx="17098761" cy="7143903"/>
          </a:xfrm>
        </p:grpSpPr>
        <p:pic>
          <p:nvPicPr>
            <p:cNvPr id="1034" name="Picture 10" descr="Digital innovasjon - Smart Innovation Norway">
              <a:extLst>
                <a:ext uri="{FF2B5EF4-FFF2-40B4-BE49-F238E27FC236}">
                  <a16:creationId xmlns:a16="http://schemas.microsoft.com/office/drawing/2014/main" xmlns="" id="{02443C89-A001-4ABC-BEAB-4F08BE8D162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894337" y="3369448"/>
              <a:ext cx="2296898" cy="56044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xmlns="" id="{60C35CB5-BF99-45EC-A829-70B6E4DF23E4}"/>
                </a:ext>
              </a:extLst>
            </p:cNvPr>
            <p:cNvGrpSpPr/>
            <p:nvPr/>
          </p:nvGrpSpPr>
          <p:grpSpPr>
            <a:xfrm>
              <a:off x="24351" y="2095682"/>
              <a:ext cx="17098761" cy="7143903"/>
              <a:chOff x="24351" y="2095682"/>
              <a:chExt cx="17098761" cy="7143903"/>
            </a:xfrm>
          </p:grpSpPr>
          <p:pic>
            <p:nvPicPr>
              <p:cNvPr id="3178" name="Picture 106" descr="Image result for unibok">
                <a:extLst>
                  <a:ext uri="{FF2B5EF4-FFF2-40B4-BE49-F238E27FC236}">
                    <a16:creationId xmlns:a16="http://schemas.microsoft.com/office/drawing/2014/main" xmlns="" id="{30FF9072-D966-4EFC-8E89-F5D33B89F94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91645" y="3188430"/>
                <a:ext cx="723865" cy="72386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xmlns="" id="{93B30B54-1B3F-470D-AE0E-6F13722EF422}"/>
                  </a:ext>
                </a:extLst>
              </p:cNvPr>
              <p:cNvGrpSpPr/>
              <p:nvPr/>
            </p:nvGrpSpPr>
            <p:grpSpPr>
              <a:xfrm>
                <a:off x="24351" y="2095682"/>
                <a:ext cx="17098761" cy="7143903"/>
                <a:chOff x="24351" y="2095682"/>
                <a:chExt cx="17098761" cy="7143903"/>
              </a:xfrm>
            </p:grpSpPr>
            <p:grpSp>
              <p:nvGrpSpPr>
                <p:cNvPr id="23" name="Group 22">
                  <a:extLst>
                    <a:ext uri="{FF2B5EF4-FFF2-40B4-BE49-F238E27FC236}">
                      <a16:creationId xmlns:a16="http://schemas.microsoft.com/office/drawing/2014/main" xmlns="" id="{CD89B75B-B3FE-402E-8FE9-7AD527BDC5E8}"/>
                    </a:ext>
                  </a:extLst>
                </p:cNvPr>
                <p:cNvGrpSpPr/>
                <p:nvPr/>
              </p:nvGrpSpPr>
              <p:grpSpPr>
                <a:xfrm>
                  <a:off x="24351" y="2095682"/>
                  <a:ext cx="17098761" cy="7143903"/>
                  <a:chOff x="24351" y="2095682"/>
                  <a:chExt cx="17098761" cy="7143903"/>
                </a:xfrm>
              </p:grpSpPr>
              <p:pic>
                <p:nvPicPr>
                  <p:cNvPr id="3172" name="Picture 100" descr="Image result for facebook">
                    <a:extLst>
                      <a:ext uri="{FF2B5EF4-FFF2-40B4-BE49-F238E27FC236}">
                        <a16:creationId xmlns:a16="http://schemas.microsoft.com/office/drawing/2014/main" xmlns="" id="{894B61C5-0423-445B-882E-51EFD930589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83394" y="8438967"/>
                    <a:ext cx="486287" cy="48628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xmlns="" id="{AE6AE0FD-92BA-43DE-AF1A-DB20DA7C438B}"/>
                      </a:ext>
                    </a:extLst>
                  </p:cNvPr>
                  <p:cNvGrpSpPr/>
                  <p:nvPr/>
                </p:nvGrpSpPr>
                <p:grpSpPr>
                  <a:xfrm>
                    <a:off x="24351" y="2095682"/>
                    <a:ext cx="17098761" cy="7143903"/>
                    <a:chOff x="24351" y="2095682"/>
                    <a:chExt cx="17098761" cy="7143903"/>
                  </a:xfrm>
                </p:grpSpPr>
                <p:sp>
                  <p:nvSpPr>
                    <p:cNvPr id="27" name="TextBox 26">
                      <a:extLst>
                        <a:ext uri="{FF2B5EF4-FFF2-40B4-BE49-F238E27FC236}">
                          <a16:creationId xmlns:a16="http://schemas.microsoft.com/office/drawing/2014/main" xmlns="" id="{63B1BB0F-A190-4172-98F3-BB7EB5309998}"/>
                        </a:ext>
                      </a:extLst>
                    </p:cNvPr>
                    <p:cNvSpPr txBox="1"/>
                    <p:nvPr/>
                  </p:nvSpPr>
                  <p:spPr>
                    <a:xfrm>
                      <a:off x="2718264" y="4130449"/>
                      <a:ext cx="2220481" cy="400110"/>
                    </a:xfrm>
                    <a:prstGeom prst="rect">
                      <a:avLst/>
                    </a:prstGeom>
                    <a:noFill/>
                  </p:spPr>
                  <p:txBody>
                    <a:bodyPr wrap="none" rtlCol="0">
                      <a:spAutoFit/>
                    </a:bodyPr>
                    <a:lstStyle/>
                    <a:p>
                      <a:pPr algn="r"/>
                      <a:r>
                        <a:rPr lang="nb-NO" sz="2000" b="1" i="1" dirty="0" err="1">
                          <a:solidFill>
                            <a:srgbClr val="FF9900"/>
                          </a:solidFill>
                        </a:rPr>
                        <a:t>Consulting</a:t>
                      </a:r>
                      <a:r>
                        <a:rPr lang="nb-NO" sz="2000" b="1" i="1" dirty="0">
                          <a:solidFill>
                            <a:srgbClr val="FF9900"/>
                          </a:solidFill>
                        </a:rPr>
                        <a:t> </a:t>
                      </a:r>
                      <a:r>
                        <a:rPr lang="nb-NO" sz="2000" b="1" i="1" dirty="0" err="1">
                          <a:solidFill>
                            <a:srgbClr val="FF9900"/>
                          </a:solidFill>
                        </a:rPr>
                        <a:t>firms</a:t>
                      </a:r>
                      <a:endParaRPr lang="nb-NO" sz="2000" b="1" i="1" dirty="0">
                        <a:solidFill>
                          <a:srgbClr val="FF9900"/>
                        </a:solidFill>
                      </a:endParaRPr>
                    </a:p>
                  </p:txBody>
                </p:sp>
                <p:pic>
                  <p:nvPicPr>
                    <p:cNvPr id="3158" name="Picture 86" descr="Image result for accenture">
                      <a:extLst>
                        <a:ext uri="{FF2B5EF4-FFF2-40B4-BE49-F238E27FC236}">
                          <a16:creationId xmlns:a16="http://schemas.microsoft.com/office/drawing/2014/main" xmlns="" id="{DFF977EA-E131-47F2-AD10-254D4D40235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80947" y="4601045"/>
                      <a:ext cx="1252271" cy="345252"/>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xmlns="" id="{B0D49FED-6AC1-4992-9D8E-B08DF640D267}"/>
                        </a:ext>
                      </a:extLst>
                    </p:cNvPr>
                    <p:cNvSpPr txBox="1"/>
                    <p:nvPr/>
                  </p:nvSpPr>
                  <p:spPr>
                    <a:xfrm>
                      <a:off x="14360418" y="4042636"/>
                      <a:ext cx="1055097" cy="400110"/>
                    </a:xfrm>
                    <a:prstGeom prst="rect">
                      <a:avLst/>
                    </a:prstGeom>
                    <a:noFill/>
                  </p:spPr>
                  <p:txBody>
                    <a:bodyPr wrap="none" rtlCol="0">
                      <a:spAutoFit/>
                    </a:bodyPr>
                    <a:lstStyle/>
                    <a:p>
                      <a:pPr algn="r"/>
                      <a:r>
                        <a:rPr lang="nb-NO" sz="2000" b="1" i="1" dirty="0">
                          <a:solidFill>
                            <a:srgbClr val="FF9900"/>
                          </a:solidFill>
                        </a:rPr>
                        <a:t>Unions</a:t>
                      </a:r>
                    </a:p>
                  </p:txBody>
                </p:sp>
                <p:pic>
                  <p:nvPicPr>
                    <p:cNvPr id="3168" name="Picture 96" descr="Image result for juss utdanning logo">
                      <a:extLst>
                        <a:ext uri="{FF2B5EF4-FFF2-40B4-BE49-F238E27FC236}">
                          <a16:creationId xmlns:a16="http://schemas.microsoft.com/office/drawing/2014/main" xmlns="" id="{21CC8796-925A-44C7-AA9E-E2E1033280E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711118" y="4524724"/>
                      <a:ext cx="835198" cy="83519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xmlns="" id="{8D497754-A48C-4D75-8318-B6B91B8DBED0}"/>
                        </a:ext>
                      </a:extLst>
                    </p:cNvPr>
                    <p:cNvGrpSpPr/>
                    <p:nvPr/>
                  </p:nvGrpSpPr>
                  <p:grpSpPr>
                    <a:xfrm>
                      <a:off x="24351" y="2095682"/>
                      <a:ext cx="17098761" cy="7143903"/>
                      <a:chOff x="24351" y="2095682"/>
                      <a:chExt cx="17098761" cy="7143903"/>
                    </a:xfrm>
                  </p:grpSpPr>
                  <p:pic>
                    <p:nvPicPr>
                      <p:cNvPr id="3170" name="Picture 98" descr="Image result for google">
                        <a:extLst>
                          <a:ext uri="{FF2B5EF4-FFF2-40B4-BE49-F238E27FC236}">
                            <a16:creationId xmlns:a16="http://schemas.microsoft.com/office/drawing/2014/main" xmlns="" id="{A07995D3-157E-4041-B3D6-F42B4F0D182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74705" y="8290987"/>
                        <a:ext cx="1769945" cy="948598"/>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Image result for udemy">
                        <a:extLst>
                          <a:ext uri="{FF2B5EF4-FFF2-40B4-BE49-F238E27FC236}">
                            <a16:creationId xmlns:a16="http://schemas.microsoft.com/office/drawing/2014/main" xmlns="" id="{51941F19-3B84-4AD4-99C0-92425B320F5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40045" y="6003777"/>
                        <a:ext cx="1936748" cy="10183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85672978-F798-4897-B48C-BB3225037BB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23712" y="6180629"/>
                        <a:ext cx="1746789" cy="731639"/>
                      </a:xfrm>
                      <a:prstGeom prst="rect">
                        <a:avLst/>
                      </a:prstGeom>
                    </p:spPr>
                  </p:pic>
                  <p:sp>
                    <p:nvSpPr>
                      <p:cNvPr id="8" name="TextBox 7">
                        <a:extLst>
                          <a:ext uri="{FF2B5EF4-FFF2-40B4-BE49-F238E27FC236}">
                            <a16:creationId xmlns:a16="http://schemas.microsoft.com/office/drawing/2014/main" xmlns="" id="{C22C81BC-BE27-42A2-9648-ACF7FA822570}"/>
                          </a:ext>
                        </a:extLst>
                      </p:cNvPr>
                      <p:cNvSpPr txBox="1"/>
                      <p:nvPr/>
                    </p:nvSpPr>
                    <p:spPr>
                      <a:xfrm>
                        <a:off x="3442675" y="2693782"/>
                        <a:ext cx="1495923" cy="400110"/>
                      </a:xfrm>
                      <a:prstGeom prst="rect">
                        <a:avLst/>
                      </a:prstGeom>
                      <a:noFill/>
                    </p:spPr>
                    <p:txBody>
                      <a:bodyPr wrap="none" rtlCol="0">
                        <a:spAutoFit/>
                      </a:bodyPr>
                      <a:lstStyle/>
                      <a:p>
                        <a:pPr algn="r"/>
                        <a:r>
                          <a:rPr lang="nb-NO" sz="2000" b="1" i="1" dirty="0">
                            <a:solidFill>
                              <a:srgbClr val="FF9900"/>
                            </a:solidFill>
                          </a:rPr>
                          <a:t>Publishers</a:t>
                        </a:r>
                      </a:p>
                    </p:txBody>
                  </p:sp>
                  <p:sp>
                    <p:nvSpPr>
                      <p:cNvPr id="26" name="TextBox 25">
                        <a:extLst>
                          <a:ext uri="{FF2B5EF4-FFF2-40B4-BE49-F238E27FC236}">
                            <a16:creationId xmlns:a16="http://schemas.microsoft.com/office/drawing/2014/main" xmlns="" id="{23DF88A8-3495-43AA-AFA3-C9EE4FCE74B9}"/>
                          </a:ext>
                        </a:extLst>
                      </p:cNvPr>
                      <p:cNvSpPr txBox="1"/>
                      <p:nvPr/>
                    </p:nvSpPr>
                    <p:spPr>
                      <a:xfrm>
                        <a:off x="13447703" y="2095682"/>
                        <a:ext cx="3602268" cy="400110"/>
                      </a:xfrm>
                      <a:prstGeom prst="rect">
                        <a:avLst/>
                      </a:prstGeom>
                      <a:noFill/>
                    </p:spPr>
                    <p:txBody>
                      <a:bodyPr wrap="none" rtlCol="0">
                        <a:spAutoFit/>
                      </a:bodyPr>
                      <a:lstStyle/>
                      <a:p>
                        <a:pPr algn="r"/>
                        <a:r>
                          <a:rPr lang="nb-NO" sz="2000" b="1" i="1" dirty="0">
                            <a:solidFill>
                              <a:srgbClr val="FF9900"/>
                            </a:solidFill>
                          </a:rPr>
                          <a:t>Private/</a:t>
                        </a:r>
                        <a:r>
                          <a:rPr lang="nb-NO" sz="2000" b="1" i="1" dirty="0" err="1">
                            <a:solidFill>
                              <a:srgbClr val="FF9900"/>
                            </a:solidFill>
                          </a:rPr>
                          <a:t>public</a:t>
                        </a:r>
                        <a:r>
                          <a:rPr lang="nb-NO" sz="2000" b="1" i="1" dirty="0">
                            <a:solidFill>
                              <a:srgbClr val="FF9900"/>
                            </a:solidFill>
                          </a:rPr>
                          <a:t> </a:t>
                        </a:r>
                        <a:r>
                          <a:rPr lang="nb-NO" sz="2000" b="1" i="1" dirty="0" err="1">
                            <a:solidFill>
                              <a:srgbClr val="FF9900"/>
                            </a:solidFill>
                          </a:rPr>
                          <a:t>organizations</a:t>
                        </a:r>
                        <a:endParaRPr lang="nb-NO" sz="2000" b="1" i="1" dirty="0">
                          <a:solidFill>
                            <a:srgbClr val="FF9900"/>
                          </a:solidFill>
                        </a:endParaRPr>
                      </a:p>
                    </p:txBody>
                  </p:sp>
                  <p:sp>
                    <p:nvSpPr>
                      <p:cNvPr id="29" name="TextBox 28">
                        <a:extLst>
                          <a:ext uri="{FF2B5EF4-FFF2-40B4-BE49-F238E27FC236}">
                            <a16:creationId xmlns:a16="http://schemas.microsoft.com/office/drawing/2014/main" xmlns="" id="{3A1415E3-CFF9-41D4-8382-C1E6A2F8D600}"/>
                          </a:ext>
                        </a:extLst>
                      </p:cNvPr>
                      <p:cNvSpPr txBox="1"/>
                      <p:nvPr/>
                    </p:nvSpPr>
                    <p:spPr>
                      <a:xfrm>
                        <a:off x="8593532" y="5698631"/>
                        <a:ext cx="1366080" cy="400110"/>
                      </a:xfrm>
                      <a:prstGeom prst="rect">
                        <a:avLst/>
                      </a:prstGeom>
                      <a:noFill/>
                    </p:spPr>
                    <p:txBody>
                      <a:bodyPr wrap="none" rtlCol="0">
                        <a:spAutoFit/>
                      </a:bodyPr>
                      <a:lstStyle/>
                      <a:p>
                        <a:pPr algn="r"/>
                        <a:r>
                          <a:rPr lang="nb-NO" sz="2000" b="1" i="1" dirty="0">
                            <a:solidFill>
                              <a:srgbClr val="FF9900"/>
                            </a:solidFill>
                          </a:rPr>
                          <a:t>Platforms</a:t>
                        </a:r>
                      </a:p>
                    </p:txBody>
                  </p:sp>
                  <p:pic>
                    <p:nvPicPr>
                      <p:cNvPr id="3106" name="Picture 34" descr="edX Home Page">
                        <a:extLst>
                          <a:ext uri="{FF2B5EF4-FFF2-40B4-BE49-F238E27FC236}">
                            <a16:creationId xmlns:a16="http://schemas.microsoft.com/office/drawing/2014/main" xmlns="" id="{716CC589-8442-4658-B817-5B8DA0E18F3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63992" y="5833997"/>
                        <a:ext cx="790852" cy="399678"/>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Image result for youtube logo">
                        <a:extLst>
                          <a:ext uri="{FF2B5EF4-FFF2-40B4-BE49-F238E27FC236}">
                            <a16:creationId xmlns:a16="http://schemas.microsoft.com/office/drawing/2014/main" xmlns="" id="{662ED330-154C-4C77-ABB6-BA4CE5815BB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435367" y="5967131"/>
                        <a:ext cx="1687745" cy="945137"/>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Image result for khan academy">
                        <a:extLst>
                          <a:ext uri="{FF2B5EF4-FFF2-40B4-BE49-F238E27FC236}">
                            <a16:creationId xmlns:a16="http://schemas.microsoft.com/office/drawing/2014/main" xmlns="" id="{884E8C7B-A857-4D58-B894-8ADB5149989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709248" y="7046205"/>
                        <a:ext cx="1134651" cy="11346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F204AB0F-7C9B-4E31-ABC7-D9FB0D57186E}"/>
                          </a:ext>
                        </a:extLst>
                      </p:cNvPr>
                      <p:cNvSpPr txBox="1"/>
                      <p:nvPr/>
                    </p:nvSpPr>
                    <p:spPr>
                      <a:xfrm>
                        <a:off x="24351" y="7259588"/>
                        <a:ext cx="1692137" cy="707886"/>
                      </a:xfrm>
                      <a:prstGeom prst="rect">
                        <a:avLst/>
                      </a:prstGeom>
                      <a:noFill/>
                    </p:spPr>
                    <p:txBody>
                      <a:bodyPr wrap="square" rtlCol="0">
                        <a:spAutoFit/>
                      </a:bodyPr>
                      <a:lstStyle/>
                      <a:p>
                        <a:pPr algn="r"/>
                        <a:r>
                          <a:rPr lang="nb-NO" sz="2000" b="1" i="1" dirty="0">
                            <a:solidFill>
                              <a:srgbClr val="FF9900"/>
                            </a:solidFill>
                          </a:rPr>
                          <a:t>Alternative modells</a:t>
                        </a:r>
                      </a:p>
                    </p:txBody>
                  </p:sp>
                  <p:sp>
                    <p:nvSpPr>
                      <p:cNvPr id="42" name="TextBox 41">
                        <a:extLst>
                          <a:ext uri="{FF2B5EF4-FFF2-40B4-BE49-F238E27FC236}">
                            <a16:creationId xmlns:a16="http://schemas.microsoft.com/office/drawing/2014/main" xmlns="" id="{89EEF6BF-3DFB-47B5-B095-62CDD295F8C0}"/>
                          </a:ext>
                        </a:extLst>
                      </p:cNvPr>
                      <p:cNvSpPr txBox="1"/>
                      <p:nvPr/>
                    </p:nvSpPr>
                    <p:spPr>
                      <a:xfrm>
                        <a:off x="1163250" y="5434432"/>
                        <a:ext cx="2186430" cy="400110"/>
                      </a:xfrm>
                      <a:prstGeom prst="rect">
                        <a:avLst/>
                      </a:prstGeom>
                      <a:noFill/>
                    </p:spPr>
                    <p:txBody>
                      <a:bodyPr wrap="square" rtlCol="0">
                        <a:spAutoFit/>
                      </a:bodyPr>
                      <a:lstStyle/>
                      <a:p>
                        <a:pPr algn="r"/>
                        <a:r>
                          <a:rPr lang="nb-NO" sz="2000" b="1" i="1" dirty="0">
                            <a:solidFill>
                              <a:srgbClr val="FF9900"/>
                            </a:solidFill>
                          </a:rPr>
                          <a:t>Meeting </a:t>
                        </a:r>
                        <a:r>
                          <a:rPr lang="nb-NO" sz="2000" b="1" i="1" dirty="0" err="1">
                            <a:solidFill>
                              <a:srgbClr val="FF9900"/>
                            </a:solidFill>
                          </a:rPr>
                          <a:t>spaces</a:t>
                        </a:r>
                        <a:endParaRPr lang="nb-NO" sz="2000" b="1" i="1" dirty="0">
                          <a:solidFill>
                            <a:srgbClr val="FF9900"/>
                          </a:solidFill>
                        </a:endParaRPr>
                      </a:p>
                    </p:txBody>
                  </p:sp>
                  <p:pic>
                    <p:nvPicPr>
                      <p:cNvPr id="3120" name="Picture 48" descr="Image result for we work logo">
                        <a:extLst>
                          <a:ext uri="{FF2B5EF4-FFF2-40B4-BE49-F238E27FC236}">
                            <a16:creationId xmlns:a16="http://schemas.microsoft.com/office/drawing/2014/main" xmlns="" id="{B4E24597-66A1-44F3-89DF-6BECCFDB8C0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291146" y="5945880"/>
                        <a:ext cx="712394" cy="709918"/>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Bilderesultat for futurelearn">
                        <a:hlinkClick r:id="rId29"/>
                        <a:extLst>
                          <a:ext uri="{FF2B5EF4-FFF2-40B4-BE49-F238E27FC236}">
                            <a16:creationId xmlns:a16="http://schemas.microsoft.com/office/drawing/2014/main" xmlns="" id="{C95CED18-98A2-4C3F-B9AB-DE10A2A53CC8}"/>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587170" y="6245575"/>
                        <a:ext cx="1291899" cy="455394"/>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Image result for coursera">
                        <a:extLst>
                          <a:ext uri="{FF2B5EF4-FFF2-40B4-BE49-F238E27FC236}">
                            <a16:creationId xmlns:a16="http://schemas.microsoft.com/office/drawing/2014/main" xmlns="" id="{5771AD0A-426D-4EB6-B54E-97756ED75D50}"/>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754663" y="5707455"/>
                        <a:ext cx="992009" cy="484379"/>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2" descr="Image result for fiverr">
                        <a:extLst>
                          <a:ext uri="{FF2B5EF4-FFF2-40B4-BE49-F238E27FC236}">
                            <a16:creationId xmlns:a16="http://schemas.microsoft.com/office/drawing/2014/main" xmlns="" id="{CC354DA5-37BC-491B-80BF-C7566491AB3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711073" y="5983477"/>
                        <a:ext cx="1010432" cy="1010432"/>
                      </a:xfrm>
                      <a:prstGeom prst="rect">
                        <a:avLst/>
                      </a:prstGeom>
                      <a:noFill/>
                      <a:extLst>
                        <a:ext uri="{909E8E84-426E-40DD-AFC4-6F175D3DCCD1}">
                          <a14:hiddenFill xmlns:a14="http://schemas.microsoft.com/office/drawing/2010/main">
                            <a:solidFill>
                              <a:srgbClr val="FFFFFF"/>
                            </a:solidFill>
                          </a14:hiddenFill>
                        </a:ext>
                      </a:extLst>
                    </p:spPr>
                  </p:pic>
                  <p:pic>
                    <p:nvPicPr>
                      <p:cNvPr id="3130" name="Picture 58" descr="Image result for freelancer logo">
                        <a:extLst>
                          <a:ext uri="{FF2B5EF4-FFF2-40B4-BE49-F238E27FC236}">
                            <a16:creationId xmlns:a16="http://schemas.microsoft.com/office/drawing/2014/main" xmlns="" id="{FFDE2C8F-666B-4929-AC33-28D8F721B9EF}"/>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3721505" y="5894144"/>
                        <a:ext cx="1294309" cy="1294310"/>
                      </a:xfrm>
                      <a:prstGeom prst="rect">
                        <a:avLst/>
                      </a:prstGeom>
                      <a:noFill/>
                      <a:extLst>
                        <a:ext uri="{909E8E84-426E-40DD-AFC4-6F175D3DCCD1}">
                          <a14:hiddenFill xmlns:a14="http://schemas.microsoft.com/office/drawing/2010/main">
                            <a:solidFill>
                              <a:srgbClr val="FFFFFF"/>
                            </a:solidFill>
                          </a14:hiddenFill>
                        </a:ext>
                      </a:extLst>
                    </p:spPr>
                  </p:pic>
                  <p:pic>
                    <p:nvPicPr>
                      <p:cNvPr id="3136" name="Picture 64" descr="Image result for upwork">
                        <a:extLst>
                          <a:ext uri="{FF2B5EF4-FFF2-40B4-BE49-F238E27FC236}">
                            <a16:creationId xmlns:a16="http://schemas.microsoft.com/office/drawing/2014/main" xmlns="" id="{BF5149F6-71B2-4D9B-94BB-04D09A845A1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4780728" y="6256757"/>
                        <a:ext cx="1018470" cy="925882"/>
                      </a:xfrm>
                      <a:prstGeom prst="rect">
                        <a:avLst/>
                      </a:prstGeom>
                      <a:noFill/>
                      <a:extLst>
                        <a:ext uri="{909E8E84-426E-40DD-AFC4-6F175D3DCCD1}">
                          <a14:hiddenFill xmlns:a14="http://schemas.microsoft.com/office/drawing/2010/main">
                            <a:solidFill>
                              <a:srgbClr val="FFFFFF"/>
                            </a:solidFill>
                          </a14:hiddenFill>
                        </a:ext>
                      </a:extLst>
                    </p:spPr>
                  </p:pic>
                  <p:pic>
                    <p:nvPicPr>
                      <p:cNvPr id="3138" name="Picture 66" descr="Image result for epicenter oslo logo">
                        <a:extLst>
                          <a:ext uri="{FF2B5EF4-FFF2-40B4-BE49-F238E27FC236}">
                            <a16:creationId xmlns:a16="http://schemas.microsoft.com/office/drawing/2014/main" xmlns="" id="{BA4AD77D-265E-4120-A035-6CD154185767}"/>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165525" y="5955447"/>
                        <a:ext cx="1264826" cy="7541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703C18DF-6273-474E-A62A-AE36EDAED964}"/>
                          </a:ext>
                        </a:extLst>
                      </p:cNvPr>
                      <p:cNvPicPr>
                        <a:picLocks noChangeAspect="1"/>
                      </p:cNvPicPr>
                      <p:nvPr/>
                    </p:nvPicPr>
                    <p:blipFill>
                      <a:blip r:embed="rId36"/>
                      <a:stretch>
                        <a:fillRect/>
                      </a:stretch>
                    </p:blipFill>
                    <p:spPr>
                      <a:xfrm>
                        <a:off x="6665221" y="7398231"/>
                        <a:ext cx="1830192" cy="518554"/>
                      </a:xfrm>
                      <a:prstGeom prst="rect">
                        <a:avLst/>
                      </a:prstGeom>
                    </p:spPr>
                  </p:pic>
                  <p:pic>
                    <p:nvPicPr>
                      <p:cNvPr id="3142" name="Picture 70" descr="https://sykepleiepluss.no/Bilder/SykepleiePlusslogo.png">
                        <a:extLst>
                          <a:ext uri="{FF2B5EF4-FFF2-40B4-BE49-F238E27FC236}">
                            <a16:creationId xmlns:a16="http://schemas.microsoft.com/office/drawing/2014/main" xmlns="" id="{B68C450F-E235-4D9D-A1E2-6672D643808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48502" y="7504264"/>
                        <a:ext cx="2219251" cy="310695"/>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xmlns="" id="{08E58C02-087F-40F1-9358-D3D091A0692C}"/>
                          </a:ext>
                        </a:extLst>
                      </p:cNvPr>
                      <p:cNvSpPr txBox="1"/>
                      <p:nvPr/>
                    </p:nvSpPr>
                    <p:spPr>
                      <a:xfrm>
                        <a:off x="8708206" y="7465855"/>
                        <a:ext cx="1103315" cy="400110"/>
                      </a:xfrm>
                      <a:prstGeom prst="rect">
                        <a:avLst/>
                      </a:prstGeom>
                      <a:noFill/>
                    </p:spPr>
                    <p:txBody>
                      <a:bodyPr wrap="none" rtlCol="0">
                        <a:spAutoFit/>
                      </a:bodyPr>
                      <a:lstStyle/>
                      <a:p>
                        <a:pPr algn="r"/>
                        <a:r>
                          <a:rPr lang="nb-NO" sz="2000" b="1" i="1" dirty="0">
                            <a:solidFill>
                              <a:srgbClr val="FF9900"/>
                            </a:solidFill>
                          </a:rPr>
                          <a:t>EdTech</a:t>
                        </a:r>
                      </a:p>
                    </p:txBody>
                  </p:sp>
                  <p:pic>
                    <p:nvPicPr>
                      <p:cNvPr id="3146" name="Picture 74" descr="Image result for canvas lms logo">
                        <a:extLst>
                          <a:ext uri="{FF2B5EF4-FFF2-40B4-BE49-F238E27FC236}">
                            <a16:creationId xmlns:a16="http://schemas.microsoft.com/office/drawing/2014/main" xmlns="" id="{376BAD8C-62A2-45A2-8744-B00FD71A108D}"/>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789318" y="7189744"/>
                        <a:ext cx="1595687" cy="8960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7B50E193-0192-422D-9951-9A727FBCBEAA}"/>
                          </a:ext>
                        </a:extLst>
                      </p:cNvPr>
                      <p:cNvPicPr>
                        <a:picLocks noChangeAspect="1"/>
                      </p:cNvPicPr>
                      <p:nvPr/>
                    </p:nvPicPr>
                    <p:blipFill>
                      <a:blip r:embed="rId39"/>
                      <a:stretch>
                        <a:fillRect/>
                      </a:stretch>
                    </p:blipFill>
                    <p:spPr>
                      <a:xfrm>
                        <a:off x="11389320" y="7456009"/>
                        <a:ext cx="670254" cy="377018"/>
                      </a:xfrm>
                      <a:prstGeom prst="rect">
                        <a:avLst/>
                      </a:prstGeom>
                    </p:spPr>
                  </p:pic>
                  <p:pic>
                    <p:nvPicPr>
                      <p:cNvPr id="3150" name="Picture 78" descr="Image result for mentimeter">
                        <a:extLst>
                          <a:ext uri="{FF2B5EF4-FFF2-40B4-BE49-F238E27FC236}">
                            <a16:creationId xmlns:a16="http://schemas.microsoft.com/office/drawing/2014/main" xmlns="" id="{1F3C8807-F18E-43DE-8BC9-886FD723735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2197183" y="7479631"/>
                        <a:ext cx="2303832" cy="291405"/>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xmlns="" id="{00C2A572-D574-477A-A2C2-C52D302FE626}"/>
                          </a:ext>
                        </a:extLst>
                      </p:cNvPr>
                      <p:cNvSpPr txBox="1"/>
                      <p:nvPr/>
                    </p:nvSpPr>
                    <p:spPr>
                      <a:xfrm>
                        <a:off x="8584482" y="8489718"/>
                        <a:ext cx="938719" cy="486287"/>
                      </a:xfrm>
                      <a:prstGeom prst="rect">
                        <a:avLst/>
                      </a:prstGeom>
                      <a:noFill/>
                    </p:spPr>
                    <p:txBody>
                      <a:bodyPr wrap="none" rtlCol="0">
                        <a:spAutoFit/>
                      </a:bodyPr>
                      <a:lstStyle/>
                      <a:p>
                        <a:r>
                          <a:rPr lang="nb-NO" b="1" i="1" dirty="0"/>
                          <a:t>Tech</a:t>
                        </a:r>
                      </a:p>
                    </p:txBody>
                  </p:sp>
                  <p:pic>
                    <p:nvPicPr>
                      <p:cNvPr id="3152" name="Picture 80" descr="Image result for dnb">
                        <a:extLst>
                          <a:ext uri="{FF2B5EF4-FFF2-40B4-BE49-F238E27FC236}">
                            <a16:creationId xmlns:a16="http://schemas.microsoft.com/office/drawing/2014/main" xmlns="" id="{6DA1A90B-1DAF-4BB8-8EA4-987DFBD12D8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4597316" y="2836395"/>
                        <a:ext cx="945390" cy="486287"/>
                      </a:xfrm>
                      <a:prstGeom prst="rect">
                        <a:avLst/>
                      </a:prstGeom>
                      <a:noFill/>
                      <a:extLst>
                        <a:ext uri="{909E8E84-426E-40DD-AFC4-6F175D3DCCD1}">
                          <a14:hiddenFill xmlns:a14="http://schemas.microsoft.com/office/drawing/2010/main">
                            <a:solidFill>
                              <a:srgbClr val="FFFFFF"/>
                            </a:solidFill>
                          </a14:hiddenFill>
                        </a:ext>
                      </a:extLst>
                    </p:spPr>
                  </p:pic>
                  <p:pic>
                    <p:nvPicPr>
                      <p:cNvPr id="3154" name="Picture 82" descr="Image result for equinor intern opplÃ¦ring">
                        <a:extLst>
                          <a:ext uri="{FF2B5EF4-FFF2-40B4-BE49-F238E27FC236}">
                            <a16:creationId xmlns:a16="http://schemas.microsoft.com/office/drawing/2014/main" xmlns="" id="{2CC7DCD4-0EB4-4E03-9EEA-96CE6A7C5072}"/>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3597141" y="2760634"/>
                        <a:ext cx="779483" cy="658088"/>
                      </a:xfrm>
                      <a:prstGeom prst="rect">
                        <a:avLst/>
                      </a:prstGeom>
                      <a:noFill/>
                      <a:extLst>
                        <a:ext uri="{909E8E84-426E-40DD-AFC4-6F175D3DCCD1}">
                          <a14:hiddenFill xmlns:a14="http://schemas.microsoft.com/office/drawing/2010/main">
                            <a:solidFill>
                              <a:srgbClr val="FFFFFF"/>
                            </a:solidFill>
                          </a14:hiddenFill>
                        </a:ext>
                      </a:extLst>
                    </p:spPr>
                  </p:pic>
                  <p:pic>
                    <p:nvPicPr>
                      <p:cNvPr id="3160" name="Picture 88" descr="Macmillan Education">
                        <a:extLst>
                          <a:ext uri="{FF2B5EF4-FFF2-40B4-BE49-F238E27FC236}">
                            <a16:creationId xmlns:a16="http://schemas.microsoft.com/office/drawing/2014/main" xmlns="" id="{282875A0-BF26-421A-8DB0-32480212B854}"/>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948443" y="3159114"/>
                        <a:ext cx="1328556" cy="759175"/>
                      </a:xfrm>
                      <a:prstGeom prst="rect">
                        <a:avLst/>
                      </a:prstGeom>
                      <a:noFill/>
                      <a:extLst>
                        <a:ext uri="{909E8E84-426E-40DD-AFC4-6F175D3DCCD1}">
                          <a14:hiddenFill xmlns:a14="http://schemas.microsoft.com/office/drawing/2010/main">
                            <a:solidFill>
                              <a:srgbClr val="FFFFFF"/>
                            </a:solidFill>
                          </a14:hiddenFill>
                        </a:ext>
                      </a:extLst>
                    </p:spPr>
                  </p:pic>
                  <p:pic>
                    <p:nvPicPr>
                      <p:cNvPr id="3162" name="Picture 90" descr="Image result for padlet logo">
                        <a:extLst>
                          <a:ext uri="{FF2B5EF4-FFF2-40B4-BE49-F238E27FC236}">
                            <a16:creationId xmlns:a16="http://schemas.microsoft.com/office/drawing/2014/main" xmlns="" id="{C4CD6BFB-81C6-4E0B-84F3-B18EA91D2F31}"/>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4534565" y="7095001"/>
                        <a:ext cx="1101212" cy="1101212"/>
                      </a:xfrm>
                      <a:prstGeom prst="rect">
                        <a:avLst/>
                      </a:prstGeom>
                      <a:noFill/>
                      <a:extLst>
                        <a:ext uri="{909E8E84-426E-40DD-AFC4-6F175D3DCCD1}">
                          <a14:hiddenFill xmlns:a14="http://schemas.microsoft.com/office/drawing/2010/main">
                            <a:solidFill>
                              <a:srgbClr val="FFFFFF"/>
                            </a:solidFill>
                          </a14:hiddenFill>
                        </a:ext>
                      </a:extLst>
                    </p:spPr>
                  </p:pic>
                  <p:pic>
                    <p:nvPicPr>
                      <p:cNvPr id="3164" name="Picture 92" descr="Image result for elsevier journals">
                        <a:extLst>
                          <a:ext uri="{FF2B5EF4-FFF2-40B4-BE49-F238E27FC236}">
                            <a16:creationId xmlns:a16="http://schemas.microsoft.com/office/drawing/2014/main" xmlns="" id="{33219F6C-B4D9-486B-B0A6-8B90FEEFFA68}"/>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308590" y="3248132"/>
                        <a:ext cx="533562" cy="586919"/>
                      </a:xfrm>
                      <a:prstGeom prst="rect">
                        <a:avLst/>
                      </a:prstGeom>
                      <a:noFill/>
                      <a:extLst>
                        <a:ext uri="{909E8E84-426E-40DD-AFC4-6F175D3DCCD1}">
                          <a14:hiddenFill xmlns:a14="http://schemas.microsoft.com/office/drawing/2010/main">
                            <a:solidFill>
                              <a:srgbClr val="FFFFFF"/>
                            </a:solidFill>
                          </a14:hiddenFill>
                        </a:ext>
                      </a:extLst>
                    </p:spPr>
                  </p:pic>
                  <p:pic>
                    <p:nvPicPr>
                      <p:cNvPr id="3166" name="Picture 94" descr="Image result for spotify education">
                        <a:extLst>
                          <a:ext uri="{FF2B5EF4-FFF2-40B4-BE49-F238E27FC236}">
                            <a16:creationId xmlns:a16="http://schemas.microsoft.com/office/drawing/2014/main" xmlns="" id="{7B5396FA-2C40-4A46-AD21-B4D3DC1A09A4}"/>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1885135" y="6181565"/>
                        <a:ext cx="792570" cy="61993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xmlns="" id="{7FC68C10-1470-4451-BA65-705F667A5C7F}"/>
                          </a:ext>
                        </a:extLst>
                      </p:cNvPr>
                      <p:cNvSpPr txBox="1"/>
                      <p:nvPr/>
                    </p:nvSpPr>
                    <p:spPr>
                      <a:xfrm>
                        <a:off x="614644" y="2096569"/>
                        <a:ext cx="4424415" cy="400110"/>
                      </a:xfrm>
                      <a:prstGeom prst="rect">
                        <a:avLst/>
                      </a:prstGeom>
                      <a:noFill/>
                    </p:spPr>
                    <p:txBody>
                      <a:bodyPr wrap="square" rtlCol="0">
                        <a:spAutoFit/>
                      </a:bodyPr>
                      <a:lstStyle/>
                      <a:p>
                        <a:pPr algn="r"/>
                        <a:r>
                          <a:rPr lang="nb-NO" sz="2000" b="1" i="1" dirty="0" err="1">
                            <a:solidFill>
                              <a:srgbClr val="FF9900"/>
                            </a:solidFill>
                          </a:rPr>
                          <a:t>Researchinstitutes</a:t>
                        </a:r>
                        <a:endParaRPr lang="nb-NO" sz="2000" b="1" i="1" dirty="0">
                          <a:solidFill>
                            <a:srgbClr val="FF9900"/>
                          </a:solidFill>
                        </a:endParaRPr>
                      </a:p>
                    </p:txBody>
                  </p:sp>
                  <p:sp>
                    <p:nvSpPr>
                      <p:cNvPr id="81" name="TextBox 80">
                        <a:extLst>
                          <a:ext uri="{FF2B5EF4-FFF2-40B4-BE49-F238E27FC236}">
                            <a16:creationId xmlns:a16="http://schemas.microsoft.com/office/drawing/2014/main" xmlns="" id="{E75586D8-BBBE-4822-9EF9-10F16258D2E0}"/>
                          </a:ext>
                        </a:extLst>
                      </p:cNvPr>
                      <p:cNvSpPr txBox="1"/>
                      <p:nvPr/>
                    </p:nvSpPr>
                    <p:spPr>
                      <a:xfrm>
                        <a:off x="13328495" y="8485915"/>
                        <a:ext cx="1116011" cy="486287"/>
                      </a:xfrm>
                      <a:prstGeom prst="rect">
                        <a:avLst/>
                      </a:prstGeom>
                      <a:noFill/>
                    </p:spPr>
                    <p:txBody>
                      <a:bodyPr wrap="none" rtlCol="0">
                        <a:spAutoFit/>
                      </a:bodyPr>
                      <a:lstStyle/>
                      <a:p>
                        <a:r>
                          <a:rPr lang="nb-NO" b="1" i="1" dirty="0"/>
                          <a:t>Media</a:t>
                        </a:r>
                      </a:p>
                    </p:txBody>
                  </p:sp>
                  <p:pic>
                    <p:nvPicPr>
                      <p:cNvPr id="3176" name="Picture 104" descr="Image result for bbc education">
                        <a:extLst>
                          <a:ext uri="{FF2B5EF4-FFF2-40B4-BE49-F238E27FC236}">
                            <a16:creationId xmlns:a16="http://schemas.microsoft.com/office/drawing/2014/main" xmlns="" id="{1E8DB278-CAAA-4457-B74D-18360A21E083}"/>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4780034" y="8428647"/>
                        <a:ext cx="655021" cy="6550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5D300894-C250-4F9C-B7CA-246F4C4C33BD}"/>
                          </a:ext>
                        </a:extLst>
                      </p:cNvPr>
                      <p:cNvPicPr>
                        <a:picLocks noChangeAspect="1"/>
                      </p:cNvPicPr>
                      <p:nvPr/>
                    </p:nvPicPr>
                    <p:blipFill>
                      <a:blip r:embed="rId48"/>
                      <a:stretch>
                        <a:fillRect/>
                      </a:stretch>
                    </p:blipFill>
                    <p:spPr>
                      <a:xfrm>
                        <a:off x="15646185" y="8352522"/>
                        <a:ext cx="797263" cy="797263"/>
                      </a:xfrm>
                      <a:prstGeom prst="rect">
                        <a:avLst/>
                      </a:prstGeom>
                    </p:spPr>
                  </p:pic>
                  <p:pic>
                    <p:nvPicPr>
                      <p:cNvPr id="20" name="Picture 19">
                        <a:extLst>
                          <a:ext uri="{FF2B5EF4-FFF2-40B4-BE49-F238E27FC236}">
                            <a16:creationId xmlns:a16="http://schemas.microsoft.com/office/drawing/2014/main" xmlns="" id="{5C1FD291-A3E2-4C4A-9A43-3099FCC1CB4C}"/>
                          </a:ext>
                        </a:extLst>
                      </p:cNvPr>
                      <p:cNvPicPr>
                        <a:picLocks noChangeAspect="1"/>
                      </p:cNvPicPr>
                      <p:nvPr/>
                    </p:nvPicPr>
                    <p:blipFill>
                      <a:blip r:embed="rId49"/>
                      <a:stretch>
                        <a:fillRect/>
                      </a:stretch>
                    </p:blipFill>
                    <p:spPr>
                      <a:xfrm>
                        <a:off x="251881" y="5966698"/>
                        <a:ext cx="810635" cy="810635"/>
                      </a:xfrm>
                      <a:prstGeom prst="rect">
                        <a:avLst/>
                      </a:prstGeom>
                    </p:spPr>
                  </p:pic>
                </p:grpSp>
              </p:grpSp>
            </p:grpSp>
            <p:pic>
              <p:nvPicPr>
                <p:cNvPr id="3180" name="Picture 108" descr="Image result for bokskapet">
                  <a:extLst>
                    <a:ext uri="{FF2B5EF4-FFF2-40B4-BE49-F238E27FC236}">
                      <a16:creationId xmlns:a16="http://schemas.microsoft.com/office/drawing/2014/main" xmlns="" id="{9A98A976-AFA5-4A2E-AEC2-0BD5825D4284}"/>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511226" y="5922942"/>
                  <a:ext cx="1639914" cy="9224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50" name="Picture 2" descr="Tekna - Teknisk naturvitenskapelig forening - Medlemmer - IKT Telemark">
              <a:extLst>
                <a:ext uri="{FF2B5EF4-FFF2-40B4-BE49-F238E27FC236}">
                  <a16:creationId xmlns:a16="http://schemas.microsoft.com/office/drawing/2014/main" xmlns="" id="{BA8C37D2-8520-4959-BC8D-65385303189E}"/>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4651599" y="4407132"/>
              <a:ext cx="1258952" cy="708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 Store norske leksikon">
              <a:extLst>
                <a:ext uri="{FF2B5EF4-FFF2-40B4-BE49-F238E27FC236}">
                  <a16:creationId xmlns:a16="http://schemas.microsoft.com/office/drawing/2014/main" xmlns="" id="{8E4DC713-B06B-44DA-A5EA-437206805F8D}"/>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7161089" y="8421305"/>
              <a:ext cx="1461014" cy="6550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25301CB7-EB54-4E3D-A750-ED003841BF5F}"/>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671500" y="8568015"/>
              <a:ext cx="903657" cy="3614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oom -">
              <a:extLst>
                <a:ext uri="{FF2B5EF4-FFF2-40B4-BE49-F238E27FC236}">
                  <a16:creationId xmlns:a16="http://schemas.microsoft.com/office/drawing/2014/main" xmlns="" id="{EB7E553E-36F7-409C-8C2C-50DCE4AFEBFA}"/>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6501866" y="8366655"/>
              <a:ext cx="797263" cy="7972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antic Executive MBA – Early Thoughts | Ed Wallington">
              <a:extLst>
                <a:ext uri="{FF2B5EF4-FFF2-40B4-BE49-F238E27FC236}">
                  <a16:creationId xmlns:a16="http://schemas.microsoft.com/office/drawing/2014/main" xmlns="" id="{5B4A5407-C812-4264-9AE3-32DA58C35D37}"/>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121701" y="7465855"/>
              <a:ext cx="1393155" cy="33986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ØRN.TECH – Podcast – Podtail">
              <a:extLst>
                <a:ext uri="{FF2B5EF4-FFF2-40B4-BE49-F238E27FC236}">
                  <a16:creationId xmlns:a16="http://schemas.microsoft.com/office/drawing/2014/main" xmlns="" id="{03EBA16D-D45A-465C-BCF3-6508C245B8EF}"/>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0987943" y="6122873"/>
              <a:ext cx="731640" cy="73164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ideocation.no - YouTube">
              <a:extLst>
                <a:ext uri="{FF2B5EF4-FFF2-40B4-BE49-F238E27FC236}">
                  <a16:creationId xmlns:a16="http://schemas.microsoft.com/office/drawing/2014/main" xmlns="" id="{A512ADFB-EE52-49AC-AB12-398ED0B8CDE2}"/>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0111173" y="6143295"/>
              <a:ext cx="711218" cy="7112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461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1F86975B-43CB-49B4-B199-72B0FFA4D900}"/>
              </a:ext>
            </a:extLst>
          </p:cNvPr>
          <p:cNvSpPr>
            <a:spLocks noGrp="1"/>
          </p:cNvSpPr>
          <p:nvPr>
            <p:ph type="ftr" sz="quarter" idx="11"/>
          </p:nvPr>
        </p:nvSpPr>
        <p:spPr/>
        <p:txBody>
          <a:bodyPr/>
          <a:lstStyle/>
          <a:p>
            <a:r>
              <a:rPr lang="nb-NO"/>
              <a:t>Endre bunntekst via menyen Sett inn -&gt; Topptekst/bunntekst</a:t>
            </a:r>
          </a:p>
        </p:txBody>
      </p:sp>
      <p:pic>
        <p:nvPicPr>
          <p:cNvPr id="6146" name="Picture 2" descr="Image result for unbundling university">
            <a:extLst>
              <a:ext uri="{FF2B5EF4-FFF2-40B4-BE49-F238E27FC236}">
                <a16:creationId xmlns:a16="http://schemas.microsoft.com/office/drawing/2014/main" xmlns="" id="{32CFDF1A-7BC1-4359-A306-4D8996AB8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178" y="-191729"/>
            <a:ext cx="10235821" cy="101354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6DA9ED81-EAAF-4D2A-9240-673A403A98DB}"/>
              </a:ext>
            </a:extLst>
          </p:cNvPr>
          <p:cNvSpPr txBox="1"/>
          <p:nvPr/>
        </p:nvSpPr>
        <p:spPr>
          <a:xfrm>
            <a:off x="859809" y="8134065"/>
            <a:ext cx="4606119" cy="461665"/>
          </a:xfrm>
          <a:prstGeom prst="rect">
            <a:avLst/>
          </a:prstGeom>
          <a:noFill/>
        </p:spPr>
        <p:txBody>
          <a:bodyPr wrap="square" rtlCol="0">
            <a:spAutoFit/>
          </a:bodyPr>
          <a:lstStyle/>
          <a:p>
            <a:r>
              <a:rPr lang="nb-NO" sz="1200" dirty="0"/>
              <a:t>Kilde: </a:t>
            </a:r>
            <a:r>
              <a:rPr lang="en-US" sz="1200" dirty="0" err="1"/>
              <a:t>Staton</a:t>
            </a:r>
            <a:r>
              <a:rPr lang="en-US" sz="1200" dirty="0"/>
              <a:t>, M. (2012). Disaggregating the components of a college degree. American Enterprise Institute, Washington, DC.</a:t>
            </a:r>
            <a:endParaRPr lang="nb-NO" sz="1200" dirty="0"/>
          </a:p>
        </p:txBody>
      </p:sp>
      <p:sp>
        <p:nvSpPr>
          <p:cNvPr id="6" name="TextBox 5">
            <a:extLst>
              <a:ext uri="{FF2B5EF4-FFF2-40B4-BE49-F238E27FC236}">
                <a16:creationId xmlns:a16="http://schemas.microsoft.com/office/drawing/2014/main" xmlns="" id="{B41FB049-8CF0-443A-8E7D-EF1D13A5409B}"/>
              </a:ext>
            </a:extLst>
          </p:cNvPr>
          <p:cNvSpPr txBox="1"/>
          <p:nvPr/>
        </p:nvSpPr>
        <p:spPr>
          <a:xfrm>
            <a:off x="8877299" y="3138984"/>
            <a:ext cx="1641143" cy="872034"/>
          </a:xfrm>
          <a:prstGeom prst="rect">
            <a:avLst/>
          </a:prstGeom>
          <a:solidFill>
            <a:schemeClr val="tx1">
              <a:lumMod val="85000"/>
              <a:lumOff val="15000"/>
            </a:schemeClr>
          </a:solidFill>
        </p:spPr>
        <p:txBody>
          <a:bodyPr wrap="square" rtlCol="0">
            <a:spAutoFit/>
          </a:bodyPr>
          <a:lstStyle/>
          <a:p>
            <a:pPr algn="ctr">
              <a:lnSpc>
                <a:spcPct val="150000"/>
              </a:lnSpc>
            </a:pPr>
            <a:r>
              <a:rPr lang="nb-NO" sz="1800" b="1" dirty="0">
                <a:solidFill>
                  <a:schemeClr val="bg1"/>
                </a:solidFill>
              </a:rPr>
              <a:t>Knowledge acqusition</a:t>
            </a:r>
          </a:p>
        </p:txBody>
      </p:sp>
      <p:sp>
        <p:nvSpPr>
          <p:cNvPr id="7" name="TextBox 6">
            <a:extLst>
              <a:ext uri="{FF2B5EF4-FFF2-40B4-BE49-F238E27FC236}">
                <a16:creationId xmlns:a16="http://schemas.microsoft.com/office/drawing/2014/main" xmlns="" id="{5377F6D9-DE31-4801-BAB3-BDCEF0816400}"/>
              </a:ext>
            </a:extLst>
          </p:cNvPr>
          <p:cNvSpPr txBox="1"/>
          <p:nvPr/>
        </p:nvSpPr>
        <p:spPr>
          <a:xfrm>
            <a:off x="783892" y="1905000"/>
            <a:ext cx="3864308" cy="1938992"/>
          </a:xfrm>
          <a:prstGeom prst="rect">
            <a:avLst/>
          </a:prstGeom>
          <a:noFill/>
        </p:spPr>
        <p:txBody>
          <a:bodyPr wrap="square" rtlCol="0">
            <a:spAutoFit/>
          </a:bodyPr>
          <a:lstStyle/>
          <a:p>
            <a:r>
              <a:rPr lang="nb-NO" sz="4000" b="1" dirty="0" err="1"/>
              <a:t>What</a:t>
            </a:r>
            <a:r>
              <a:rPr lang="nb-NO" sz="4000" b="1" dirty="0"/>
              <a:t> is an </a:t>
            </a:r>
            <a:r>
              <a:rPr lang="nb-NO" sz="4000" b="1" dirty="0" err="1"/>
              <a:t>university</a:t>
            </a:r>
            <a:r>
              <a:rPr lang="nb-NO" sz="4000" b="1" dirty="0"/>
              <a:t> </a:t>
            </a:r>
            <a:r>
              <a:rPr lang="nb-NO" sz="4000" b="1" dirty="0" err="1"/>
              <a:t>degree</a:t>
            </a:r>
            <a:r>
              <a:rPr lang="nb-NO" sz="4000" b="1" dirty="0"/>
              <a:t>? </a:t>
            </a:r>
          </a:p>
        </p:txBody>
      </p:sp>
    </p:spTree>
    <p:extLst>
      <p:ext uri="{BB962C8B-B14F-4D97-AF65-F5344CB8AC3E}">
        <p14:creationId xmlns:p14="http://schemas.microsoft.com/office/powerpoint/2010/main" val="144592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Right 4">
            <a:extLst>
              <a:ext uri="{FF2B5EF4-FFF2-40B4-BE49-F238E27FC236}">
                <a16:creationId xmlns:a16="http://schemas.microsoft.com/office/drawing/2014/main" xmlns="" id="{B08F473F-B5F3-4F84-A253-FE69A65C8848}"/>
              </a:ext>
            </a:extLst>
          </p:cNvPr>
          <p:cNvSpPr/>
          <p:nvPr/>
        </p:nvSpPr>
        <p:spPr>
          <a:xfrm>
            <a:off x="5827203" y="3852568"/>
            <a:ext cx="5690621" cy="169037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59"/>
          </a:p>
        </p:txBody>
      </p:sp>
      <p:sp>
        <p:nvSpPr>
          <p:cNvPr id="8" name="TextBox 7">
            <a:extLst>
              <a:ext uri="{FF2B5EF4-FFF2-40B4-BE49-F238E27FC236}">
                <a16:creationId xmlns:a16="http://schemas.microsoft.com/office/drawing/2014/main" xmlns="" id="{C5A1FF26-66C2-45C9-8391-028AC3076BCB}"/>
              </a:ext>
            </a:extLst>
          </p:cNvPr>
          <p:cNvSpPr txBox="1"/>
          <p:nvPr/>
        </p:nvSpPr>
        <p:spPr>
          <a:xfrm>
            <a:off x="2198978" y="4217524"/>
            <a:ext cx="2476960" cy="769121"/>
          </a:xfrm>
          <a:prstGeom prst="rect">
            <a:avLst/>
          </a:prstGeom>
          <a:noFill/>
        </p:spPr>
        <p:txBody>
          <a:bodyPr wrap="none" rtlCol="0">
            <a:spAutoFit/>
          </a:bodyPr>
          <a:lstStyle/>
          <a:p>
            <a:r>
              <a:rPr lang="nb-NO" sz="4398" b="1" dirty="0" err="1"/>
              <a:t>Physical</a:t>
            </a:r>
            <a:endParaRPr lang="nb-NO" sz="4398" b="1" dirty="0"/>
          </a:p>
        </p:txBody>
      </p:sp>
      <p:sp>
        <p:nvSpPr>
          <p:cNvPr id="9" name="TextBox 8">
            <a:extLst>
              <a:ext uri="{FF2B5EF4-FFF2-40B4-BE49-F238E27FC236}">
                <a16:creationId xmlns:a16="http://schemas.microsoft.com/office/drawing/2014/main" xmlns="" id="{EBE341EB-D87F-49AD-A1D9-BC54DF2A8C4C}"/>
              </a:ext>
            </a:extLst>
          </p:cNvPr>
          <p:cNvSpPr txBox="1"/>
          <p:nvPr/>
        </p:nvSpPr>
        <p:spPr>
          <a:xfrm>
            <a:off x="12880370" y="4217524"/>
            <a:ext cx="1909497" cy="769121"/>
          </a:xfrm>
          <a:prstGeom prst="rect">
            <a:avLst/>
          </a:prstGeom>
          <a:noFill/>
        </p:spPr>
        <p:txBody>
          <a:bodyPr wrap="none" rtlCol="0">
            <a:spAutoFit/>
          </a:bodyPr>
          <a:lstStyle/>
          <a:p>
            <a:r>
              <a:rPr lang="nb-NO" sz="4398" b="1" dirty="0"/>
              <a:t>Digital</a:t>
            </a:r>
          </a:p>
        </p:txBody>
      </p:sp>
    </p:spTree>
    <p:extLst>
      <p:ext uri="{BB962C8B-B14F-4D97-AF65-F5344CB8AC3E}">
        <p14:creationId xmlns:p14="http://schemas.microsoft.com/office/powerpoint/2010/main" val="370318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Right 4">
            <a:extLst>
              <a:ext uri="{FF2B5EF4-FFF2-40B4-BE49-F238E27FC236}">
                <a16:creationId xmlns:a16="http://schemas.microsoft.com/office/drawing/2014/main" xmlns="" id="{B08F473F-B5F3-4F84-A253-FE69A65C8848}"/>
              </a:ext>
            </a:extLst>
          </p:cNvPr>
          <p:cNvSpPr/>
          <p:nvPr/>
        </p:nvSpPr>
        <p:spPr>
          <a:xfrm>
            <a:off x="4794422" y="3814030"/>
            <a:ext cx="7899012" cy="169037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59"/>
          </a:p>
        </p:txBody>
      </p:sp>
      <p:sp>
        <p:nvSpPr>
          <p:cNvPr id="6" name="TextBox 5">
            <a:extLst>
              <a:ext uri="{FF2B5EF4-FFF2-40B4-BE49-F238E27FC236}">
                <a16:creationId xmlns:a16="http://schemas.microsoft.com/office/drawing/2014/main" xmlns="" id="{CDC5D517-C922-4736-ADD5-1AD420867296}"/>
              </a:ext>
            </a:extLst>
          </p:cNvPr>
          <p:cNvSpPr txBox="1"/>
          <p:nvPr/>
        </p:nvSpPr>
        <p:spPr>
          <a:xfrm>
            <a:off x="2198978" y="4217524"/>
            <a:ext cx="2476960" cy="769121"/>
          </a:xfrm>
          <a:prstGeom prst="rect">
            <a:avLst/>
          </a:prstGeom>
          <a:noFill/>
        </p:spPr>
        <p:txBody>
          <a:bodyPr wrap="none" rtlCol="0">
            <a:spAutoFit/>
          </a:bodyPr>
          <a:lstStyle/>
          <a:p>
            <a:r>
              <a:rPr lang="nb-NO" sz="4398" b="1" dirty="0" err="1"/>
              <a:t>Physical</a:t>
            </a:r>
            <a:endParaRPr lang="nb-NO" sz="4398" b="1" dirty="0"/>
          </a:p>
        </p:txBody>
      </p:sp>
      <p:sp>
        <p:nvSpPr>
          <p:cNvPr id="7" name="TextBox 6">
            <a:extLst>
              <a:ext uri="{FF2B5EF4-FFF2-40B4-BE49-F238E27FC236}">
                <a16:creationId xmlns:a16="http://schemas.microsoft.com/office/drawing/2014/main" xmlns="" id="{076A998D-1E16-4416-A3C4-21BBC9F324A9}"/>
              </a:ext>
            </a:extLst>
          </p:cNvPr>
          <p:cNvSpPr txBox="1"/>
          <p:nvPr/>
        </p:nvSpPr>
        <p:spPr>
          <a:xfrm>
            <a:off x="12880370" y="4217524"/>
            <a:ext cx="1909497" cy="769121"/>
          </a:xfrm>
          <a:prstGeom prst="rect">
            <a:avLst/>
          </a:prstGeom>
          <a:noFill/>
        </p:spPr>
        <p:txBody>
          <a:bodyPr wrap="none" rtlCol="0">
            <a:spAutoFit/>
          </a:bodyPr>
          <a:lstStyle/>
          <a:p>
            <a:r>
              <a:rPr lang="nb-NO" sz="4398" b="1" dirty="0"/>
              <a:t>Digital</a:t>
            </a:r>
          </a:p>
        </p:txBody>
      </p:sp>
    </p:spTree>
    <p:extLst>
      <p:ext uri="{BB962C8B-B14F-4D97-AF65-F5344CB8AC3E}">
        <p14:creationId xmlns:p14="http://schemas.microsoft.com/office/powerpoint/2010/main" val="404707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948BD2B3-0565-4437-8B4F-A617AE02F43C}"/>
              </a:ext>
            </a:extLst>
          </p:cNvPr>
          <p:cNvSpPr>
            <a:spLocks noGrp="1"/>
          </p:cNvSpPr>
          <p:nvPr>
            <p:ph type="title"/>
          </p:nvPr>
        </p:nvSpPr>
        <p:spPr>
          <a:xfrm>
            <a:off x="2848909" y="538141"/>
            <a:ext cx="14134830" cy="1083940"/>
          </a:xfrm>
        </p:spPr>
        <p:txBody>
          <a:bodyPr>
            <a:normAutofit/>
          </a:bodyPr>
          <a:lstStyle/>
          <a:p>
            <a:r>
              <a:rPr lang="nb-NO" dirty="0" err="1"/>
              <a:t>Can</a:t>
            </a:r>
            <a:r>
              <a:rPr lang="nb-NO" dirty="0"/>
              <a:t> </a:t>
            </a:r>
            <a:r>
              <a:rPr lang="nb-NO" dirty="0" err="1"/>
              <a:t>we</a:t>
            </a:r>
            <a:r>
              <a:rPr lang="nb-NO" dirty="0"/>
              <a:t> </a:t>
            </a:r>
            <a:r>
              <a:rPr lang="nb-NO" dirty="0" err="1"/>
              <a:t>think</a:t>
            </a:r>
            <a:r>
              <a:rPr lang="nb-NO" dirty="0"/>
              <a:t> of </a:t>
            </a:r>
            <a:r>
              <a:rPr lang="nb-NO" dirty="0" err="1"/>
              <a:t>universities</a:t>
            </a:r>
            <a:r>
              <a:rPr lang="nb-NO" dirty="0"/>
              <a:t> as </a:t>
            </a:r>
            <a:r>
              <a:rPr lang="nb-NO" dirty="0" err="1"/>
              <a:t>platforms</a:t>
            </a:r>
            <a:r>
              <a:rPr lang="nb-NO" dirty="0"/>
              <a:t>?</a:t>
            </a:r>
          </a:p>
        </p:txBody>
      </p:sp>
      <p:sp>
        <p:nvSpPr>
          <p:cNvPr id="2" name="TextBox 1">
            <a:extLst>
              <a:ext uri="{FF2B5EF4-FFF2-40B4-BE49-F238E27FC236}">
                <a16:creationId xmlns:a16="http://schemas.microsoft.com/office/drawing/2014/main" xmlns="" id="{453E676C-E62D-41C4-9650-58CFD7A2BD2C}"/>
              </a:ext>
            </a:extLst>
          </p:cNvPr>
          <p:cNvSpPr txBox="1"/>
          <p:nvPr/>
        </p:nvSpPr>
        <p:spPr>
          <a:xfrm>
            <a:off x="7494065" y="2181050"/>
            <a:ext cx="3201517" cy="523220"/>
          </a:xfrm>
          <a:prstGeom prst="rect">
            <a:avLst/>
          </a:prstGeom>
          <a:noFill/>
        </p:spPr>
        <p:txBody>
          <a:bodyPr wrap="none" rtlCol="0">
            <a:spAutoFit/>
          </a:bodyPr>
          <a:lstStyle/>
          <a:p>
            <a:r>
              <a:rPr lang="nb-NO" sz="2800" b="1" i="1" dirty="0"/>
              <a:t>«</a:t>
            </a:r>
            <a:r>
              <a:rPr lang="nb-NO" sz="2800" b="1" i="1" dirty="0" err="1"/>
              <a:t>Where</a:t>
            </a:r>
            <a:r>
              <a:rPr lang="nb-NO" sz="2800" b="1" i="1" dirty="0"/>
              <a:t> </a:t>
            </a:r>
            <a:r>
              <a:rPr lang="nb-NO" sz="2800" b="1" i="1" dirty="0" err="1"/>
              <a:t>we</a:t>
            </a:r>
            <a:r>
              <a:rPr lang="nb-NO" sz="2800" b="1" i="1" dirty="0"/>
              <a:t> </a:t>
            </a:r>
            <a:r>
              <a:rPr lang="nb-NO" sz="2800" b="1" i="1" dirty="0" err="1"/>
              <a:t>meet</a:t>
            </a:r>
            <a:r>
              <a:rPr lang="nb-NO" sz="2800" b="1" i="1" dirty="0"/>
              <a:t>»</a:t>
            </a:r>
          </a:p>
        </p:txBody>
      </p:sp>
      <p:sp>
        <p:nvSpPr>
          <p:cNvPr id="3" name="Rectangle: Rounded Corners 2">
            <a:extLst>
              <a:ext uri="{FF2B5EF4-FFF2-40B4-BE49-F238E27FC236}">
                <a16:creationId xmlns:a16="http://schemas.microsoft.com/office/drawing/2014/main" xmlns="" id="{8E32C95C-4EFF-435B-83DB-B12A1F7A3E60}"/>
              </a:ext>
            </a:extLst>
          </p:cNvPr>
          <p:cNvSpPr/>
          <p:nvPr/>
        </p:nvSpPr>
        <p:spPr>
          <a:xfrm>
            <a:off x="1952786" y="4426557"/>
            <a:ext cx="13808990" cy="650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ysClr val="windowText" lastClr="000000"/>
                </a:solidFill>
              </a:rPr>
              <a:t>Digital </a:t>
            </a:r>
            <a:r>
              <a:rPr lang="nb-NO" b="1" dirty="0" err="1">
                <a:solidFill>
                  <a:sysClr val="windowText" lastClr="000000"/>
                </a:solidFill>
              </a:rPr>
              <a:t>platform</a:t>
            </a:r>
            <a:endParaRPr lang="nb-NO" b="1" dirty="0">
              <a:solidFill>
                <a:sysClr val="windowText" lastClr="000000"/>
              </a:solidFill>
            </a:endParaRPr>
          </a:p>
        </p:txBody>
      </p:sp>
      <p:sp>
        <p:nvSpPr>
          <p:cNvPr id="6" name="Rectangle: Rounded Corners 5">
            <a:extLst>
              <a:ext uri="{FF2B5EF4-FFF2-40B4-BE49-F238E27FC236}">
                <a16:creationId xmlns:a16="http://schemas.microsoft.com/office/drawing/2014/main" xmlns="" id="{CD3B0E41-5B24-4639-B51E-31FA694EEC27}"/>
              </a:ext>
            </a:extLst>
          </p:cNvPr>
          <p:cNvSpPr/>
          <p:nvPr/>
        </p:nvSpPr>
        <p:spPr>
          <a:xfrm>
            <a:off x="1952786" y="6119244"/>
            <a:ext cx="13808990" cy="650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solidFill>
                  <a:sysClr val="windowText" lastClr="000000"/>
                </a:solidFill>
              </a:rPr>
              <a:t>Physical</a:t>
            </a:r>
            <a:r>
              <a:rPr lang="nb-NO" b="1" dirty="0">
                <a:solidFill>
                  <a:sysClr val="windowText" lastClr="000000"/>
                </a:solidFill>
              </a:rPr>
              <a:t> </a:t>
            </a:r>
            <a:r>
              <a:rPr lang="nb-NO" b="1" dirty="0" err="1">
                <a:solidFill>
                  <a:sysClr val="windowText" lastClr="000000"/>
                </a:solidFill>
              </a:rPr>
              <a:t>platform</a:t>
            </a:r>
            <a:endParaRPr lang="nb-NO" b="1" dirty="0">
              <a:solidFill>
                <a:sysClr val="windowText" lastClr="000000"/>
              </a:solidFill>
            </a:endParaRPr>
          </a:p>
        </p:txBody>
      </p:sp>
      <p:sp>
        <p:nvSpPr>
          <p:cNvPr id="7" name="Rectangle: Rounded Corners 6">
            <a:extLst>
              <a:ext uri="{FF2B5EF4-FFF2-40B4-BE49-F238E27FC236}">
                <a16:creationId xmlns:a16="http://schemas.microsoft.com/office/drawing/2014/main" xmlns="" id="{E3C6F76E-636B-423D-A910-81FC457F2D0E}"/>
              </a:ext>
            </a:extLst>
          </p:cNvPr>
          <p:cNvSpPr/>
          <p:nvPr/>
        </p:nvSpPr>
        <p:spPr>
          <a:xfrm>
            <a:off x="1952787" y="7000065"/>
            <a:ext cx="3316638" cy="650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solidFill>
                  <a:sysClr val="windowText" lastClr="000000"/>
                </a:solidFill>
              </a:rPr>
              <a:t>Lay-out</a:t>
            </a:r>
            <a:endParaRPr lang="nb-NO" b="1" dirty="0">
              <a:solidFill>
                <a:sysClr val="windowText" lastClr="000000"/>
              </a:solidFill>
            </a:endParaRPr>
          </a:p>
        </p:txBody>
      </p:sp>
      <p:sp>
        <p:nvSpPr>
          <p:cNvPr id="8" name="Rectangle: Rounded Corners 7">
            <a:extLst>
              <a:ext uri="{FF2B5EF4-FFF2-40B4-BE49-F238E27FC236}">
                <a16:creationId xmlns:a16="http://schemas.microsoft.com/office/drawing/2014/main" xmlns="" id="{4CF07408-B2E3-40D6-8FC0-A50D90E7B886}"/>
              </a:ext>
            </a:extLst>
          </p:cNvPr>
          <p:cNvSpPr/>
          <p:nvPr/>
        </p:nvSpPr>
        <p:spPr>
          <a:xfrm>
            <a:off x="5516739" y="7000064"/>
            <a:ext cx="3656615" cy="650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ysClr val="windowText" lastClr="000000"/>
                </a:solidFill>
              </a:rPr>
              <a:t>Access</a:t>
            </a:r>
          </a:p>
        </p:txBody>
      </p:sp>
      <p:sp>
        <p:nvSpPr>
          <p:cNvPr id="10" name="Rectangle: Rounded Corners 9">
            <a:extLst>
              <a:ext uri="{FF2B5EF4-FFF2-40B4-BE49-F238E27FC236}">
                <a16:creationId xmlns:a16="http://schemas.microsoft.com/office/drawing/2014/main" xmlns="" id="{608E90A6-BEC2-43E5-B82D-75F54AA43F00}"/>
              </a:ext>
            </a:extLst>
          </p:cNvPr>
          <p:cNvSpPr/>
          <p:nvPr/>
        </p:nvSpPr>
        <p:spPr>
          <a:xfrm>
            <a:off x="1952785" y="3225150"/>
            <a:ext cx="3316639" cy="869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ysClr val="windowText" lastClr="000000"/>
                </a:solidFill>
              </a:rPr>
              <a:t>Software/Apps</a:t>
            </a:r>
          </a:p>
        </p:txBody>
      </p:sp>
      <p:sp>
        <p:nvSpPr>
          <p:cNvPr id="12" name="Rectangle: Rounded Corners 11">
            <a:extLst>
              <a:ext uri="{FF2B5EF4-FFF2-40B4-BE49-F238E27FC236}">
                <a16:creationId xmlns:a16="http://schemas.microsoft.com/office/drawing/2014/main" xmlns="" id="{F8F95AA5-767C-4B02-B8ED-794814FC7CCE}"/>
              </a:ext>
            </a:extLst>
          </p:cNvPr>
          <p:cNvSpPr/>
          <p:nvPr/>
        </p:nvSpPr>
        <p:spPr>
          <a:xfrm>
            <a:off x="5516739" y="3225149"/>
            <a:ext cx="3954652" cy="869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ysClr val="windowText" lastClr="000000"/>
                </a:solidFill>
              </a:rPr>
              <a:t>Data</a:t>
            </a:r>
          </a:p>
        </p:txBody>
      </p:sp>
      <p:sp>
        <p:nvSpPr>
          <p:cNvPr id="13" name="Rectangle: Rounded Corners 12">
            <a:extLst>
              <a:ext uri="{FF2B5EF4-FFF2-40B4-BE49-F238E27FC236}">
                <a16:creationId xmlns:a16="http://schemas.microsoft.com/office/drawing/2014/main" xmlns="" id="{318DE388-4F81-4B27-A8FE-AE6D8AC5CFBB}"/>
              </a:ext>
            </a:extLst>
          </p:cNvPr>
          <p:cNvSpPr/>
          <p:nvPr/>
        </p:nvSpPr>
        <p:spPr>
          <a:xfrm>
            <a:off x="9688126" y="3225149"/>
            <a:ext cx="2781144" cy="869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ysClr val="windowText" lastClr="000000"/>
                </a:solidFill>
              </a:rPr>
              <a:t>Network-</a:t>
            </a:r>
          </a:p>
          <a:p>
            <a:pPr algn="ctr"/>
            <a:r>
              <a:rPr lang="nb-NO" b="1" dirty="0" err="1">
                <a:solidFill>
                  <a:sysClr val="windowText" lastClr="000000"/>
                </a:solidFill>
              </a:rPr>
              <a:t>externalities</a:t>
            </a:r>
            <a:endParaRPr lang="nb-NO" b="1" dirty="0">
              <a:solidFill>
                <a:sysClr val="windowText" lastClr="000000"/>
              </a:solidFill>
            </a:endParaRPr>
          </a:p>
        </p:txBody>
      </p:sp>
      <p:sp>
        <p:nvSpPr>
          <p:cNvPr id="4" name="Arrow: Up-Down 3">
            <a:extLst>
              <a:ext uri="{FF2B5EF4-FFF2-40B4-BE49-F238E27FC236}">
                <a16:creationId xmlns:a16="http://schemas.microsoft.com/office/drawing/2014/main" xmlns="" id="{3B8C72AF-EEFA-432A-87B0-9034191AC3B9}"/>
              </a:ext>
            </a:extLst>
          </p:cNvPr>
          <p:cNvSpPr/>
          <p:nvPr/>
        </p:nvSpPr>
        <p:spPr>
          <a:xfrm>
            <a:off x="4510006" y="5281276"/>
            <a:ext cx="376143" cy="6509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rrow: Up-Down 14">
            <a:extLst>
              <a:ext uri="{FF2B5EF4-FFF2-40B4-BE49-F238E27FC236}">
                <a16:creationId xmlns:a16="http://schemas.microsoft.com/office/drawing/2014/main" xmlns="" id="{EB76296A-CEAF-42B2-8DFC-1AA32FDD8A9A}"/>
              </a:ext>
            </a:extLst>
          </p:cNvPr>
          <p:cNvSpPr/>
          <p:nvPr/>
        </p:nvSpPr>
        <p:spPr>
          <a:xfrm>
            <a:off x="12469270" y="5281275"/>
            <a:ext cx="376143" cy="6509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xtBox 4">
            <a:extLst>
              <a:ext uri="{FF2B5EF4-FFF2-40B4-BE49-F238E27FC236}">
                <a16:creationId xmlns:a16="http://schemas.microsoft.com/office/drawing/2014/main" xmlns="" id="{581165AA-C3D0-4BD7-9C0D-7DE6C32CDE4C}"/>
              </a:ext>
            </a:extLst>
          </p:cNvPr>
          <p:cNvSpPr txBox="1"/>
          <p:nvPr/>
        </p:nvSpPr>
        <p:spPr>
          <a:xfrm>
            <a:off x="1372429" y="5314351"/>
            <a:ext cx="2824812" cy="584775"/>
          </a:xfrm>
          <a:prstGeom prst="rect">
            <a:avLst/>
          </a:prstGeom>
          <a:noFill/>
        </p:spPr>
        <p:txBody>
          <a:bodyPr wrap="none" rtlCol="0">
            <a:spAutoFit/>
          </a:bodyPr>
          <a:lstStyle/>
          <a:p>
            <a:r>
              <a:rPr lang="nb-NO" sz="3200" b="1" i="1" dirty="0"/>
              <a:t>Collaboration</a:t>
            </a:r>
          </a:p>
        </p:txBody>
      </p:sp>
      <p:sp>
        <p:nvSpPr>
          <p:cNvPr id="18" name="Rectangle: Rounded Corners 17">
            <a:extLst>
              <a:ext uri="{FF2B5EF4-FFF2-40B4-BE49-F238E27FC236}">
                <a16:creationId xmlns:a16="http://schemas.microsoft.com/office/drawing/2014/main" xmlns="" id="{0D0018FE-60AF-4227-AB2B-A4B70E3E0F88}"/>
              </a:ext>
            </a:extLst>
          </p:cNvPr>
          <p:cNvSpPr/>
          <p:nvPr/>
        </p:nvSpPr>
        <p:spPr>
          <a:xfrm>
            <a:off x="9362612" y="7002990"/>
            <a:ext cx="3316639" cy="650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solidFill>
                  <a:sysClr val="windowText" lastClr="000000"/>
                </a:solidFill>
              </a:rPr>
              <a:t>Use</a:t>
            </a:r>
            <a:endParaRPr lang="nb-NO" b="1" dirty="0">
              <a:solidFill>
                <a:sysClr val="windowText" lastClr="000000"/>
              </a:solidFill>
            </a:endParaRPr>
          </a:p>
        </p:txBody>
      </p:sp>
      <p:sp>
        <p:nvSpPr>
          <p:cNvPr id="19" name="Rectangle: Rounded Corners 18">
            <a:extLst>
              <a:ext uri="{FF2B5EF4-FFF2-40B4-BE49-F238E27FC236}">
                <a16:creationId xmlns:a16="http://schemas.microsoft.com/office/drawing/2014/main" xmlns="" id="{D06E46DE-425C-4658-A083-E64CB18DB47B}"/>
              </a:ext>
            </a:extLst>
          </p:cNvPr>
          <p:cNvSpPr/>
          <p:nvPr/>
        </p:nvSpPr>
        <p:spPr>
          <a:xfrm>
            <a:off x="12868510" y="6979681"/>
            <a:ext cx="2893266" cy="650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ysClr val="windowText" lastClr="000000"/>
                </a:solidFill>
              </a:rPr>
              <a:t>Network/</a:t>
            </a:r>
          </a:p>
          <a:p>
            <a:pPr algn="ctr"/>
            <a:r>
              <a:rPr lang="nb-NO" b="1" dirty="0" err="1">
                <a:solidFill>
                  <a:sysClr val="windowText" lastClr="000000"/>
                </a:solidFill>
              </a:rPr>
              <a:t>ecosystem</a:t>
            </a:r>
            <a:endParaRPr lang="nb-NO" b="1" dirty="0">
              <a:solidFill>
                <a:sysClr val="windowText" lastClr="000000"/>
              </a:solidFill>
            </a:endParaRPr>
          </a:p>
        </p:txBody>
      </p:sp>
      <p:sp>
        <p:nvSpPr>
          <p:cNvPr id="20" name="Rectangle: Rounded Corners 19">
            <a:extLst>
              <a:ext uri="{FF2B5EF4-FFF2-40B4-BE49-F238E27FC236}">
                <a16:creationId xmlns:a16="http://schemas.microsoft.com/office/drawing/2014/main" xmlns="" id="{B229E57A-2E55-4EE3-91BB-AFB8986A6305}"/>
              </a:ext>
            </a:extLst>
          </p:cNvPr>
          <p:cNvSpPr/>
          <p:nvPr/>
        </p:nvSpPr>
        <p:spPr>
          <a:xfrm>
            <a:off x="12695812" y="3227821"/>
            <a:ext cx="3065963" cy="869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solidFill>
                  <a:sysClr val="windowText" lastClr="000000"/>
                </a:solidFill>
              </a:rPr>
              <a:t>Ecosystem</a:t>
            </a:r>
            <a:endParaRPr lang="nb-NO" b="1" dirty="0">
              <a:solidFill>
                <a:sysClr val="windowText" lastClr="000000"/>
              </a:solidFill>
            </a:endParaRPr>
          </a:p>
        </p:txBody>
      </p:sp>
      <p:sp>
        <p:nvSpPr>
          <p:cNvPr id="21" name="TextBox 20">
            <a:extLst>
              <a:ext uri="{FF2B5EF4-FFF2-40B4-BE49-F238E27FC236}">
                <a16:creationId xmlns:a16="http://schemas.microsoft.com/office/drawing/2014/main" xmlns="" id="{768C8A73-9B1A-443E-959E-4F7BC2775DE6}"/>
              </a:ext>
            </a:extLst>
          </p:cNvPr>
          <p:cNvSpPr txBox="1"/>
          <p:nvPr/>
        </p:nvSpPr>
        <p:spPr>
          <a:xfrm>
            <a:off x="15047477" y="5324961"/>
            <a:ext cx="1262653" cy="584775"/>
          </a:xfrm>
          <a:prstGeom prst="rect">
            <a:avLst/>
          </a:prstGeom>
          <a:noFill/>
        </p:spPr>
        <p:txBody>
          <a:bodyPr wrap="none" rtlCol="0">
            <a:spAutoFit/>
          </a:bodyPr>
          <a:lstStyle/>
          <a:p>
            <a:r>
              <a:rPr lang="nb-NO" sz="3200" b="1" i="1" dirty="0"/>
              <a:t>Value</a:t>
            </a:r>
          </a:p>
        </p:txBody>
      </p:sp>
      <p:sp>
        <p:nvSpPr>
          <p:cNvPr id="16" name="TextBox 15">
            <a:extLst>
              <a:ext uri="{FF2B5EF4-FFF2-40B4-BE49-F238E27FC236}">
                <a16:creationId xmlns:a16="http://schemas.microsoft.com/office/drawing/2014/main" xmlns="" id="{9649B098-D963-4FCD-B864-B11EB210D45B}"/>
              </a:ext>
            </a:extLst>
          </p:cNvPr>
          <p:cNvSpPr txBox="1"/>
          <p:nvPr/>
        </p:nvSpPr>
        <p:spPr>
          <a:xfrm>
            <a:off x="6399305" y="5228341"/>
            <a:ext cx="5370381" cy="707886"/>
          </a:xfrm>
          <a:prstGeom prst="rect">
            <a:avLst/>
          </a:prstGeom>
          <a:noFill/>
        </p:spPr>
        <p:txBody>
          <a:bodyPr wrap="none" rtlCol="0">
            <a:spAutoFit/>
          </a:bodyPr>
          <a:lstStyle/>
          <a:p>
            <a:r>
              <a:rPr lang="nb-NO" sz="4000" b="1" i="1" dirty="0"/>
              <a:t>The hybrid </a:t>
            </a:r>
            <a:r>
              <a:rPr lang="nb-NO" sz="4000" b="1" i="1" dirty="0" err="1"/>
              <a:t>university</a:t>
            </a:r>
            <a:endParaRPr lang="nb-NO" sz="4000" b="1" i="1" dirty="0"/>
          </a:p>
        </p:txBody>
      </p:sp>
    </p:spTree>
    <p:extLst>
      <p:ext uri="{BB962C8B-B14F-4D97-AF65-F5344CB8AC3E}">
        <p14:creationId xmlns:p14="http://schemas.microsoft.com/office/powerpoint/2010/main" val="199352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2F34D90D-78FC-41AD-B451-C7ED0482CD7E}"/>
              </a:ext>
            </a:extLst>
          </p:cNvPr>
          <p:cNvSpPr>
            <a:spLocks noGrp="1"/>
          </p:cNvSpPr>
          <p:nvPr>
            <p:ph type="ctrTitle"/>
          </p:nvPr>
        </p:nvSpPr>
        <p:spPr>
          <a:xfrm>
            <a:off x="888997" y="5520061"/>
            <a:ext cx="7614925" cy="2160591"/>
          </a:xfrm>
        </p:spPr>
        <p:txBody>
          <a:bodyPr>
            <a:noAutofit/>
          </a:bodyPr>
          <a:lstStyle/>
          <a:p>
            <a:r>
              <a:rPr lang="nb-NO" sz="4000" dirty="0"/>
              <a:t/>
            </a:r>
            <a:br>
              <a:rPr lang="nb-NO" sz="4000" dirty="0"/>
            </a:br>
            <a:r>
              <a:rPr lang="nb-NO" sz="4000" dirty="0"/>
              <a:t/>
            </a:r>
            <a:br>
              <a:rPr lang="nb-NO" sz="4000" dirty="0"/>
            </a:br>
            <a:r>
              <a:rPr lang="nb-NO" sz="4000" dirty="0"/>
              <a:t/>
            </a:r>
            <a:br>
              <a:rPr lang="nb-NO" sz="4000" dirty="0"/>
            </a:br>
            <a:r>
              <a:rPr lang="nb-NO" sz="4000" dirty="0"/>
              <a:t/>
            </a:r>
            <a:br>
              <a:rPr lang="nb-NO" sz="4000" dirty="0"/>
            </a:br>
            <a:r>
              <a:rPr lang="nb-NO" sz="4000" dirty="0" err="1"/>
              <a:t>Please</a:t>
            </a:r>
            <a:r>
              <a:rPr lang="nb-NO" sz="4000" dirty="0"/>
              <a:t> do make </a:t>
            </a:r>
            <a:r>
              <a:rPr lang="nb-NO" sz="4000" dirty="0" err="1"/>
              <a:t>contact</a:t>
            </a:r>
            <a:r>
              <a:rPr lang="nb-NO" sz="4000" dirty="0"/>
              <a:t/>
            </a:r>
            <a:br>
              <a:rPr lang="nb-NO" sz="4000" dirty="0"/>
            </a:br>
            <a:r>
              <a:rPr lang="nb-NO" sz="4000" dirty="0"/>
              <a:t>talesk@oslomet.no</a:t>
            </a:r>
            <a:br>
              <a:rPr lang="nb-NO" sz="4000" dirty="0"/>
            </a:br>
            <a:r>
              <a:rPr lang="nb-NO" sz="4000" dirty="0"/>
              <a:t/>
            </a:r>
            <a:br>
              <a:rPr lang="nb-NO" sz="4000" dirty="0"/>
            </a:br>
            <a:r>
              <a:rPr lang="nb-NO" sz="4000" dirty="0"/>
              <a:t/>
            </a:r>
            <a:br>
              <a:rPr lang="nb-NO" sz="4000" dirty="0"/>
            </a:br>
            <a:r>
              <a:rPr lang="nb-NO" sz="3200" i="1" dirty="0"/>
              <a:t>Tale Skjølsvik</a:t>
            </a:r>
            <a:br>
              <a:rPr lang="nb-NO" sz="3200" i="1" dirty="0"/>
            </a:br>
            <a:r>
              <a:rPr lang="nb-NO" sz="3200" i="1" dirty="0"/>
              <a:t>Professor og Vice Dean</a:t>
            </a:r>
            <a:br>
              <a:rPr lang="nb-NO" sz="3200" i="1" dirty="0"/>
            </a:br>
            <a:r>
              <a:rPr lang="nb-NO" sz="3200" i="1" dirty="0" err="1"/>
              <a:t>Faculty</a:t>
            </a:r>
            <a:r>
              <a:rPr lang="nb-NO" sz="3200" i="1" dirty="0"/>
              <a:t> of </a:t>
            </a:r>
            <a:r>
              <a:rPr lang="nb-NO" sz="3200" i="1" dirty="0" err="1"/>
              <a:t>technology</a:t>
            </a:r>
            <a:r>
              <a:rPr lang="nb-NO" sz="3200" i="1" dirty="0"/>
              <a:t>, art &amp; design</a:t>
            </a:r>
            <a:br>
              <a:rPr lang="nb-NO" sz="3200" i="1" dirty="0"/>
            </a:br>
            <a:r>
              <a:rPr lang="nb-NO" sz="3200" i="1" dirty="0"/>
              <a:t>OsloMet</a:t>
            </a:r>
          </a:p>
        </p:txBody>
      </p:sp>
      <p:pic>
        <p:nvPicPr>
          <p:cNvPr id="4" name="Picture 3" descr="A person posing for the camera&#10;&#10;Description automatically generated">
            <a:extLst>
              <a:ext uri="{FF2B5EF4-FFF2-40B4-BE49-F238E27FC236}">
                <a16:creationId xmlns:a16="http://schemas.microsoft.com/office/drawing/2014/main" xmlns="" id="{29C89E47-D6F8-4007-AA16-F537AF1B8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679306" y="478223"/>
            <a:ext cx="6613208" cy="8795566"/>
          </a:xfrm>
          <a:prstGeom prst="rect">
            <a:avLst/>
          </a:prstGeom>
        </p:spPr>
      </p:pic>
    </p:spTree>
    <p:extLst>
      <p:ext uri="{BB962C8B-B14F-4D97-AF65-F5344CB8AC3E}">
        <p14:creationId xmlns:p14="http://schemas.microsoft.com/office/powerpoint/2010/main" val="85217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7801" b="7801"/>
          <a:stretch>
            <a:fillRect/>
          </a:stretch>
        </p:blipFill>
        <p:spPr/>
      </p:pic>
      <p:sp>
        <p:nvSpPr>
          <p:cNvPr id="3" name="Plassholder for bunntekst 2"/>
          <p:cNvSpPr>
            <a:spLocks noGrp="1"/>
          </p:cNvSpPr>
          <p:nvPr>
            <p:ph type="ftr" sz="quarter" idx="11"/>
          </p:nvPr>
        </p:nvSpPr>
        <p:spPr/>
        <p:txBody>
          <a:bodyPr/>
          <a:lstStyle/>
          <a:p>
            <a:endParaRPr lang="nb-NO"/>
          </a:p>
        </p:txBody>
      </p:sp>
      <p:sp>
        <p:nvSpPr>
          <p:cNvPr id="4" name="Plassholder for tekst 3"/>
          <p:cNvSpPr>
            <a:spLocks noGrp="1"/>
          </p:cNvSpPr>
          <p:nvPr>
            <p:ph type="body" idx="13"/>
          </p:nvPr>
        </p:nvSpPr>
        <p:spPr/>
        <p:txBody>
          <a:bodyPr/>
          <a:lstStyle/>
          <a:p>
            <a:endParaRPr lang="nb-NO"/>
          </a:p>
        </p:txBody>
      </p:sp>
      <p:sp>
        <p:nvSpPr>
          <p:cNvPr id="5" name="Plassholder for tekst 4"/>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416957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4972" y="2579221"/>
            <a:ext cx="15373922" cy="3240887"/>
          </a:xfrm>
        </p:spPr>
        <p:txBody>
          <a:bodyPr>
            <a:normAutofit/>
          </a:bodyPr>
          <a:lstStyle/>
          <a:p>
            <a:pPr algn="ctr"/>
            <a:r>
              <a:rPr lang="en-US" sz="6600" i="0" dirty="0">
                <a:solidFill>
                  <a:srgbClr val="222222"/>
                </a:solidFill>
                <a:effectLst/>
                <a:latin typeface="Moderat"/>
              </a:rPr>
              <a:t>Delivering knowledge to solve societal challenges</a:t>
            </a:r>
            <a:endParaRPr lang="nb-NO" sz="41300" dirty="0">
              <a:cs typeface="Times New Roman" panose="02020603050405020304" pitchFamily="18" charset="0"/>
            </a:endParaRPr>
          </a:p>
        </p:txBody>
      </p:sp>
    </p:spTree>
    <p:extLst>
      <p:ext uri="{BB962C8B-B14F-4D97-AF65-F5344CB8AC3E}">
        <p14:creationId xmlns:p14="http://schemas.microsoft.com/office/powerpoint/2010/main" val="285903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4">
            <a:extLst>
              <a:ext uri="{FF2B5EF4-FFF2-40B4-BE49-F238E27FC236}">
                <a16:creationId xmlns:a16="http://schemas.microsoft.com/office/drawing/2014/main" xmlns="" id="{0090675F-19ED-423A-9EF3-70A1BAB17B92}"/>
              </a:ext>
            </a:extLst>
          </p:cNvPr>
          <p:cNvSpPr>
            <a:spLocks noGrp="1"/>
          </p:cNvSpPr>
          <p:nvPr>
            <p:ph type="body" sz="quarter" idx="13"/>
          </p:nvPr>
        </p:nvSpPr>
        <p:spPr>
          <a:xfrm>
            <a:off x="2415896" y="2047628"/>
            <a:ext cx="6960630" cy="6011712"/>
          </a:xfrm>
        </p:spPr>
        <p:txBody>
          <a:bodyPr>
            <a:normAutofit/>
          </a:bodyPr>
          <a:lstStyle/>
          <a:p>
            <a:pPr fontAlgn="auto">
              <a:lnSpc>
                <a:spcPct val="150000"/>
              </a:lnSpc>
              <a:spcAft>
                <a:spcPts val="0"/>
              </a:spcAft>
              <a:defRPr/>
            </a:pPr>
            <a:r>
              <a:rPr lang="nb-NO" sz="3200" dirty="0"/>
              <a:t>22 000+ students</a:t>
            </a:r>
          </a:p>
          <a:p>
            <a:pPr fontAlgn="auto">
              <a:lnSpc>
                <a:spcPct val="150000"/>
              </a:lnSpc>
              <a:spcAft>
                <a:spcPts val="0"/>
              </a:spcAft>
              <a:defRPr/>
            </a:pPr>
            <a:r>
              <a:rPr lang="nb-NO" sz="3200" dirty="0"/>
              <a:t>2 200+ </a:t>
            </a:r>
            <a:r>
              <a:rPr lang="en-GB" sz="3200" dirty="0"/>
              <a:t>staff members</a:t>
            </a:r>
            <a:endParaRPr lang="nb-NO" sz="3200" dirty="0"/>
          </a:p>
          <a:p>
            <a:pPr fontAlgn="auto">
              <a:lnSpc>
                <a:spcPct val="150000"/>
              </a:lnSpc>
              <a:spcAft>
                <a:spcPts val="0"/>
              </a:spcAft>
              <a:defRPr/>
            </a:pPr>
            <a:r>
              <a:rPr lang="nb-NO" sz="3200" dirty="0"/>
              <a:t>48 </a:t>
            </a:r>
            <a:r>
              <a:rPr lang="en-GB" sz="3200" dirty="0"/>
              <a:t>Bachelor’s Degree Programmes</a:t>
            </a:r>
            <a:endParaRPr lang="nb-NO" sz="3200" dirty="0"/>
          </a:p>
          <a:p>
            <a:pPr fontAlgn="auto">
              <a:lnSpc>
                <a:spcPct val="150000"/>
              </a:lnSpc>
              <a:spcAft>
                <a:spcPts val="0"/>
              </a:spcAft>
              <a:defRPr/>
            </a:pPr>
            <a:r>
              <a:rPr lang="nb-NO" sz="3200" dirty="0"/>
              <a:t>33 </a:t>
            </a:r>
            <a:r>
              <a:rPr lang="en-GB" sz="3200" dirty="0"/>
              <a:t>Master’s Degree Programmes </a:t>
            </a:r>
          </a:p>
          <a:p>
            <a:pPr fontAlgn="auto">
              <a:lnSpc>
                <a:spcPct val="150000"/>
              </a:lnSpc>
              <a:spcAft>
                <a:spcPts val="0"/>
              </a:spcAft>
              <a:defRPr/>
            </a:pPr>
            <a:r>
              <a:rPr lang="nb-NO" sz="3200" dirty="0"/>
              <a:t>6 </a:t>
            </a:r>
            <a:r>
              <a:rPr lang="en-GB" sz="3200" dirty="0"/>
              <a:t>PhD programmes </a:t>
            </a:r>
          </a:p>
          <a:p>
            <a:pPr>
              <a:lnSpc>
                <a:spcPct val="150000"/>
              </a:lnSpc>
              <a:spcAft>
                <a:spcPts val="0"/>
              </a:spcAft>
              <a:defRPr/>
            </a:pPr>
            <a:r>
              <a:rPr lang="nb-NO" sz="3200" dirty="0"/>
              <a:t>4 </a:t>
            </a:r>
            <a:r>
              <a:rPr lang="en-GB" sz="3200" dirty="0"/>
              <a:t>Faculties </a:t>
            </a:r>
            <a:r>
              <a:rPr lang="nb-NO" sz="3200" dirty="0"/>
              <a:t> </a:t>
            </a:r>
          </a:p>
          <a:p>
            <a:pPr fontAlgn="auto">
              <a:lnSpc>
                <a:spcPct val="150000"/>
              </a:lnSpc>
              <a:spcAft>
                <a:spcPts val="0"/>
              </a:spcAft>
              <a:defRPr/>
            </a:pPr>
            <a:r>
              <a:rPr lang="nb-NO" sz="3200" dirty="0"/>
              <a:t>5 </a:t>
            </a:r>
            <a:r>
              <a:rPr lang="en-GB" sz="3200" dirty="0"/>
              <a:t>Research Centres </a:t>
            </a:r>
          </a:p>
          <a:p>
            <a:pPr fontAlgn="auto">
              <a:lnSpc>
                <a:spcPct val="150000"/>
              </a:lnSpc>
              <a:spcAft>
                <a:spcPts val="0"/>
              </a:spcAft>
              <a:defRPr/>
            </a:pPr>
            <a:r>
              <a:rPr lang="nb-NO" sz="3200" dirty="0"/>
              <a:t>2 </a:t>
            </a:r>
            <a:r>
              <a:rPr lang="nb-NO" sz="3200" dirty="0" err="1"/>
              <a:t>Campuses</a:t>
            </a:r>
            <a:endParaRPr lang="nb-NO" sz="3200" dirty="0"/>
          </a:p>
          <a:p>
            <a:pPr>
              <a:lnSpc>
                <a:spcPct val="150000"/>
              </a:lnSpc>
            </a:pPr>
            <a:endParaRPr lang="nb-NO" sz="3200" dirty="0"/>
          </a:p>
        </p:txBody>
      </p:sp>
      <p:sp>
        <p:nvSpPr>
          <p:cNvPr id="7" name="Tittel 2">
            <a:extLst>
              <a:ext uri="{FF2B5EF4-FFF2-40B4-BE49-F238E27FC236}">
                <a16:creationId xmlns:a16="http://schemas.microsoft.com/office/drawing/2014/main" xmlns="" id="{B5B89FE8-9B57-4475-BF35-47F9A00CC207}"/>
              </a:ext>
            </a:extLst>
          </p:cNvPr>
          <p:cNvSpPr>
            <a:spLocks noGrp="1"/>
          </p:cNvSpPr>
          <p:nvPr>
            <p:ph type="title"/>
          </p:nvPr>
        </p:nvSpPr>
        <p:spPr>
          <a:xfrm>
            <a:off x="2415896" y="234908"/>
            <a:ext cx="4001660" cy="1329595"/>
          </a:xfrm>
        </p:spPr>
        <p:txBody>
          <a:bodyPr>
            <a:normAutofit/>
          </a:bodyPr>
          <a:lstStyle/>
          <a:p>
            <a:r>
              <a:rPr lang="nb-NO" dirty="0"/>
              <a:t>Who </a:t>
            </a:r>
            <a:r>
              <a:rPr lang="nb-NO" dirty="0" err="1"/>
              <a:t>we</a:t>
            </a:r>
            <a:r>
              <a:rPr lang="nb-NO" dirty="0"/>
              <a:t> </a:t>
            </a:r>
            <a:r>
              <a:rPr lang="nb-NO" dirty="0" err="1"/>
              <a:t>are</a:t>
            </a:r>
            <a:endParaRPr lang="nb-NO" dirty="0"/>
          </a:p>
        </p:txBody>
      </p:sp>
      <p:pic>
        <p:nvPicPr>
          <p:cNvPr id="4098" name="Picture 2">
            <a:extLst>
              <a:ext uri="{FF2B5EF4-FFF2-40B4-BE49-F238E27FC236}">
                <a16:creationId xmlns:a16="http://schemas.microsoft.com/office/drawing/2014/main" xmlns="" id="{B84DB269-54CF-47FA-A0CA-CBF4ADF90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854" y="4954630"/>
            <a:ext cx="281940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xmlns="" id="{5496EE15-E969-48CF-8950-33E0C27BB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5738" y="4964155"/>
            <a:ext cx="2809875" cy="4552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E7617266-E2D1-4564-AA26-7DC2891ADF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71" r="10133"/>
          <a:stretch/>
        </p:blipFill>
        <p:spPr bwMode="auto">
          <a:xfrm>
            <a:off x="10620854" y="234908"/>
            <a:ext cx="2819400" cy="45529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xmlns="" id="{BA3C2948-47A8-4A9C-ADB4-9889E387C1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213" y="211845"/>
            <a:ext cx="28194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49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p:cNvPicPr>
            <a:picLocks noChangeAspect="1"/>
          </p:cNvPicPr>
          <p:nvPr/>
        </p:nvPicPr>
        <p:blipFill rotWithShape="1">
          <a:blip r:embed="rId2"/>
          <a:srcRect l="16409" r="16827" b="3916"/>
          <a:stretch/>
        </p:blipFill>
        <p:spPr>
          <a:xfrm>
            <a:off x="508518" y="354060"/>
            <a:ext cx="7643519" cy="5877107"/>
          </a:xfrm>
          <a:prstGeom prst="rect">
            <a:avLst/>
          </a:prstGeom>
        </p:spPr>
      </p:pic>
      <p:pic>
        <p:nvPicPr>
          <p:cNvPr id="8" name="Bilde 3"/>
          <p:cNvPicPr>
            <a:picLocks noChangeAspect="1"/>
          </p:cNvPicPr>
          <p:nvPr/>
        </p:nvPicPr>
        <p:blipFill rotWithShape="1">
          <a:blip r:embed="rId3"/>
          <a:srcRect l="11848" r="11848" b="4988"/>
          <a:stretch/>
        </p:blipFill>
        <p:spPr>
          <a:xfrm>
            <a:off x="8333570" y="3292613"/>
            <a:ext cx="8834033" cy="5877107"/>
          </a:xfrm>
          <a:prstGeom prst="rect">
            <a:avLst/>
          </a:prstGeom>
        </p:spPr>
      </p:pic>
      <p:sp>
        <p:nvSpPr>
          <p:cNvPr id="9" name="Title 2">
            <a:extLst>
              <a:ext uri="{FF2B5EF4-FFF2-40B4-BE49-F238E27FC236}">
                <a16:creationId xmlns:a16="http://schemas.microsoft.com/office/drawing/2014/main" xmlns="" id="{E97F284B-5945-46EB-8511-5E51150D5B70}"/>
              </a:ext>
            </a:extLst>
          </p:cNvPr>
          <p:cNvSpPr txBox="1">
            <a:spLocks/>
          </p:cNvSpPr>
          <p:nvPr/>
        </p:nvSpPr>
        <p:spPr>
          <a:xfrm>
            <a:off x="8456223" y="354060"/>
            <a:ext cx="15373922" cy="664797"/>
          </a:xfrm>
          <a:prstGeom prst="rect">
            <a:avLst/>
          </a:prstGeom>
        </p:spPr>
        <p:txBody>
          <a:bodyPr anchor="b">
            <a:normAutofit fontScale="92500" lnSpcReduction="10000"/>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nb-NO"/>
              <a:t>Where did OsloMet come from? </a:t>
            </a:r>
            <a:endParaRPr lang="nb-NO" dirty="0"/>
          </a:p>
        </p:txBody>
      </p:sp>
    </p:spTree>
    <p:extLst>
      <p:ext uri="{BB962C8B-B14F-4D97-AF65-F5344CB8AC3E}">
        <p14:creationId xmlns:p14="http://schemas.microsoft.com/office/powerpoint/2010/main" val="74710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6347D6F-3BFD-415C-8519-AB27D7C9CA94}"/>
              </a:ext>
            </a:extLst>
          </p:cNvPr>
          <p:cNvSpPr>
            <a:spLocks noGrp="1"/>
          </p:cNvSpPr>
          <p:nvPr>
            <p:ph type="title"/>
          </p:nvPr>
        </p:nvSpPr>
        <p:spPr>
          <a:xfrm>
            <a:off x="2451899" y="1446084"/>
            <a:ext cx="15373922" cy="664797"/>
          </a:xfrm>
        </p:spPr>
        <p:txBody>
          <a:bodyPr anchor="b">
            <a:normAutofit fontScale="90000"/>
          </a:bodyPr>
          <a:lstStyle/>
          <a:p>
            <a:r>
              <a:rPr lang="nb-NO" dirty="0" err="1"/>
              <a:t>Where</a:t>
            </a:r>
            <a:r>
              <a:rPr lang="nb-NO" dirty="0"/>
              <a:t> </a:t>
            </a:r>
            <a:r>
              <a:rPr lang="nb-NO" dirty="0" err="1"/>
              <a:t>did</a:t>
            </a:r>
            <a:r>
              <a:rPr lang="nb-NO" dirty="0"/>
              <a:t> OsloMet </a:t>
            </a:r>
            <a:r>
              <a:rPr lang="nb-NO" dirty="0" err="1"/>
              <a:t>come</a:t>
            </a:r>
            <a:r>
              <a:rPr lang="nb-NO" dirty="0"/>
              <a:t> from? 3 </a:t>
            </a:r>
            <a:r>
              <a:rPr lang="nb-NO" dirty="0" err="1"/>
              <a:t>phases</a:t>
            </a:r>
            <a:r>
              <a:rPr lang="nb-NO" dirty="0"/>
              <a:t>: </a:t>
            </a:r>
            <a:br>
              <a:rPr lang="nb-NO" dirty="0"/>
            </a:br>
            <a:r>
              <a:rPr lang="nb-NO" dirty="0"/>
              <a:t>- </a:t>
            </a:r>
            <a:r>
              <a:rPr lang="nb-NO" dirty="0" err="1"/>
              <a:t>Mergers</a:t>
            </a:r>
            <a:r>
              <a:rPr lang="nb-NO" dirty="0"/>
              <a:t>, </a:t>
            </a:r>
            <a:r>
              <a:rPr lang="nb-NO" dirty="0" err="1"/>
              <a:t>university</a:t>
            </a:r>
            <a:r>
              <a:rPr lang="nb-NO" dirty="0"/>
              <a:t> establishment and </a:t>
            </a:r>
            <a:r>
              <a:rPr lang="nb-NO" dirty="0" err="1"/>
              <a:t>rebranding</a:t>
            </a:r>
            <a:endParaRPr lang="nb-NO" dirty="0"/>
          </a:p>
        </p:txBody>
      </p:sp>
      <p:pic>
        <p:nvPicPr>
          <p:cNvPr id="1026" name="Picture 2" descr="900 videreutdanningsstudenter under korona - OsloMet">
            <a:extLst>
              <a:ext uri="{FF2B5EF4-FFF2-40B4-BE49-F238E27FC236}">
                <a16:creationId xmlns:a16="http://schemas.microsoft.com/office/drawing/2014/main" xmlns="" id="{D049109A-1321-449F-895F-2E03B6460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91" r="6764" b="1"/>
          <a:stretch/>
        </p:blipFill>
        <p:spPr bwMode="auto">
          <a:xfrm>
            <a:off x="11180277" y="2967468"/>
            <a:ext cx="4961228" cy="3146145"/>
          </a:xfrm>
          <a:prstGeom prst="rect">
            <a:avLst/>
          </a:prstGeom>
          <a:solidFill>
            <a:srgbClr val="FFFFFF"/>
          </a:solidFill>
        </p:spPr>
      </p:pic>
      <p:pic>
        <p:nvPicPr>
          <p:cNvPr id="1032" name="Picture 8">
            <a:extLst>
              <a:ext uri="{FF2B5EF4-FFF2-40B4-BE49-F238E27FC236}">
                <a16:creationId xmlns:a16="http://schemas.microsoft.com/office/drawing/2014/main" xmlns="" id="{EA9D2B12-9A45-403A-AA47-528FE12AB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266" y="3047968"/>
            <a:ext cx="2864105" cy="30647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UUG og HiOs pris for fremme av fri programvare i Norge 2006">
            <a:extLst>
              <a:ext uri="{FF2B5EF4-FFF2-40B4-BE49-F238E27FC236}">
                <a16:creationId xmlns:a16="http://schemas.microsoft.com/office/drawing/2014/main" xmlns="" id="{7934B519-6218-4955-A5ED-7EB0C1F5BA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881" y="2669998"/>
            <a:ext cx="3722012" cy="20198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orskningstorget i Oslo added a... - Forskningstorget i Oslo">
            <a:extLst>
              <a:ext uri="{FF2B5EF4-FFF2-40B4-BE49-F238E27FC236}">
                <a16:creationId xmlns:a16="http://schemas.microsoft.com/office/drawing/2014/main" xmlns="" id="{662B677F-457D-4CBF-BDF6-EB3C68E56F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7783" r="34402" b="-786"/>
          <a:stretch/>
        </p:blipFill>
        <p:spPr bwMode="auto">
          <a:xfrm>
            <a:off x="1390413" y="5406277"/>
            <a:ext cx="4700100" cy="9586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an Messel, Author at Rom for historien">
            <a:extLst>
              <a:ext uri="{FF2B5EF4-FFF2-40B4-BE49-F238E27FC236}">
                <a16:creationId xmlns:a16="http://schemas.microsoft.com/office/drawing/2014/main" xmlns="" id="{39C9CF31-DEA9-40D7-A389-F08DD84CC6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6921"/>
          <a:stretch/>
        </p:blipFill>
        <p:spPr bwMode="auto">
          <a:xfrm>
            <a:off x="7419702" y="7714556"/>
            <a:ext cx="2138373" cy="1014109"/>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xmlns="" id="{0F4FDAD0-1910-43A3-988C-10798035D0D8}"/>
              </a:ext>
            </a:extLst>
          </p:cNvPr>
          <p:cNvSpPr/>
          <p:nvPr/>
        </p:nvSpPr>
        <p:spPr>
          <a:xfrm>
            <a:off x="6090513" y="3288596"/>
            <a:ext cx="727549" cy="78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rrow: Right 15">
            <a:extLst>
              <a:ext uri="{FF2B5EF4-FFF2-40B4-BE49-F238E27FC236}">
                <a16:creationId xmlns:a16="http://schemas.microsoft.com/office/drawing/2014/main" xmlns="" id="{B71B6A6D-B5AF-4B99-9A33-ED3DBE6A1942}"/>
              </a:ext>
            </a:extLst>
          </p:cNvPr>
          <p:cNvSpPr/>
          <p:nvPr/>
        </p:nvSpPr>
        <p:spPr>
          <a:xfrm>
            <a:off x="6082873" y="5329974"/>
            <a:ext cx="727549" cy="78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Arrow: Right 16">
            <a:extLst>
              <a:ext uri="{FF2B5EF4-FFF2-40B4-BE49-F238E27FC236}">
                <a16:creationId xmlns:a16="http://schemas.microsoft.com/office/drawing/2014/main" xmlns="" id="{771F7AEF-1D60-4E7D-9B81-68DC98DB31CB}"/>
              </a:ext>
            </a:extLst>
          </p:cNvPr>
          <p:cNvSpPr/>
          <p:nvPr/>
        </p:nvSpPr>
        <p:spPr>
          <a:xfrm>
            <a:off x="10245549" y="4298544"/>
            <a:ext cx="727549" cy="78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40" name="Picture 16" descr="No photo description available.">
            <a:extLst>
              <a:ext uri="{FF2B5EF4-FFF2-40B4-BE49-F238E27FC236}">
                <a16:creationId xmlns:a16="http://schemas.microsoft.com/office/drawing/2014/main" xmlns="" id="{8C3E4B58-EFF2-4D89-827A-F59D2F2E10C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598"/>
          <a:stretch/>
        </p:blipFill>
        <p:spPr bwMode="auto">
          <a:xfrm>
            <a:off x="9302729" y="7747520"/>
            <a:ext cx="1924175" cy="9804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ybrid Forum: åpent møte - Sandefjord bibliotek — VESTFOLD GUIDE">
            <a:extLst>
              <a:ext uri="{FF2B5EF4-FFF2-40B4-BE49-F238E27FC236}">
                <a16:creationId xmlns:a16="http://schemas.microsoft.com/office/drawing/2014/main" xmlns="" id="{BBC3722F-E791-41D4-AB91-013352DFDC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9156" y="7562159"/>
            <a:ext cx="1405286" cy="1405286"/>
          </a:xfrm>
          <a:prstGeom prst="rect">
            <a:avLst/>
          </a:prstGeom>
          <a:noFill/>
          <a:extLst>
            <a:ext uri="{909E8E84-426E-40DD-AFC4-6F175D3DCCD1}">
              <a14:hiddenFill xmlns:a14="http://schemas.microsoft.com/office/drawing/2010/main">
                <a:solidFill>
                  <a:srgbClr val="FFFFFF"/>
                </a:solidFill>
              </a14:hiddenFill>
            </a:ext>
          </a:extLst>
        </p:spPr>
      </p:pic>
      <p:sp>
        <p:nvSpPr>
          <p:cNvPr id="20" name="Arrow: Right 19">
            <a:extLst>
              <a:ext uri="{FF2B5EF4-FFF2-40B4-BE49-F238E27FC236}">
                <a16:creationId xmlns:a16="http://schemas.microsoft.com/office/drawing/2014/main" xmlns="" id="{4C6AAC03-16D8-403E-895D-B4E71E4E461C}"/>
              </a:ext>
            </a:extLst>
          </p:cNvPr>
          <p:cNvSpPr/>
          <p:nvPr/>
        </p:nvSpPr>
        <p:spPr>
          <a:xfrm rot="16200000">
            <a:off x="8242544" y="6714160"/>
            <a:ext cx="727549" cy="78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44" name="Picture 20" descr="By- og regionforskningsinstituttet NIBR | LinkedIn">
            <a:extLst>
              <a:ext uri="{FF2B5EF4-FFF2-40B4-BE49-F238E27FC236}">
                <a16:creationId xmlns:a16="http://schemas.microsoft.com/office/drawing/2014/main" xmlns="" id="{1BC7BE0B-4252-4B55-8CCF-157F9DD3D9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7567" y="6879100"/>
            <a:ext cx="2600685" cy="260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37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42C48-5C1B-49C5-B22B-8793F662C203}"/>
              </a:ext>
            </a:extLst>
          </p:cNvPr>
          <p:cNvSpPr>
            <a:spLocks noGrp="1"/>
          </p:cNvSpPr>
          <p:nvPr>
            <p:ph type="title"/>
          </p:nvPr>
        </p:nvSpPr>
        <p:spPr>
          <a:xfrm>
            <a:off x="2478046" y="1284326"/>
            <a:ext cx="9660945" cy="664797"/>
          </a:xfrm>
        </p:spPr>
        <p:txBody>
          <a:bodyPr>
            <a:normAutofit fontScale="90000"/>
          </a:bodyPr>
          <a:lstStyle/>
          <a:p>
            <a:r>
              <a:rPr lang="nb-NO" dirty="0" err="1"/>
              <a:t>What</a:t>
            </a:r>
            <a:r>
              <a:rPr lang="nb-NO" dirty="0"/>
              <a:t> </a:t>
            </a:r>
            <a:r>
              <a:rPr lang="nb-NO" dirty="0" err="1"/>
              <a:t>are</a:t>
            </a:r>
            <a:r>
              <a:rPr lang="nb-NO" dirty="0"/>
              <a:t> </a:t>
            </a:r>
            <a:r>
              <a:rPr lang="nb-NO" dirty="0" err="1"/>
              <a:t>potential</a:t>
            </a:r>
            <a:r>
              <a:rPr lang="nb-NO" dirty="0"/>
              <a:t> </a:t>
            </a:r>
            <a:r>
              <a:rPr lang="nb-NO" dirty="0" err="1"/>
              <a:t>benefits</a:t>
            </a:r>
            <a:r>
              <a:rPr lang="nb-NO" dirty="0"/>
              <a:t> and </a:t>
            </a:r>
            <a:r>
              <a:rPr lang="nb-NO" dirty="0" err="1"/>
              <a:t>liabilites</a:t>
            </a:r>
            <a:r>
              <a:rPr lang="nb-NO" dirty="0"/>
              <a:t> of a MERGER? </a:t>
            </a:r>
          </a:p>
        </p:txBody>
      </p:sp>
      <p:sp>
        <p:nvSpPr>
          <p:cNvPr id="3" name="Content Placeholder 2">
            <a:extLst>
              <a:ext uri="{FF2B5EF4-FFF2-40B4-BE49-F238E27FC236}">
                <a16:creationId xmlns:a16="http://schemas.microsoft.com/office/drawing/2014/main" xmlns="" id="{7C1BA05D-D884-4E96-9A49-D8399B532E9E}"/>
              </a:ext>
            </a:extLst>
          </p:cNvPr>
          <p:cNvSpPr>
            <a:spLocks noGrp="1"/>
          </p:cNvSpPr>
          <p:nvPr>
            <p:ph sz="half" idx="1"/>
          </p:nvPr>
        </p:nvSpPr>
        <p:spPr>
          <a:xfrm>
            <a:off x="6191978" y="4122847"/>
            <a:ext cx="4722878" cy="4680585"/>
          </a:xfrm>
        </p:spPr>
        <p:txBody>
          <a:bodyPr>
            <a:normAutofit/>
          </a:bodyPr>
          <a:lstStyle/>
          <a:p>
            <a:r>
              <a:rPr lang="nb-NO" sz="2400" b="1" dirty="0" err="1"/>
              <a:t>Size</a:t>
            </a:r>
            <a:r>
              <a:rPr lang="nb-NO" sz="2400" b="1" dirty="0"/>
              <a:t> </a:t>
            </a:r>
          </a:p>
          <a:p>
            <a:r>
              <a:rPr lang="nb-NO" sz="2400" b="1" dirty="0" err="1"/>
              <a:t>Opportunity</a:t>
            </a:r>
            <a:r>
              <a:rPr lang="nb-NO" sz="2400" b="1" dirty="0"/>
              <a:t> to </a:t>
            </a:r>
            <a:r>
              <a:rPr lang="nb-NO" sz="2400" b="1" dirty="0" err="1"/>
              <a:t>become</a:t>
            </a:r>
            <a:r>
              <a:rPr lang="nb-NO" sz="2400" b="1" dirty="0"/>
              <a:t> a </a:t>
            </a:r>
            <a:r>
              <a:rPr lang="nb-NO" sz="2400" b="1" dirty="0" err="1"/>
              <a:t>university</a:t>
            </a:r>
            <a:endParaRPr lang="nb-NO" sz="2400" b="1" dirty="0"/>
          </a:p>
          <a:p>
            <a:r>
              <a:rPr lang="nb-NO" sz="2400" b="1" dirty="0"/>
              <a:t>Brand</a:t>
            </a:r>
          </a:p>
          <a:p>
            <a:r>
              <a:rPr lang="nb-NO" sz="2400" b="1" dirty="0" err="1"/>
              <a:t>Recognition</a:t>
            </a:r>
            <a:endParaRPr lang="nb-NO" sz="2400" b="1" dirty="0"/>
          </a:p>
          <a:p>
            <a:r>
              <a:rPr lang="nb-NO" sz="2400" b="1" dirty="0" err="1"/>
              <a:t>Political</a:t>
            </a:r>
            <a:r>
              <a:rPr lang="nb-NO" sz="2400" b="1" dirty="0"/>
              <a:t> </a:t>
            </a:r>
            <a:r>
              <a:rPr lang="nb-NO" sz="2400" b="1" dirty="0" err="1"/>
              <a:t>positioning</a:t>
            </a:r>
            <a:endParaRPr lang="nb-NO" sz="2400" b="1" dirty="0"/>
          </a:p>
          <a:p>
            <a:r>
              <a:rPr lang="nb-NO" sz="2400" b="1" dirty="0" err="1"/>
              <a:t>Scale</a:t>
            </a:r>
            <a:r>
              <a:rPr lang="nb-NO" sz="2400" b="1" dirty="0"/>
              <a:t> and </a:t>
            </a:r>
            <a:r>
              <a:rPr lang="nb-NO" sz="2400" b="1" dirty="0" err="1"/>
              <a:t>scope</a:t>
            </a:r>
            <a:r>
              <a:rPr lang="nb-NO" sz="2400" b="1" dirty="0"/>
              <a:t> </a:t>
            </a:r>
            <a:r>
              <a:rPr lang="nb-NO" sz="2400" b="1" dirty="0" err="1"/>
              <a:t>benefits</a:t>
            </a:r>
            <a:r>
              <a:rPr lang="nb-NO" sz="2400" b="1" dirty="0"/>
              <a:t>? </a:t>
            </a:r>
          </a:p>
          <a:p>
            <a:endParaRPr lang="nb-NO" sz="2400" b="1" dirty="0"/>
          </a:p>
          <a:p>
            <a:endParaRPr lang="nb-NO" sz="2400" b="1" dirty="0"/>
          </a:p>
        </p:txBody>
      </p:sp>
      <p:sp>
        <p:nvSpPr>
          <p:cNvPr id="4" name="Content Placeholder 3">
            <a:extLst>
              <a:ext uri="{FF2B5EF4-FFF2-40B4-BE49-F238E27FC236}">
                <a16:creationId xmlns:a16="http://schemas.microsoft.com/office/drawing/2014/main" xmlns="" id="{71FCA135-18C9-4552-805D-BB042E51AB7B}"/>
              </a:ext>
            </a:extLst>
          </p:cNvPr>
          <p:cNvSpPr>
            <a:spLocks noGrp="1"/>
          </p:cNvSpPr>
          <p:nvPr>
            <p:ph sz="half" idx="2"/>
          </p:nvPr>
        </p:nvSpPr>
        <p:spPr>
          <a:xfrm>
            <a:off x="11305139" y="4157233"/>
            <a:ext cx="5680154" cy="4680585"/>
          </a:xfrm>
        </p:spPr>
        <p:txBody>
          <a:bodyPr>
            <a:normAutofit/>
          </a:bodyPr>
          <a:lstStyle/>
          <a:p>
            <a:r>
              <a:rPr lang="nb-NO" sz="2400" b="1" dirty="0" err="1"/>
              <a:t>Complexity</a:t>
            </a:r>
            <a:r>
              <a:rPr lang="nb-NO" sz="2400" b="1" dirty="0"/>
              <a:t> and administrative </a:t>
            </a:r>
            <a:r>
              <a:rPr lang="nb-NO" sz="2400" b="1" dirty="0" err="1"/>
              <a:t>burdens</a:t>
            </a:r>
            <a:endParaRPr lang="nb-NO" sz="2400" b="1" dirty="0"/>
          </a:p>
          <a:p>
            <a:r>
              <a:rPr lang="nb-NO" sz="2400" b="1" dirty="0" err="1"/>
              <a:t>Duplication</a:t>
            </a:r>
            <a:r>
              <a:rPr lang="nb-NO" sz="2400" b="1" dirty="0"/>
              <a:t> of </a:t>
            </a:r>
            <a:r>
              <a:rPr lang="nb-NO" sz="2400" b="1" dirty="0" err="1"/>
              <a:t>functions</a:t>
            </a:r>
            <a:endParaRPr lang="nb-NO" sz="2400" b="1" dirty="0"/>
          </a:p>
          <a:p>
            <a:r>
              <a:rPr lang="nb-NO" sz="2400" b="1" dirty="0" err="1"/>
              <a:t>Regression</a:t>
            </a:r>
            <a:r>
              <a:rPr lang="nb-NO" sz="2400" b="1" dirty="0"/>
              <a:t> to </a:t>
            </a:r>
            <a:r>
              <a:rPr lang="nb-NO" sz="2400" b="1" dirty="0" err="1"/>
              <a:t>the</a:t>
            </a:r>
            <a:r>
              <a:rPr lang="nb-NO" sz="2400" b="1" dirty="0"/>
              <a:t> </a:t>
            </a:r>
            <a:r>
              <a:rPr lang="nb-NO" sz="2400" b="1" dirty="0" err="1"/>
              <a:t>mean</a:t>
            </a:r>
            <a:r>
              <a:rPr lang="nb-NO" sz="2400" b="1" dirty="0"/>
              <a:t> in </a:t>
            </a:r>
            <a:r>
              <a:rPr lang="nb-NO" sz="2400" b="1" dirty="0" err="1"/>
              <a:t>quality</a:t>
            </a:r>
            <a:r>
              <a:rPr lang="nb-NO" sz="2400" b="1" dirty="0"/>
              <a:t>?</a:t>
            </a:r>
          </a:p>
          <a:p>
            <a:r>
              <a:rPr lang="nb-NO" sz="2400" b="1" dirty="0" err="1"/>
              <a:t>Differentiation</a:t>
            </a:r>
            <a:r>
              <a:rPr lang="nb-NO" sz="2400" b="1" dirty="0"/>
              <a:t> </a:t>
            </a:r>
            <a:r>
              <a:rPr lang="nb-NO" sz="2400" b="1" dirty="0" err="1"/>
              <a:t>overshadowed</a:t>
            </a:r>
            <a:r>
              <a:rPr lang="nb-NO" sz="2400" b="1" dirty="0"/>
              <a:t> by </a:t>
            </a:r>
            <a:r>
              <a:rPr lang="nb-NO" sz="2400" b="1" dirty="0" err="1"/>
              <a:t>large</a:t>
            </a:r>
            <a:r>
              <a:rPr lang="nb-NO" sz="2400" b="1" dirty="0"/>
              <a:t> </a:t>
            </a:r>
            <a:r>
              <a:rPr lang="nb-NO" sz="2400" b="1" dirty="0" err="1"/>
              <a:t>organization</a:t>
            </a:r>
            <a:endParaRPr lang="nb-NO" sz="2400" b="1" dirty="0"/>
          </a:p>
          <a:p>
            <a:r>
              <a:rPr lang="nb-NO" sz="2400" b="1" dirty="0" err="1"/>
              <a:t>Need</a:t>
            </a:r>
            <a:r>
              <a:rPr lang="nb-NO" sz="2400" b="1" dirty="0"/>
              <a:t> for multiple </a:t>
            </a:r>
            <a:r>
              <a:rPr lang="nb-NO" sz="2400" b="1" dirty="0" err="1"/>
              <a:t>governance</a:t>
            </a:r>
            <a:r>
              <a:rPr lang="nb-NO" sz="2400" b="1" dirty="0"/>
              <a:t> </a:t>
            </a:r>
            <a:r>
              <a:rPr lang="nb-NO" sz="2400" b="1" dirty="0" err="1"/>
              <a:t>levels</a:t>
            </a:r>
            <a:endParaRPr lang="nb-NO" sz="2400" b="1" dirty="0"/>
          </a:p>
          <a:p>
            <a:endParaRPr lang="nb-NO" sz="2400" b="1" dirty="0"/>
          </a:p>
        </p:txBody>
      </p:sp>
      <p:pic>
        <p:nvPicPr>
          <p:cNvPr id="6146" name="Picture 2" descr="Merger - Overview, Types, Advantages and Disadvantages">
            <a:extLst>
              <a:ext uri="{FF2B5EF4-FFF2-40B4-BE49-F238E27FC236}">
                <a16:creationId xmlns:a16="http://schemas.microsoft.com/office/drawing/2014/main" xmlns="" id="{569061C4-2A25-4CAE-BE0D-872B735C7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36" y="4306149"/>
            <a:ext cx="4488992" cy="25250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lus Skilt Ikon - Gratis vektorgrafikk på Pixabay">
            <a:extLst>
              <a:ext uri="{FF2B5EF4-FFF2-40B4-BE49-F238E27FC236}">
                <a16:creationId xmlns:a16="http://schemas.microsoft.com/office/drawing/2014/main" xmlns="" id="{75D98EB6-14AD-40AE-A723-79BF5DC7A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140" y="2530979"/>
            <a:ext cx="1210407" cy="122669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d Minus Symbol">
            <a:extLst>
              <a:ext uri="{FF2B5EF4-FFF2-40B4-BE49-F238E27FC236}">
                <a16:creationId xmlns:a16="http://schemas.microsoft.com/office/drawing/2014/main" xmlns="" id="{7D562B8D-86C7-4EE7-AE2D-3AA5623C59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29298" y="2131418"/>
            <a:ext cx="2025815" cy="202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89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E7CF4-0BB3-487F-9516-3CF3CD44017E}"/>
              </a:ext>
            </a:extLst>
          </p:cNvPr>
          <p:cNvSpPr>
            <a:spLocks noGrp="1"/>
          </p:cNvSpPr>
          <p:nvPr>
            <p:ph type="title"/>
          </p:nvPr>
        </p:nvSpPr>
        <p:spPr>
          <a:xfrm>
            <a:off x="2515105" y="1204028"/>
            <a:ext cx="11730982" cy="664797"/>
          </a:xfrm>
        </p:spPr>
        <p:txBody>
          <a:bodyPr>
            <a:normAutofit fontScale="90000"/>
          </a:bodyPr>
          <a:lstStyle/>
          <a:p>
            <a:r>
              <a:rPr lang="nb-NO" dirty="0" err="1"/>
              <a:t>What</a:t>
            </a:r>
            <a:r>
              <a:rPr lang="nb-NO" dirty="0"/>
              <a:t> </a:t>
            </a:r>
            <a:r>
              <a:rPr lang="nb-NO" dirty="0" err="1"/>
              <a:t>are</a:t>
            </a:r>
            <a:r>
              <a:rPr lang="nb-NO" dirty="0"/>
              <a:t> </a:t>
            </a:r>
            <a:r>
              <a:rPr lang="nb-NO" dirty="0" err="1"/>
              <a:t>potential</a:t>
            </a:r>
            <a:r>
              <a:rPr lang="nb-NO" dirty="0"/>
              <a:t> </a:t>
            </a:r>
            <a:r>
              <a:rPr lang="nb-NO" dirty="0" err="1"/>
              <a:t>benefits</a:t>
            </a:r>
            <a:r>
              <a:rPr lang="nb-NO" dirty="0"/>
              <a:t> and </a:t>
            </a:r>
            <a:r>
              <a:rPr lang="nb-NO" dirty="0" err="1"/>
              <a:t>liabilities</a:t>
            </a:r>
            <a:r>
              <a:rPr lang="nb-NO" dirty="0"/>
              <a:t> of </a:t>
            </a:r>
            <a:r>
              <a:rPr lang="nb-NO" dirty="0" err="1"/>
              <a:t>becoming</a:t>
            </a:r>
            <a:r>
              <a:rPr lang="nb-NO" dirty="0"/>
              <a:t> an UNIVERSITY? </a:t>
            </a:r>
          </a:p>
        </p:txBody>
      </p:sp>
      <p:sp>
        <p:nvSpPr>
          <p:cNvPr id="5" name="Footer Placeholder 4">
            <a:extLst>
              <a:ext uri="{FF2B5EF4-FFF2-40B4-BE49-F238E27FC236}">
                <a16:creationId xmlns:a16="http://schemas.microsoft.com/office/drawing/2014/main" xmlns="" id="{8A862535-AC45-46D6-AC80-6BDEA6DE459C}"/>
              </a:ext>
            </a:extLst>
          </p:cNvPr>
          <p:cNvSpPr>
            <a:spLocks noGrp="1"/>
          </p:cNvSpPr>
          <p:nvPr>
            <p:ph type="ftr" sz="quarter" idx="11"/>
          </p:nvPr>
        </p:nvSpPr>
        <p:spPr/>
        <p:txBody>
          <a:bodyPr/>
          <a:lstStyle/>
          <a:p>
            <a:r>
              <a:rPr lang="nb-NO"/>
              <a:t>Endre bunntekst via menyen Sett inn -&gt; Topptekst/bunntekst</a:t>
            </a:r>
          </a:p>
        </p:txBody>
      </p:sp>
      <p:pic>
        <p:nvPicPr>
          <p:cNvPr id="6" name="Picture 6" descr="Bilderesultat for oxford">
            <a:extLst>
              <a:ext uri="{FF2B5EF4-FFF2-40B4-BE49-F238E27FC236}">
                <a16:creationId xmlns:a16="http://schemas.microsoft.com/office/drawing/2014/main" xmlns="" id="{79CF9C2B-2693-4159-B251-016CC7287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867" y="4052729"/>
            <a:ext cx="4759591" cy="31706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xmlns="" id="{C68C1D17-9DB3-4781-9CA1-6805227F365B}"/>
              </a:ext>
            </a:extLst>
          </p:cNvPr>
          <p:cNvSpPr>
            <a:spLocks noGrp="1"/>
          </p:cNvSpPr>
          <p:nvPr>
            <p:ph sz="half" idx="1"/>
          </p:nvPr>
        </p:nvSpPr>
        <p:spPr>
          <a:xfrm>
            <a:off x="6311073" y="4118780"/>
            <a:ext cx="4722878" cy="4680585"/>
          </a:xfrm>
        </p:spPr>
        <p:txBody>
          <a:bodyPr>
            <a:normAutofit/>
          </a:bodyPr>
          <a:lstStyle/>
          <a:p>
            <a:r>
              <a:rPr lang="nb-NO" sz="2400" b="1" dirty="0" err="1"/>
              <a:t>Self-accreditation</a:t>
            </a:r>
            <a:endParaRPr lang="nb-NO" sz="2400" b="1" dirty="0"/>
          </a:p>
          <a:p>
            <a:r>
              <a:rPr lang="nb-NO" sz="2400" b="1" dirty="0" err="1"/>
              <a:t>Increased</a:t>
            </a:r>
            <a:r>
              <a:rPr lang="nb-NO" sz="2400" b="1" dirty="0"/>
              <a:t> </a:t>
            </a:r>
            <a:r>
              <a:rPr lang="nb-NO" sz="2400" b="1" dirty="0" err="1"/>
              <a:t>focus</a:t>
            </a:r>
            <a:r>
              <a:rPr lang="nb-NO" sz="2400" b="1" dirty="0"/>
              <a:t> </a:t>
            </a:r>
            <a:r>
              <a:rPr lang="nb-NO" sz="2400" b="1" dirty="0" err="1"/>
              <a:t>on</a:t>
            </a:r>
            <a:r>
              <a:rPr lang="nb-NO" sz="2400" b="1" dirty="0"/>
              <a:t> </a:t>
            </a:r>
            <a:r>
              <a:rPr lang="nb-NO" sz="2400" b="1" dirty="0" err="1"/>
              <a:t>research</a:t>
            </a:r>
            <a:endParaRPr lang="nb-NO" sz="2400" b="1" dirty="0"/>
          </a:p>
          <a:p>
            <a:r>
              <a:rPr lang="nb-NO" sz="2400" b="1" dirty="0" err="1"/>
              <a:t>Increasing</a:t>
            </a:r>
            <a:r>
              <a:rPr lang="nb-NO" sz="2400" b="1" dirty="0"/>
              <a:t> </a:t>
            </a:r>
            <a:r>
              <a:rPr lang="nb-NO" sz="2400" b="1" dirty="0" err="1"/>
              <a:t>scope</a:t>
            </a:r>
            <a:r>
              <a:rPr lang="nb-NO" sz="2400" b="1" dirty="0"/>
              <a:t> of </a:t>
            </a:r>
            <a:r>
              <a:rPr lang="nb-NO" sz="2400" b="1" dirty="0" err="1"/>
              <a:t>activities</a:t>
            </a:r>
            <a:endParaRPr lang="nb-NO" sz="2400" b="1" dirty="0"/>
          </a:p>
          <a:p>
            <a:r>
              <a:rPr lang="nb-NO" sz="2400" b="1" dirty="0" err="1"/>
              <a:t>Prestigue</a:t>
            </a:r>
            <a:endParaRPr lang="nb-NO" sz="2400" b="1" dirty="0"/>
          </a:p>
          <a:p>
            <a:r>
              <a:rPr lang="nb-NO" sz="2400" b="1" dirty="0" err="1"/>
              <a:t>External</a:t>
            </a:r>
            <a:r>
              <a:rPr lang="nb-NO" sz="2400" b="1" dirty="0"/>
              <a:t> </a:t>
            </a:r>
            <a:r>
              <a:rPr lang="nb-NO" sz="2400" b="1" dirty="0" err="1"/>
              <a:t>recogniction</a:t>
            </a:r>
            <a:endParaRPr lang="nb-NO" sz="2400" b="1" dirty="0"/>
          </a:p>
          <a:p>
            <a:r>
              <a:rPr lang="nb-NO" sz="2400" b="1" dirty="0"/>
              <a:t>And more…</a:t>
            </a:r>
          </a:p>
          <a:p>
            <a:endParaRPr lang="nb-NO" sz="2400" b="1" dirty="0"/>
          </a:p>
        </p:txBody>
      </p:sp>
      <p:sp>
        <p:nvSpPr>
          <p:cNvPr id="8" name="Content Placeholder 3">
            <a:extLst>
              <a:ext uri="{FF2B5EF4-FFF2-40B4-BE49-F238E27FC236}">
                <a16:creationId xmlns:a16="http://schemas.microsoft.com/office/drawing/2014/main" xmlns="" id="{EF60D184-8218-4714-97E7-558965BA3C9B}"/>
              </a:ext>
            </a:extLst>
          </p:cNvPr>
          <p:cNvSpPr>
            <a:spLocks noGrp="1"/>
          </p:cNvSpPr>
          <p:nvPr>
            <p:ph sz="half" idx="2"/>
          </p:nvPr>
        </p:nvSpPr>
        <p:spPr>
          <a:xfrm>
            <a:off x="11280026" y="4052729"/>
            <a:ext cx="5191132" cy="4680585"/>
          </a:xfrm>
        </p:spPr>
        <p:txBody>
          <a:bodyPr>
            <a:normAutofit/>
          </a:bodyPr>
          <a:lstStyle/>
          <a:p>
            <a:r>
              <a:rPr lang="nb-NO" sz="2400" b="1" dirty="0" err="1"/>
              <a:t>Theoretification</a:t>
            </a:r>
            <a:r>
              <a:rPr lang="nb-NO" sz="2400" b="1" dirty="0"/>
              <a:t> and </a:t>
            </a:r>
            <a:r>
              <a:rPr lang="nb-NO" sz="2400" b="1" dirty="0" err="1"/>
              <a:t>decreasing</a:t>
            </a:r>
            <a:r>
              <a:rPr lang="nb-NO" sz="2400" b="1" dirty="0"/>
              <a:t> </a:t>
            </a:r>
            <a:r>
              <a:rPr lang="nb-NO" sz="2400" b="1" dirty="0" err="1"/>
              <a:t>relevance</a:t>
            </a:r>
            <a:r>
              <a:rPr lang="nb-NO" sz="2400" b="1" dirty="0"/>
              <a:t>?</a:t>
            </a:r>
          </a:p>
          <a:p>
            <a:r>
              <a:rPr lang="nb-NO" sz="2400" b="1" dirty="0"/>
              <a:t>Research and </a:t>
            </a:r>
            <a:r>
              <a:rPr lang="nb-NO" sz="2400" b="1" dirty="0" err="1"/>
              <a:t>publications</a:t>
            </a:r>
            <a:r>
              <a:rPr lang="nb-NO" sz="2400" b="1" dirty="0"/>
              <a:t> over </a:t>
            </a:r>
            <a:r>
              <a:rPr lang="nb-NO" sz="2400" b="1" dirty="0" err="1"/>
              <a:t>teaching</a:t>
            </a:r>
            <a:r>
              <a:rPr lang="nb-NO" sz="2400" b="1" dirty="0"/>
              <a:t>? </a:t>
            </a:r>
          </a:p>
          <a:p>
            <a:r>
              <a:rPr lang="nb-NO" sz="2400" b="1" dirty="0" err="1"/>
              <a:t>Hiring</a:t>
            </a:r>
            <a:r>
              <a:rPr lang="nb-NO" sz="2400" b="1" dirty="0"/>
              <a:t> of </a:t>
            </a:r>
            <a:r>
              <a:rPr lang="nb-NO" sz="2400" b="1" dirty="0" err="1"/>
              <a:t>PhDs</a:t>
            </a:r>
            <a:r>
              <a:rPr lang="nb-NO" sz="2400" b="1" dirty="0"/>
              <a:t> over </a:t>
            </a:r>
            <a:r>
              <a:rPr lang="nb-NO" sz="2400" b="1" dirty="0" err="1"/>
              <a:t>practitioners</a:t>
            </a:r>
            <a:r>
              <a:rPr lang="nb-NO" sz="2400" b="1" dirty="0"/>
              <a:t>?</a:t>
            </a:r>
          </a:p>
          <a:p>
            <a:r>
              <a:rPr lang="nb-NO" sz="2400" b="1" dirty="0" err="1"/>
              <a:t>Increasing</a:t>
            </a:r>
            <a:r>
              <a:rPr lang="nb-NO" sz="2400" b="1" dirty="0"/>
              <a:t> </a:t>
            </a:r>
            <a:r>
              <a:rPr lang="nb-NO" sz="2400" b="1" dirty="0" err="1"/>
              <a:t>demands</a:t>
            </a:r>
            <a:r>
              <a:rPr lang="nb-NO" sz="2400" b="1" dirty="0"/>
              <a:t> </a:t>
            </a:r>
            <a:r>
              <a:rPr lang="nb-NO" sz="2400" b="1" dirty="0" err="1"/>
              <a:t>on</a:t>
            </a:r>
            <a:r>
              <a:rPr lang="nb-NO" sz="2400" b="1" dirty="0"/>
              <a:t> </a:t>
            </a:r>
            <a:r>
              <a:rPr lang="nb-NO" sz="2400" b="1" dirty="0" err="1"/>
              <a:t>the</a:t>
            </a:r>
            <a:r>
              <a:rPr lang="nb-NO" sz="2400" b="1" dirty="0"/>
              <a:t> </a:t>
            </a:r>
            <a:r>
              <a:rPr lang="nb-NO" sz="2400" b="1" dirty="0" err="1"/>
              <a:t>organization</a:t>
            </a:r>
            <a:endParaRPr lang="nb-NO" sz="2400" b="1" dirty="0"/>
          </a:p>
          <a:p>
            <a:r>
              <a:rPr lang="nb-NO" sz="2400" b="1" dirty="0"/>
              <a:t>And more….</a:t>
            </a:r>
          </a:p>
          <a:p>
            <a:endParaRPr lang="nb-NO" sz="2400" b="1" dirty="0"/>
          </a:p>
          <a:p>
            <a:endParaRPr lang="nb-NO" sz="2400" b="1" dirty="0"/>
          </a:p>
        </p:txBody>
      </p:sp>
      <p:pic>
        <p:nvPicPr>
          <p:cNvPr id="9" name="Picture 4" descr="Plus Skilt Ikon - Gratis vektorgrafikk på Pixabay">
            <a:extLst>
              <a:ext uri="{FF2B5EF4-FFF2-40B4-BE49-F238E27FC236}">
                <a16:creationId xmlns:a16="http://schemas.microsoft.com/office/drawing/2014/main" xmlns="" id="{BC3AEC5D-5469-40F3-BC71-379F9C6AA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140" y="2530979"/>
            <a:ext cx="1210407" cy="12266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d Minus Symbol">
            <a:extLst>
              <a:ext uri="{FF2B5EF4-FFF2-40B4-BE49-F238E27FC236}">
                <a16:creationId xmlns:a16="http://schemas.microsoft.com/office/drawing/2014/main" xmlns="" id="{39F42AA0-3AE3-4EA3-8AFA-2E3F7D075C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29298" y="2131418"/>
            <a:ext cx="2025815" cy="202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621" y="2686288"/>
            <a:ext cx="4954839" cy="3096773"/>
          </a:xfrm>
          <a:prstGeom prst="rect">
            <a:avLst/>
          </a:prstGeom>
        </p:spPr>
      </p:pic>
      <p:pic>
        <p:nvPicPr>
          <p:cNvPr id="3074" name="Picture 2" descr="Bilderesultat for silicon val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9813" y="5635660"/>
            <a:ext cx="4954839" cy="27775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lderesultat for oxf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4388" y="1338817"/>
            <a:ext cx="4759591" cy="31706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deresultat for oslom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508" y="4075056"/>
            <a:ext cx="2949372" cy="294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30464"/>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OsloMet aug_18_KT.pptx" id="{66418114-050C-4BD5-91AF-67DA0740E559}" vid="{D94F6DA4-6853-4800-B116-2FBC99922182}"/>
    </a:ext>
  </a:extLst>
</a:theme>
</file>

<file path=ppt/theme/theme2.xml><?xml version="1.0" encoding="utf-8"?>
<a:theme xmlns:a="http://schemas.openxmlformats.org/drawingml/2006/main" name="1_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OsloMet aug_18_KT.pptx" id="{66418114-050C-4BD5-91AF-67DA0740E559}" vid="{5C7B8DFB-0EBB-406B-963F-4269C08023A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67C21D2B1CBB04580464B7D51FC6028" ma:contentTypeVersion="15" ma:contentTypeDescription="Opprett et nytt dokument." ma:contentTypeScope="" ma:versionID="054f8092a934b136539a1eaeae089f1c">
  <xsd:schema xmlns:xsd="http://www.w3.org/2001/XMLSchema" xmlns:xs="http://www.w3.org/2001/XMLSchema" xmlns:p="http://schemas.microsoft.com/office/2006/metadata/properties" xmlns:ns1="http://schemas.microsoft.com/sharepoint/v3" xmlns:ns3="09823e22-c6e3-4992-a1b3-87df00eee13d" xmlns:ns4="35a8c9e7-2c4d-4f80-b0fe-f6cf36fcefc2" targetNamespace="http://schemas.microsoft.com/office/2006/metadata/properties" ma:root="true" ma:fieldsID="046f0d2312f78d9f0b21df6b0f228617" ns1:_="" ns3:_="" ns4:_="">
    <xsd:import namespace="http://schemas.microsoft.com/sharepoint/v3"/>
    <xsd:import namespace="09823e22-c6e3-4992-a1b3-87df00eee13d"/>
    <xsd:import namespace="35a8c9e7-2c4d-4f80-b0fe-f6cf36fcefc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Egenskaper for samordnet samsvarspolicy" ma:hidden="true" ma:internalName="_ip_UnifiedCompliancePolicyProperties">
      <xsd:simpleType>
        <xsd:restriction base="dms:Note"/>
      </xsd:simpleType>
    </xsd:element>
    <xsd:element name="_ip_UnifiedCompliancePolicyUIAction" ma:index="15"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823e22-c6e3-4992-a1b3-87df00eee1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a8c9e7-2c4d-4f80-b0fe-f6cf36fcefc2"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SharingHintHash" ma:index="20"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0503D7-81DE-4A68-88CE-FA8587E82649}">
  <ds:schemaRefs>
    <ds:schemaRef ds:uri="http://www.w3.org/XML/1998/namespace"/>
    <ds:schemaRef ds:uri="http://schemas.microsoft.com/sharepoint/v3"/>
    <ds:schemaRef ds:uri="http://purl.org/dc/elements/1.1/"/>
    <ds:schemaRef ds:uri="http://purl.org/dc/dcmitype/"/>
    <ds:schemaRef ds:uri="09823e22-c6e3-4992-a1b3-87df00eee13d"/>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35a8c9e7-2c4d-4f80-b0fe-f6cf36fcefc2"/>
    <ds:schemaRef ds:uri="http://schemas.microsoft.com/office/2006/metadata/properties"/>
  </ds:schemaRefs>
</ds:datastoreItem>
</file>

<file path=customXml/itemProps2.xml><?xml version="1.0" encoding="utf-8"?>
<ds:datastoreItem xmlns:ds="http://schemas.openxmlformats.org/officeDocument/2006/customXml" ds:itemID="{ECBCCFBB-1FC5-4C8E-ACB6-1CD21FA28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9823e22-c6e3-4992-a1b3-87df00eee13d"/>
    <ds:schemaRef ds:uri="35a8c9e7-2c4d-4f80-b0fe-f6cf36fce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A974E3-D871-498D-BE9B-90F014666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OsloMet aug_18_KT</Template>
  <TotalTime>2126</TotalTime>
  <Words>571</Words>
  <Application>Microsoft Office PowerPoint</Application>
  <PresentationFormat>Custom</PresentationFormat>
  <Paragraphs>118</Paragraphs>
  <Slides>15</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Moderat</vt:lpstr>
      <vt:lpstr>Times New Roman</vt:lpstr>
      <vt:lpstr>Office-tema</vt:lpstr>
      <vt:lpstr>1_Office-tema</vt:lpstr>
      <vt:lpstr>Establishment and Management of the OsloMet - Oslo Metropolitan University </vt:lpstr>
      <vt:lpstr>PowerPoint Presentation</vt:lpstr>
      <vt:lpstr>Delivering knowledge to solve societal challenges</vt:lpstr>
      <vt:lpstr>Who we are</vt:lpstr>
      <vt:lpstr>PowerPoint Presentation</vt:lpstr>
      <vt:lpstr>Where did OsloMet come from? 3 phases:  - Mergers, university establishment and rebranding</vt:lpstr>
      <vt:lpstr>What are potential benefits and liabilites of a MERGER? </vt:lpstr>
      <vt:lpstr>What are potential benefits and liabilities of becoming an UNIVERSITY? </vt:lpstr>
      <vt:lpstr>PowerPoint Presentation</vt:lpstr>
      <vt:lpstr>What is our sector? </vt:lpstr>
      <vt:lpstr>PowerPoint Presentation</vt:lpstr>
      <vt:lpstr>PowerPoint Presentation</vt:lpstr>
      <vt:lpstr>PowerPoint Presentation</vt:lpstr>
      <vt:lpstr>Can we think of universities as platforms?</vt:lpstr>
      <vt:lpstr>    Please do make contact talesk@oslomet.no   Tale Skjølsvik Professor og Vice Dean Faculty of technology, art &amp; design OsloMet</vt:lpstr>
    </vt:vector>
  </TitlesOfParts>
  <Company>Høgskolen i Oslo og Akershus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OsloMet – storbyuniversitetet</dc:title>
  <dc:creator>Olav-Johan Øye</dc:creator>
  <dc:description>template by officeconsult.no</dc:description>
  <cp:lastModifiedBy>Inta Pēdiņa</cp:lastModifiedBy>
  <cp:revision>22</cp:revision>
  <dcterms:created xsi:type="dcterms:W3CDTF">2021-01-27T09:14:35Z</dcterms:created>
  <dcterms:modified xsi:type="dcterms:W3CDTF">2022-06-07T09:13:40Z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0x010100A67C21D2B1CBB04580464B7D51FC6028</vt:lpwstr>
  </property>
</Properties>
</file>