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3.xml" ContentType="application/vnd.openxmlformats-officedocument.drawingml.chartshapes+xml"/>
  <Override PartName="/ppt/charts/chart1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2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2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7"/>
    <p:sldMasterId id="2147483743" r:id="rId8"/>
  </p:sldMasterIdLst>
  <p:notesMasterIdLst>
    <p:notesMasterId r:id="rId43"/>
  </p:notesMasterIdLst>
  <p:sldIdLst>
    <p:sldId id="256" r:id="rId9"/>
    <p:sldId id="266" r:id="rId10"/>
    <p:sldId id="340" r:id="rId11"/>
    <p:sldId id="403" r:id="rId12"/>
    <p:sldId id="339" r:id="rId13"/>
    <p:sldId id="394" r:id="rId14"/>
    <p:sldId id="345" r:id="rId15"/>
    <p:sldId id="433" r:id="rId16"/>
    <p:sldId id="414" r:id="rId17"/>
    <p:sldId id="352" r:id="rId18"/>
    <p:sldId id="351" r:id="rId19"/>
    <p:sldId id="416" r:id="rId20"/>
    <p:sldId id="408" r:id="rId21"/>
    <p:sldId id="409" r:id="rId22"/>
    <p:sldId id="407" r:id="rId23"/>
    <p:sldId id="421" r:id="rId24"/>
    <p:sldId id="437" r:id="rId25"/>
    <p:sldId id="434" r:id="rId26"/>
    <p:sldId id="413" r:id="rId27"/>
    <p:sldId id="412" r:id="rId28"/>
    <p:sldId id="417" r:id="rId29"/>
    <p:sldId id="418" r:id="rId30"/>
    <p:sldId id="424" r:id="rId31"/>
    <p:sldId id="419" r:id="rId32"/>
    <p:sldId id="425" r:id="rId33"/>
    <p:sldId id="422" r:id="rId34"/>
    <p:sldId id="420" r:id="rId35"/>
    <p:sldId id="423" r:id="rId36"/>
    <p:sldId id="426" r:id="rId37"/>
    <p:sldId id="436" r:id="rId38"/>
    <p:sldId id="428" r:id="rId39"/>
    <p:sldId id="427" r:id="rId40"/>
    <p:sldId id="431" r:id="rId41"/>
    <p:sldId id="304" r:id="rId4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6C"/>
    <a:srgbClr val="963C2D"/>
    <a:srgbClr val="FEC577"/>
    <a:srgbClr val="F25602"/>
    <a:srgbClr val="E4644B"/>
    <a:srgbClr val="F79779"/>
    <a:srgbClr val="E464AF"/>
    <a:srgbClr val="EAA4C8"/>
    <a:srgbClr val="7FA8D9"/>
    <a:srgbClr val="006B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88" autoAdjust="0"/>
    <p:restoredTop sz="94660"/>
  </p:normalViewPr>
  <p:slideViewPr>
    <p:cSldViewPr snapToGrid="0">
      <p:cViewPr varScale="1">
        <p:scale>
          <a:sx n="83" d="100"/>
          <a:sy n="83" d="100"/>
        </p:scale>
        <p:origin x="24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notesMaster" Target="notesMasters/notesMaster1.xml"/><Relationship Id="rId8" Type="http://schemas.openxmlformats.org/officeDocument/2006/relationships/slideMaster" Target="slideMasters/slideMaster2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heme" Target="theme/theme1.xml"/><Relationship Id="rId20" Type="http://schemas.openxmlformats.org/officeDocument/2006/relationships/slide" Target="slides/slide12.xml"/><Relationship Id="rId41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in.oecd.org\sdataEDU\Applic\UOE\Ind2022\Master%20PPT\Chapter%20Covi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in.oecd.org\sdataEDU\Applic\UOE\Ind2022\Master%20PPT\Chapter%20A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in.oecd.org\sdataEDU\Applic\UOE\Ind2022\Master%20PPT\Chapter%20A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in.oecd.org\Homedir1\Bae_H\EAG%202022\Launch%20-%20Latvia\Presentation\intermediary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in.oecd.org\Homedir1\Bae_H\EAG%202022\Launch%20-%20Latvia\Presentation\intermediary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in.oecd.org\sdataEDU\Applic\UOE\Ind2022\Master%20PPT\Chapter%20B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in.oecd.org\Homedir1\Bae_H\EAG%202022\Launch%20-%20Latvia\Presentation\test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in.oecd.org\sdataEDU\Applic\UOE\Ind2022\Master%20PPT\Chapter%20C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in.oecd.org\sdataEDU\Applic\UOE\Ind2022\Master%20PPT\Chapter%20C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in.oecd.org\sdataEDU\Applic\UOE\Ind2022\Master%20PPT\Chapter%20C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OECDMAIN\SdataEDU\Applic\UOE\Ind2022\Master%20PPT\Chapter%20B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in.oecd.org\sdataEDU\Applic\UOE\Ind2022\Master%20PPT\Chapter%20Covi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in.oecd.org\sdataEDU\Applic\UOE\Ind2022\Master%20PPT\Chapter%20C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in.oecd.org\sdataEDU\Applic\UOE\Ind2022\Master%20PPT\Chapter%20C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in.oecd.org\Homedir1\Bae_H\EAG%202022\Launch%20-%20Latvia\Presentation\intermediary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in.oecd.org\Homedir1\Bae_H\EAG%202022\Launch%20-%20Latvia\Presentation\PPT%20extra%20slide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in.oecd.org\sdataEDU\Applic\UOE\Ind2022\Master%20PPT\Chapter%20D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in.oecd.org\sdataEDU\Applic\UOE\Ind2022\Master%20PPT\Chapter%20D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in.oecd.org\sdataEDU\Applic\UOE\Ind2022\Master%20PPT\Chapter%20Covi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main.oecd.org\sdataEDU\Applic\UOE\Ind2022\Master%20PPT\Chapter%20A.xlsx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in.oecd.org\Homedir1\Bae_H\EAG%202022\Launch%20-%20Latvia\Presentation\intermediary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in.oecd.org\Homedir1\Bae_H\EAG%202022\Launch%20-%20Latvia\Presentation\intermediary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in.oecd.org\sdataEDU\Applic\UOE\Ind2022\Master%20PPT\Chapter%20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in.oecd.org\sdataEDU\Applic\UOE\Ind2022\Master%20PPT\Chapter%20A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\\main.oecd.org\Homedir1\Bae_H\EAG%202022\Launch%20-%20Latvia\Presentation\intermediary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415537907115974E-2"/>
          <c:y val="0.1410215571566488"/>
          <c:w val="0.87525525593375419"/>
          <c:h val="0.508775924640035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'Figure 1'!$B$27</c:f>
              <c:strCache>
                <c:ptCount val="1"/>
                <c:pt idx="0">
                  <c:v>School year 2019/20 (or 2020)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solidFill>
                    <a:sysClr val="windowText" lastClr="000000"/>
                  </a:solidFill>
                </a14:hiddenLine>
              </a:ext>
            </a:extLst>
          </c:spPr>
          <c:invertIfNegative val="0"/>
          <c:cat>
            <c:strRef>
              <c:f>'Figure 1'!$A$28:$A$56</c:f>
              <c:strCache>
                <c:ptCount val="29"/>
                <c:pt idx="0">
                  <c:v>Chile</c:v>
                </c:pt>
                <c:pt idx="1">
                  <c:v>Latvia</c:v>
                </c:pt>
                <c:pt idx="2">
                  <c:v>Poland</c:v>
                </c:pt>
                <c:pt idx="3">
                  <c:v>Brazil</c:v>
                </c:pt>
                <c:pt idx="4">
                  <c:v>Costa Rica</c:v>
                </c:pt>
                <c:pt idx="5">
                  <c:v>Colombia</c:v>
                </c:pt>
                <c:pt idx="6">
                  <c:v>Israel</c:v>
                </c:pt>
                <c:pt idx="7">
                  <c:v>Türkiye</c:v>
                </c:pt>
                <c:pt idx="8">
                  <c:v>Lithuania</c:v>
                </c:pt>
                <c:pt idx="9">
                  <c:v>Slovak Republic</c:v>
                </c:pt>
                <c:pt idx="10">
                  <c:v>Slovenia</c:v>
                </c:pt>
                <c:pt idx="11">
                  <c:v>Portugal</c:v>
                </c:pt>
                <c:pt idx="12">
                  <c:v>Estonia</c:v>
                </c:pt>
                <c:pt idx="13">
                  <c:v>Germany</c:v>
                </c:pt>
                <c:pt idx="14">
                  <c:v>Austria</c:v>
                </c:pt>
                <c:pt idx="15">
                  <c:v>Italy</c:v>
                </c:pt>
                <c:pt idx="16">
                  <c:v>Korea</c:v>
                </c:pt>
                <c:pt idx="17">
                  <c:v>Netherlands</c:v>
                </c:pt>
                <c:pt idx="18">
                  <c:v>Spain</c:v>
                </c:pt>
                <c:pt idx="19">
                  <c:v>France</c:v>
                </c:pt>
                <c:pt idx="20">
                  <c:v>Finland</c:v>
                </c:pt>
                <c:pt idx="21">
                  <c:v>Norway</c:v>
                </c:pt>
                <c:pt idx="22">
                  <c:v>Luxembourg</c:v>
                </c:pt>
                <c:pt idx="23">
                  <c:v>Switzerland</c:v>
                </c:pt>
                <c:pt idx="24">
                  <c:v>Iceland</c:v>
                </c:pt>
                <c:pt idx="25">
                  <c:v>Sweden</c:v>
                </c:pt>
                <c:pt idx="27">
                  <c:v>England (UK)</c:v>
                </c:pt>
                <c:pt idx="28">
                  <c:v>French Comm. (Belgium)</c:v>
                </c:pt>
              </c:strCache>
            </c:strRef>
          </c:cat>
          <c:val>
            <c:numRef>
              <c:f>'Figure 1'!$B$28:$B$56</c:f>
              <c:numCache>
                <c:formatCode>#,##0.00</c:formatCode>
                <c:ptCount val="29"/>
                <c:pt idx="0">
                  <c:v>147</c:v>
                </c:pt>
                <c:pt idx="1">
                  <c:v>86</c:v>
                </c:pt>
                <c:pt idx="2">
                  <c:v>71</c:v>
                </c:pt>
                <c:pt idx="3">
                  <c:v>178</c:v>
                </c:pt>
                <c:pt idx="4">
                  <c:v>175</c:v>
                </c:pt>
                <c:pt idx="5">
                  <c:v>152</c:v>
                </c:pt>
                <c:pt idx="6">
                  <c:v>93</c:v>
                </c:pt>
                <c:pt idx="7">
                  <c:v>113</c:v>
                </c:pt>
                <c:pt idx="8">
                  <c:v>43</c:v>
                </c:pt>
                <c:pt idx="9">
                  <c:v>65</c:v>
                </c:pt>
                <c:pt idx="10">
                  <c:v>44</c:v>
                </c:pt>
                <c:pt idx="11">
                  <c:v>62</c:v>
                </c:pt>
                <c:pt idx="12">
                  <c:v>46</c:v>
                </c:pt>
                <c:pt idx="13">
                  <c:v>25</c:v>
                </c:pt>
                <c:pt idx="14">
                  <c:v>52</c:v>
                </c:pt>
                <c:pt idx="15">
                  <c:v>65</c:v>
                </c:pt>
                <c:pt idx="16">
                  <c:v>59</c:v>
                </c:pt>
                <c:pt idx="17">
                  <c:v>43</c:v>
                </c:pt>
                <c:pt idx="18">
                  <c:v>45</c:v>
                </c:pt>
                <c:pt idx="19">
                  <c:v>34</c:v>
                </c:pt>
                <c:pt idx="20">
                  <c:v>38</c:v>
                </c:pt>
                <c:pt idx="21">
                  <c:v>38</c:v>
                </c:pt>
                <c:pt idx="22">
                  <c:v>29</c:v>
                </c:pt>
                <c:pt idx="23">
                  <c:v>34</c:v>
                </c:pt>
                <c:pt idx="24">
                  <c:v>0</c:v>
                </c:pt>
                <c:pt idx="25">
                  <c:v>0</c:v>
                </c:pt>
                <c:pt idx="27">
                  <c:v>44</c:v>
                </c:pt>
                <c:pt idx="28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C6-40D3-BF62-1C3C86371376}"/>
            </c:ext>
          </c:extLst>
        </c:ser>
        <c:ser>
          <c:idx val="1"/>
          <c:order val="1"/>
          <c:tx>
            <c:strRef>
              <c:f>'Figure 1'!$C$27</c:f>
              <c:strCache>
                <c:ptCount val="1"/>
                <c:pt idx="0">
                  <c:v>School year 2020/21 (or 2021)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solidFill>
                    <a:sysClr val="windowText" lastClr="000000"/>
                  </a:solidFill>
                </a14:hiddenLine>
              </a:ext>
            </a:extLst>
          </c:spPr>
          <c:invertIfNegative val="0"/>
          <c:cat>
            <c:strRef>
              <c:f>'Figure 1'!$A$28:$A$56</c:f>
              <c:strCache>
                <c:ptCount val="29"/>
                <c:pt idx="0">
                  <c:v>Chile</c:v>
                </c:pt>
                <c:pt idx="1">
                  <c:v>Latvia</c:v>
                </c:pt>
                <c:pt idx="2">
                  <c:v>Poland</c:v>
                </c:pt>
                <c:pt idx="3">
                  <c:v>Brazil</c:v>
                </c:pt>
                <c:pt idx="4">
                  <c:v>Costa Rica</c:v>
                </c:pt>
                <c:pt idx="5">
                  <c:v>Colombia</c:v>
                </c:pt>
                <c:pt idx="6">
                  <c:v>Israel</c:v>
                </c:pt>
                <c:pt idx="7">
                  <c:v>Türkiye</c:v>
                </c:pt>
                <c:pt idx="8">
                  <c:v>Lithuania</c:v>
                </c:pt>
                <c:pt idx="9">
                  <c:v>Slovak Republic</c:v>
                </c:pt>
                <c:pt idx="10">
                  <c:v>Slovenia</c:v>
                </c:pt>
                <c:pt idx="11">
                  <c:v>Portugal</c:v>
                </c:pt>
                <c:pt idx="12">
                  <c:v>Estonia</c:v>
                </c:pt>
                <c:pt idx="13">
                  <c:v>Germany</c:v>
                </c:pt>
                <c:pt idx="14">
                  <c:v>Austria</c:v>
                </c:pt>
                <c:pt idx="15">
                  <c:v>Italy</c:v>
                </c:pt>
                <c:pt idx="16">
                  <c:v>Korea</c:v>
                </c:pt>
                <c:pt idx="17">
                  <c:v>Netherlands</c:v>
                </c:pt>
                <c:pt idx="18">
                  <c:v>Spain</c:v>
                </c:pt>
                <c:pt idx="19">
                  <c:v>France</c:v>
                </c:pt>
                <c:pt idx="20">
                  <c:v>Finland</c:v>
                </c:pt>
                <c:pt idx="21">
                  <c:v>Norway</c:v>
                </c:pt>
                <c:pt idx="22">
                  <c:v>Luxembourg</c:v>
                </c:pt>
                <c:pt idx="23">
                  <c:v>Switzerland</c:v>
                </c:pt>
                <c:pt idx="24">
                  <c:v>Iceland</c:v>
                </c:pt>
                <c:pt idx="25">
                  <c:v>Sweden</c:v>
                </c:pt>
                <c:pt idx="27">
                  <c:v>England (UK)</c:v>
                </c:pt>
                <c:pt idx="28">
                  <c:v>French Comm. (Belgium)</c:v>
                </c:pt>
              </c:strCache>
            </c:strRef>
          </c:cat>
          <c:val>
            <c:numRef>
              <c:f>'Figure 1'!$C$28:$C$56</c:f>
              <c:numCache>
                <c:formatCode>#,##0.00</c:formatCode>
                <c:ptCount val="29"/>
                <c:pt idx="0">
                  <c:v>112</c:v>
                </c:pt>
                <c:pt idx="1">
                  <c:v>135</c:v>
                </c:pt>
                <c:pt idx="2">
                  <c:v>110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46</c:v>
                </c:pt>
                <c:pt idx="7">
                  <c:v>24</c:v>
                </c:pt>
                <c:pt idx="8">
                  <c:v>87</c:v>
                </c:pt>
                <c:pt idx="9">
                  <c:v>60</c:v>
                </c:pt>
                <c:pt idx="10">
                  <c:v>74</c:v>
                </c:pt>
                <c:pt idx="11">
                  <c:v>35</c:v>
                </c:pt>
                <c:pt idx="12">
                  <c:v>49</c:v>
                </c:pt>
                <c:pt idx="13">
                  <c:v>60</c:v>
                </c:pt>
                <c:pt idx="14">
                  <c:v>22</c:v>
                </c:pt>
                <c:pt idx="15">
                  <c:v>0</c:v>
                </c:pt>
                <c:pt idx="16">
                  <c:v>0</c:v>
                </c:pt>
                <c:pt idx="17">
                  <c:v>5</c:v>
                </c:pt>
                <c:pt idx="18">
                  <c:v>0</c:v>
                </c:pt>
                <c:pt idx="19">
                  <c:v>10</c:v>
                </c:pt>
                <c:pt idx="20">
                  <c:v>0</c:v>
                </c:pt>
                <c:pt idx="21">
                  <c:v>0</c:v>
                </c:pt>
                <c:pt idx="22">
                  <c:v>5</c:v>
                </c:pt>
                <c:pt idx="23">
                  <c:v>0</c:v>
                </c:pt>
                <c:pt idx="24">
                  <c:v>2</c:v>
                </c:pt>
                <c:pt idx="25">
                  <c:v>0</c:v>
                </c:pt>
                <c:pt idx="27">
                  <c:v>44</c:v>
                </c:pt>
                <c:pt idx="28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3C6-40D3-BF62-1C3C86371376}"/>
            </c:ext>
          </c:extLst>
        </c:ser>
        <c:ser>
          <c:idx val="2"/>
          <c:order val="2"/>
          <c:tx>
            <c:strRef>
              <c:f>'Figure 1'!$D$27</c:f>
              <c:strCache>
                <c:ptCount val="1"/>
                <c:pt idx="0">
                  <c:v>School year 2021/22 (or 2022)</c:v>
                </c:pt>
              </c:strCache>
            </c:strRef>
          </c:tx>
          <c:spPr>
            <a:solidFill>
              <a:schemeClr val="accent1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3C6-40D3-BF62-1C3C86371376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3C6-40D3-BF62-1C3C86371376}"/>
              </c:ext>
            </c:extLst>
          </c:dPt>
          <c:cat>
            <c:strRef>
              <c:f>'Figure 1'!$A$28:$A$56</c:f>
              <c:strCache>
                <c:ptCount val="29"/>
                <c:pt idx="0">
                  <c:v>Chile</c:v>
                </c:pt>
                <c:pt idx="1">
                  <c:v>Latvia</c:v>
                </c:pt>
                <c:pt idx="2">
                  <c:v>Poland</c:v>
                </c:pt>
                <c:pt idx="3">
                  <c:v>Brazil</c:v>
                </c:pt>
                <c:pt idx="4">
                  <c:v>Costa Rica</c:v>
                </c:pt>
                <c:pt idx="5">
                  <c:v>Colombia</c:v>
                </c:pt>
                <c:pt idx="6">
                  <c:v>Israel</c:v>
                </c:pt>
                <c:pt idx="7">
                  <c:v>Türkiye</c:v>
                </c:pt>
                <c:pt idx="8">
                  <c:v>Lithuania</c:v>
                </c:pt>
                <c:pt idx="9">
                  <c:v>Slovak Republic</c:v>
                </c:pt>
                <c:pt idx="10">
                  <c:v>Slovenia</c:v>
                </c:pt>
                <c:pt idx="11">
                  <c:v>Portugal</c:v>
                </c:pt>
                <c:pt idx="12">
                  <c:v>Estonia</c:v>
                </c:pt>
                <c:pt idx="13">
                  <c:v>Germany</c:v>
                </c:pt>
                <c:pt idx="14">
                  <c:v>Austria</c:v>
                </c:pt>
                <c:pt idx="15">
                  <c:v>Italy</c:v>
                </c:pt>
                <c:pt idx="16">
                  <c:v>Korea</c:v>
                </c:pt>
                <c:pt idx="17">
                  <c:v>Netherlands</c:v>
                </c:pt>
                <c:pt idx="18">
                  <c:v>Spain</c:v>
                </c:pt>
                <c:pt idx="19">
                  <c:v>France</c:v>
                </c:pt>
                <c:pt idx="20">
                  <c:v>Finland</c:v>
                </c:pt>
                <c:pt idx="21">
                  <c:v>Norway</c:v>
                </c:pt>
                <c:pt idx="22">
                  <c:v>Luxembourg</c:v>
                </c:pt>
                <c:pt idx="23">
                  <c:v>Switzerland</c:v>
                </c:pt>
                <c:pt idx="24">
                  <c:v>Iceland</c:v>
                </c:pt>
                <c:pt idx="25">
                  <c:v>Sweden</c:v>
                </c:pt>
                <c:pt idx="27">
                  <c:v>England (UK)</c:v>
                </c:pt>
                <c:pt idx="28">
                  <c:v>French Comm. (Belgium)</c:v>
                </c:pt>
              </c:strCache>
            </c:strRef>
          </c:cat>
          <c:val>
            <c:numRef>
              <c:f>'Figure 1'!$D$28:$D$56</c:f>
              <c:numCache>
                <c:formatCode>#,##0.00</c:formatCode>
                <c:ptCount val="29"/>
                <c:pt idx="0">
                  <c:v>0</c:v>
                </c:pt>
                <c:pt idx="1">
                  <c:v>10</c:v>
                </c:pt>
                <c:pt idx="2">
                  <c:v>14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5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7">
                  <c:v>0</c:v>
                </c:pt>
                <c:pt idx="2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3C6-40D3-BF62-1C3C863713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370717056"/>
        <c:axId val="1370717600"/>
      </c:barChart>
      <c:catAx>
        <c:axId val="137071705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rgbClr val="000101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70717600"/>
        <c:crosses val="autoZero"/>
        <c:auto val="1"/>
        <c:lblAlgn val="ctr"/>
        <c:lblOffset val="0"/>
        <c:tickLblSkip val="1"/>
        <c:noMultiLvlLbl val="0"/>
      </c:catAx>
      <c:valAx>
        <c:axId val="1370717600"/>
        <c:scaling>
          <c:orientation val="minMax"/>
          <c:max val="300"/>
        </c:scaling>
        <c:delete val="0"/>
        <c:axPos val="l"/>
        <c:majorGridlines>
          <c:spPr>
            <a:ln w="12700" cap="flat" cmpd="sng" algn="ctr">
              <a:solidFill>
                <a:srgbClr val="D9D9D9"/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1" u="none" strike="noStrike" kern="1200" baseline="0">
                    <a:solidFill>
                      <a:srgbClr val="00010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en-GB" sz="1000" b="0" i="1" dirty="0">
                    <a:solidFill>
                      <a:srgbClr val="000101"/>
                    </a:solidFill>
                    <a:latin typeface="Calibri" panose="020F0502020204030204" pitchFamily="34" charset="0"/>
                  </a:rPr>
                  <a:t>Number of days</a:t>
                </a:r>
              </a:p>
            </c:rich>
          </c:tx>
          <c:layout>
            <c:manualLayout>
              <c:xMode val="edge"/>
              <c:yMode val="edge"/>
              <c:x val="9.5132118528225577E-4"/>
              <c:y val="5.953777824360972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1" u="none" strike="noStrike" kern="1200" baseline="0">
                  <a:solidFill>
                    <a:srgbClr val="000101"/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in"/>
        <c:minorTickMark val="none"/>
        <c:tickLblPos val="nextTo"/>
        <c:spPr>
          <a:noFill/>
          <a:ln w="9525">
            <a:solidFill>
              <a:srgbClr val="000101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70717056"/>
        <c:crosses val="autoZero"/>
        <c:crossBetween val="between"/>
      </c:valAx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EAEAEA"/>
              </a:solidFill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ayout>
        <c:manualLayout>
          <c:xMode val="edge"/>
          <c:yMode val="edge"/>
          <c:x val="4.8671825363495402E-2"/>
          <c:y val="1.4553234327412823E-2"/>
          <c:w val="0.93839725194704993"/>
          <c:h val="5.4574628727798079E-2"/>
        </c:manualLayout>
      </c:layout>
      <c:overlay val="1"/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EAEAEA"/>
              </a:solidFill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  <c:txPr>
        <a:bodyPr rot="0" spcFirstLastPara="1" vertOverflow="ellipsis" vert="horz" wrap="square" anchor="ctr" anchorCtr="1"/>
        <a:lstStyle/>
        <a:p>
          <a:pPr>
            <a:defRPr sz="750" b="0" i="0" u="none" strike="noStrike" kern="1200" baseline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en-US"/>
        </a:p>
      </c:txPr>
    </c:legend>
    <c:plotVisOnly val="1"/>
    <c:dispBlanksAs val="gap"/>
    <c:showDLblsOverMax val="1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810955839989164E-2"/>
          <c:y val="9.1727435900795282E-2"/>
          <c:w val="0.89284131090500329"/>
          <c:h val="0.584776815543647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A6.1.'!$B$27</c:f>
              <c:strCache>
                <c:ptCount val="1"/>
                <c:pt idx="0">
                  <c:v>Below upper secondary</c:v>
                </c:pt>
              </c:strCache>
            </c:strRef>
          </c:tx>
          <c:spPr>
            <a:solidFill>
              <a:srgbClr val="002F6C"/>
            </a:solidFill>
            <a:ln w="3175"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ysClr val="window" lastClr="FFFFFF">
                      <a:lumMod val="75000"/>
                    </a:sysClr>
                  </a:solidFill>
                </a14:hiddenLine>
              </a:ext>
            </a:extLst>
          </c:spPr>
          <c:invertIfNegative val="0"/>
          <c:dPt>
            <c:idx val="14"/>
            <c:invertIfNegative val="0"/>
            <c:bubble3D val="0"/>
            <c:spPr>
              <a:solidFill>
                <a:srgbClr val="AC147A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4D1-4E1C-A475-385143DD172D}"/>
              </c:ext>
            </c:extLst>
          </c:dPt>
          <c:cat>
            <c:strRef>
              <c:f>'Figure A6.1.'!$A$28:$A$57</c:f>
              <c:strCache>
                <c:ptCount val="30"/>
                <c:pt idx="0">
                  <c:v>Iceland</c:v>
                </c:pt>
                <c:pt idx="1">
                  <c:v>Luxembourg</c:v>
                </c:pt>
                <c:pt idx="2">
                  <c:v>Denmark</c:v>
                </c:pt>
                <c:pt idx="3">
                  <c:v>Finland</c:v>
                </c:pt>
                <c:pt idx="4">
                  <c:v>Norway</c:v>
                </c:pt>
                <c:pt idx="5">
                  <c:v>Spain</c:v>
                </c:pt>
                <c:pt idx="6">
                  <c:v>Switzerland</c:v>
                </c:pt>
                <c:pt idx="7">
                  <c:v>Estonia</c:v>
                </c:pt>
                <c:pt idx="8">
                  <c:v>Slovenia</c:v>
                </c:pt>
                <c:pt idx="9">
                  <c:v>Latvia</c:v>
                </c:pt>
                <c:pt idx="10">
                  <c:v>Netherlands</c:v>
                </c:pt>
                <c:pt idx="11">
                  <c:v>France</c:v>
                </c:pt>
                <c:pt idx="12">
                  <c:v>Belgium</c:v>
                </c:pt>
                <c:pt idx="13">
                  <c:v>Sweden</c:v>
                </c:pt>
                <c:pt idx="14">
                  <c:v>Average</c:v>
                </c:pt>
                <c:pt idx="15">
                  <c:v>Germany</c:v>
                </c:pt>
                <c:pt idx="16">
                  <c:v>Austria</c:v>
                </c:pt>
                <c:pt idx="17">
                  <c:v>Czech Republic</c:v>
                </c:pt>
                <c:pt idx="18">
                  <c:v>Hungary</c:v>
                </c:pt>
                <c:pt idx="19">
                  <c:v>Türkiye</c:v>
                </c:pt>
                <c:pt idx="20">
                  <c:v>Portugal</c:v>
                </c:pt>
                <c:pt idx="21">
                  <c:v>Italy</c:v>
                </c:pt>
                <c:pt idx="22">
                  <c:v>Lithuania</c:v>
                </c:pt>
                <c:pt idx="23">
                  <c:v>Slovak Republic</c:v>
                </c:pt>
                <c:pt idx="24">
                  <c:v>Poland</c:v>
                </c:pt>
                <c:pt idx="25">
                  <c:v>Greece</c:v>
                </c:pt>
                <c:pt idx="26">
                  <c:v>United Kingdom</c:v>
                </c:pt>
                <c:pt idx="28">
                  <c:v>Canada</c:v>
                </c:pt>
                <c:pt idx="29">
                  <c:v>Israel</c:v>
                </c:pt>
              </c:strCache>
            </c:strRef>
          </c:cat>
          <c:val>
            <c:numRef>
              <c:f>'Figure A6.1.'!$B$28:$B$57</c:f>
              <c:numCache>
                <c:formatCode>#,##0.00</c:formatCode>
                <c:ptCount val="30"/>
                <c:pt idx="0">
                  <c:v>99</c:v>
                </c:pt>
                <c:pt idx="1">
                  <c:v>97</c:v>
                </c:pt>
                <c:pt idx="2">
                  <c:v>96</c:v>
                </c:pt>
                <c:pt idx="3">
                  <c:v>96</c:v>
                </c:pt>
                <c:pt idx="4">
                  <c:v>96</c:v>
                </c:pt>
                <c:pt idx="5">
                  <c:v>93</c:v>
                </c:pt>
                <c:pt idx="6">
                  <c:v>91</c:v>
                </c:pt>
                <c:pt idx="7">
                  <c:v>88</c:v>
                </c:pt>
                <c:pt idx="8">
                  <c:v>88</c:v>
                </c:pt>
                <c:pt idx="9">
                  <c:v>87</c:v>
                </c:pt>
                <c:pt idx="10">
                  <c:v>87</c:v>
                </c:pt>
                <c:pt idx="11">
                  <c:v>86</c:v>
                </c:pt>
                <c:pt idx="12">
                  <c:v>85</c:v>
                </c:pt>
                <c:pt idx="13">
                  <c:v>85</c:v>
                </c:pt>
                <c:pt idx="14">
                  <c:v>84.76</c:v>
                </c:pt>
                <c:pt idx="15">
                  <c:v>84</c:v>
                </c:pt>
                <c:pt idx="16">
                  <c:v>83</c:v>
                </c:pt>
                <c:pt idx="17">
                  <c:v>82</c:v>
                </c:pt>
                <c:pt idx="18">
                  <c:v>81</c:v>
                </c:pt>
                <c:pt idx="19">
                  <c:v>80</c:v>
                </c:pt>
                <c:pt idx="20">
                  <c:v>79</c:v>
                </c:pt>
                <c:pt idx="21">
                  <c:v>75</c:v>
                </c:pt>
                <c:pt idx="22">
                  <c:v>72</c:v>
                </c:pt>
                <c:pt idx="23">
                  <c:v>72</c:v>
                </c:pt>
                <c:pt idx="24">
                  <c:v>70</c:v>
                </c:pt>
                <c:pt idx="25">
                  <c:v>67</c:v>
                </c:pt>
                <c:pt idx="26">
                  <c:v>#N/A</c:v>
                </c:pt>
                <c:pt idx="28">
                  <c:v>90.7</c:v>
                </c:pt>
                <c:pt idx="29">
                  <c:v>80.95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4D1-4E1C-A475-385143DD17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370725216"/>
        <c:axId val="1370727392"/>
      </c:barChart>
      <c:lineChart>
        <c:grouping val="standard"/>
        <c:varyColors val="0"/>
        <c:ser>
          <c:idx val="1"/>
          <c:order val="1"/>
          <c:tx>
            <c:strRef>
              <c:f>'Figure A6.1.'!$C$27</c:f>
              <c:strCache>
                <c:ptCount val="1"/>
                <c:pt idx="0">
                  <c:v>Upper secondary or post-secondary non-tertiary</c:v>
                </c:pt>
              </c:strCache>
            </c:strRef>
          </c:tx>
          <c:spPr>
            <a:ln w="6350" cap="rnd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6350" cap="rnd">
                  <a:solidFill>
                    <a:sysClr val="windowText" lastClr="000000"/>
                  </a:solidFill>
                  <a:prstDash val="solid"/>
                  <a:round/>
                </a14:hiddenLine>
              </a:ext>
            </a:extLst>
          </c:spPr>
          <c:marker>
            <c:symbol val="circle"/>
            <c:size val="10"/>
            <c:spPr>
              <a:solidFill>
                <a:schemeClr val="accent3"/>
              </a:solidFill>
              <a:ln w="6350">
                <a:noFill/>
                <a:prstDash val="solid"/>
              </a:ln>
              <a:effectLst/>
            </c:spPr>
          </c:marker>
          <c:dPt>
            <c:idx val="14"/>
            <c:marker>
              <c:symbol val="circle"/>
              <c:size val="10"/>
              <c:spPr>
                <a:solidFill>
                  <a:srgbClr val="EAA4C8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64D1-4E1C-A475-385143DD172D}"/>
              </c:ext>
            </c:extLst>
          </c:dPt>
          <c:cat>
            <c:strRef>
              <c:f>'Figure A6.1.'!$A$28:$A$57</c:f>
              <c:strCache>
                <c:ptCount val="30"/>
                <c:pt idx="0">
                  <c:v>Iceland</c:v>
                </c:pt>
                <c:pt idx="1">
                  <c:v>Luxembourg</c:v>
                </c:pt>
                <c:pt idx="2">
                  <c:v>Denmark</c:v>
                </c:pt>
                <c:pt idx="3">
                  <c:v>Finland</c:v>
                </c:pt>
                <c:pt idx="4">
                  <c:v>Norway</c:v>
                </c:pt>
                <c:pt idx="5">
                  <c:v>Spain</c:v>
                </c:pt>
                <c:pt idx="6">
                  <c:v>Switzerland</c:v>
                </c:pt>
                <c:pt idx="7">
                  <c:v>Estonia</c:v>
                </c:pt>
                <c:pt idx="8">
                  <c:v>Slovenia</c:v>
                </c:pt>
                <c:pt idx="9">
                  <c:v>Latvia</c:v>
                </c:pt>
                <c:pt idx="10">
                  <c:v>Netherlands</c:v>
                </c:pt>
                <c:pt idx="11">
                  <c:v>France</c:v>
                </c:pt>
                <c:pt idx="12">
                  <c:v>Belgium</c:v>
                </c:pt>
                <c:pt idx="13">
                  <c:v>Sweden</c:v>
                </c:pt>
                <c:pt idx="14">
                  <c:v>Average</c:v>
                </c:pt>
                <c:pt idx="15">
                  <c:v>Germany</c:v>
                </c:pt>
                <c:pt idx="16">
                  <c:v>Austria</c:v>
                </c:pt>
                <c:pt idx="17">
                  <c:v>Czech Republic</c:v>
                </c:pt>
                <c:pt idx="18">
                  <c:v>Hungary</c:v>
                </c:pt>
                <c:pt idx="19">
                  <c:v>Türkiye</c:v>
                </c:pt>
                <c:pt idx="20">
                  <c:v>Portugal</c:v>
                </c:pt>
                <c:pt idx="21">
                  <c:v>Italy</c:v>
                </c:pt>
                <c:pt idx="22">
                  <c:v>Lithuania</c:v>
                </c:pt>
                <c:pt idx="23">
                  <c:v>Slovak Republic</c:v>
                </c:pt>
                <c:pt idx="24">
                  <c:v>Poland</c:v>
                </c:pt>
                <c:pt idx="25">
                  <c:v>Greece</c:v>
                </c:pt>
                <c:pt idx="26">
                  <c:v>United Kingdom</c:v>
                </c:pt>
                <c:pt idx="28">
                  <c:v>Canada</c:v>
                </c:pt>
                <c:pt idx="29">
                  <c:v>Israel</c:v>
                </c:pt>
              </c:strCache>
            </c:strRef>
          </c:cat>
          <c:val>
            <c:numRef>
              <c:f>'Figure A6.1.'!$C$28:$C$57</c:f>
              <c:numCache>
                <c:formatCode>#,##0.00</c:formatCode>
                <c:ptCount val="30"/>
                <c:pt idx="0">
                  <c:v>100</c:v>
                </c:pt>
                <c:pt idx="1">
                  <c:v>99</c:v>
                </c:pt>
                <c:pt idx="2">
                  <c:v>99</c:v>
                </c:pt>
                <c:pt idx="3">
                  <c:v>99</c:v>
                </c:pt>
                <c:pt idx="4">
                  <c:v>100</c:v>
                </c:pt>
                <c:pt idx="5">
                  <c:v>98</c:v>
                </c:pt>
                <c:pt idx="6">
                  <c:v>98</c:v>
                </c:pt>
                <c:pt idx="7">
                  <c:v>97</c:v>
                </c:pt>
                <c:pt idx="8">
                  <c:v>95</c:v>
                </c:pt>
                <c:pt idx="9">
                  <c:v>95</c:v>
                </c:pt>
                <c:pt idx="10">
                  <c:v>96</c:v>
                </c:pt>
                <c:pt idx="11">
                  <c:v>94</c:v>
                </c:pt>
                <c:pt idx="12">
                  <c:v>95</c:v>
                </c:pt>
                <c:pt idx="13">
                  <c:v>97</c:v>
                </c:pt>
                <c:pt idx="14">
                  <c:v>96.296296296296291</c:v>
                </c:pt>
                <c:pt idx="15">
                  <c:v>95</c:v>
                </c:pt>
                <c:pt idx="16">
                  <c:v>96</c:v>
                </c:pt>
                <c:pt idx="17">
                  <c:v>97</c:v>
                </c:pt>
                <c:pt idx="18">
                  <c:v>96</c:v>
                </c:pt>
                <c:pt idx="19">
                  <c:v>98</c:v>
                </c:pt>
                <c:pt idx="20">
                  <c:v>97</c:v>
                </c:pt>
                <c:pt idx="21">
                  <c:v>91</c:v>
                </c:pt>
                <c:pt idx="22">
                  <c:v>91</c:v>
                </c:pt>
                <c:pt idx="23">
                  <c:v>93</c:v>
                </c:pt>
                <c:pt idx="24">
                  <c:v>93</c:v>
                </c:pt>
                <c:pt idx="25">
                  <c:v>93</c:v>
                </c:pt>
                <c:pt idx="26">
                  <c:v>99</c:v>
                </c:pt>
                <c:pt idx="28">
                  <c:v>96.7</c:v>
                </c:pt>
                <c:pt idx="29">
                  <c:v>92.23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64D1-4E1C-A475-385143DD17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0725216"/>
        <c:axId val="1370727392"/>
      </c:lineChart>
      <c:lineChart>
        <c:grouping val="standard"/>
        <c:varyColors val="0"/>
        <c:ser>
          <c:idx val="2"/>
          <c:order val="2"/>
          <c:tx>
            <c:strRef>
              <c:f>'Figure A6.1.'!$D$27</c:f>
              <c:strCache>
                <c:ptCount val="1"/>
                <c:pt idx="0">
                  <c:v>Tertiary</c:v>
                </c:pt>
              </c:strCache>
            </c:strRef>
          </c:tx>
          <c:spPr>
            <a:ln w="6350" cap="rnd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6350" cap="rnd">
                  <a:solidFill>
                    <a:sysClr val="windowText" lastClr="000000"/>
                  </a:solidFill>
                  <a:prstDash val="solid"/>
                  <a:round/>
                </a14:hiddenLine>
              </a:ext>
            </a:extLst>
          </c:spPr>
          <c:marker>
            <c:symbol val="triangle"/>
            <c:size val="10"/>
            <c:spPr>
              <a:solidFill>
                <a:schemeClr val="accent2"/>
              </a:solidFill>
              <a:ln w="6350">
                <a:noFill/>
                <a:prstDash val="solid"/>
              </a:ln>
              <a:effectLst/>
            </c:spPr>
          </c:marker>
          <c:dPt>
            <c:idx val="14"/>
            <c:marker>
              <c:symbol val="triangle"/>
              <c:size val="10"/>
              <c:spPr>
                <a:solidFill>
                  <a:srgbClr val="E464AF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64D1-4E1C-A475-385143DD172D}"/>
              </c:ext>
            </c:extLst>
          </c:dPt>
          <c:cat>
            <c:strRef>
              <c:f>'Figure A6.1.'!$A$28:$A$57</c:f>
              <c:strCache>
                <c:ptCount val="30"/>
                <c:pt idx="0">
                  <c:v>Iceland</c:v>
                </c:pt>
                <c:pt idx="1">
                  <c:v>Luxembourg</c:v>
                </c:pt>
                <c:pt idx="2">
                  <c:v>Denmark</c:v>
                </c:pt>
                <c:pt idx="3">
                  <c:v>Finland</c:v>
                </c:pt>
                <c:pt idx="4">
                  <c:v>Norway</c:v>
                </c:pt>
                <c:pt idx="5">
                  <c:v>Spain</c:v>
                </c:pt>
                <c:pt idx="6">
                  <c:v>Switzerland</c:v>
                </c:pt>
                <c:pt idx="7">
                  <c:v>Estonia</c:v>
                </c:pt>
                <c:pt idx="8">
                  <c:v>Slovenia</c:v>
                </c:pt>
                <c:pt idx="9">
                  <c:v>Latvia</c:v>
                </c:pt>
                <c:pt idx="10">
                  <c:v>Netherlands</c:v>
                </c:pt>
                <c:pt idx="11">
                  <c:v>France</c:v>
                </c:pt>
                <c:pt idx="12">
                  <c:v>Belgium</c:v>
                </c:pt>
                <c:pt idx="13">
                  <c:v>Sweden</c:v>
                </c:pt>
                <c:pt idx="14">
                  <c:v>Average</c:v>
                </c:pt>
                <c:pt idx="15">
                  <c:v>Germany</c:v>
                </c:pt>
                <c:pt idx="16">
                  <c:v>Austria</c:v>
                </c:pt>
                <c:pt idx="17">
                  <c:v>Czech Republic</c:v>
                </c:pt>
                <c:pt idx="18">
                  <c:v>Hungary</c:v>
                </c:pt>
                <c:pt idx="19">
                  <c:v>Türkiye</c:v>
                </c:pt>
                <c:pt idx="20">
                  <c:v>Portugal</c:v>
                </c:pt>
                <c:pt idx="21">
                  <c:v>Italy</c:v>
                </c:pt>
                <c:pt idx="22">
                  <c:v>Lithuania</c:v>
                </c:pt>
                <c:pt idx="23">
                  <c:v>Slovak Republic</c:v>
                </c:pt>
                <c:pt idx="24">
                  <c:v>Poland</c:v>
                </c:pt>
                <c:pt idx="25">
                  <c:v>Greece</c:v>
                </c:pt>
                <c:pt idx="26">
                  <c:v>United Kingdom</c:v>
                </c:pt>
                <c:pt idx="28">
                  <c:v>Canada</c:v>
                </c:pt>
                <c:pt idx="29">
                  <c:v>Israel</c:v>
                </c:pt>
              </c:strCache>
            </c:strRef>
          </c:cat>
          <c:val>
            <c:numRef>
              <c:f>'Figure A6.1.'!$D$28:$D$57</c:f>
              <c:numCache>
                <c:formatCode>#,##0.00</c:formatCode>
                <c:ptCount val="3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</c:v>
                </c:pt>
                <c:pt idx="6">
                  <c:v>99</c:v>
                </c:pt>
                <c:pt idx="7">
                  <c:v>99</c:v>
                </c:pt>
                <c:pt idx="8">
                  <c:v>99</c:v>
                </c:pt>
                <c:pt idx="9">
                  <c:v>99</c:v>
                </c:pt>
                <c:pt idx="10">
                  <c:v>98</c:v>
                </c:pt>
                <c:pt idx="11">
                  <c:v>98</c:v>
                </c:pt>
                <c:pt idx="12">
                  <c:v>98</c:v>
                </c:pt>
                <c:pt idx="13">
                  <c:v>99</c:v>
                </c:pt>
                <c:pt idx="14">
                  <c:v>99.148148148148152</c:v>
                </c:pt>
                <c:pt idx="15">
                  <c:v>99</c:v>
                </c:pt>
                <c:pt idx="16">
                  <c:v>100</c:v>
                </c:pt>
                <c:pt idx="17">
                  <c:v>100</c:v>
                </c:pt>
                <c:pt idx="18">
                  <c:v>99</c:v>
                </c:pt>
                <c:pt idx="19">
                  <c:v>100</c:v>
                </c:pt>
                <c:pt idx="20">
                  <c:v>99</c:v>
                </c:pt>
                <c:pt idx="21">
                  <c:v>96</c:v>
                </c:pt>
                <c:pt idx="22">
                  <c:v>99</c:v>
                </c:pt>
                <c:pt idx="23">
                  <c:v>99</c:v>
                </c:pt>
                <c:pt idx="24">
                  <c:v>100</c:v>
                </c:pt>
                <c:pt idx="25">
                  <c:v>99</c:v>
                </c:pt>
                <c:pt idx="26">
                  <c:v>100</c:v>
                </c:pt>
                <c:pt idx="28">
                  <c:v>98.4</c:v>
                </c:pt>
                <c:pt idx="29">
                  <c:v>97.97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64D1-4E1C-A475-385143DD17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0729568"/>
        <c:axId val="1370727936"/>
      </c:lineChart>
      <c:catAx>
        <c:axId val="13707252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010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en-GB" sz="1000" b="1">
                    <a:solidFill>
                      <a:srgbClr val="000101"/>
                    </a:solidFill>
                    <a:latin typeface="Calibri" panose="020F0502020204030204" pitchFamily="34" charset="0"/>
                  </a:rPr>
                  <a:t>EU Survey on ICT usage in households and by individuals</a:t>
                </a:r>
              </a:p>
            </c:rich>
          </c:tx>
          <c:layout>
            <c:manualLayout>
              <c:xMode val="edge"/>
              <c:yMode val="edge"/>
              <c:x val="0.29792022051762901"/>
              <c:y val="0.908021014844026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0101"/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rgbClr val="000101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70727392"/>
        <c:crosses val="autoZero"/>
        <c:auto val="1"/>
        <c:lblAlgn val="ctr"/>
        <c:lblOffset val="0"/>
        <c:tickLblSkip val="1"/>
        <c:noMultiLvlLbl val="0"/>
      </c:catAx>
      <c:valAx>
        <c:axId val="1370727392"/>
        <c:scaling>
          <c:orientation val="minMax"/>
          <c:max val="100"/>
          <c:min val="60"/>
        </c:scaling>
        <c:delete val="0"/>
        <c:axPos val="l"/>
        <c:majorGridlines>
          <c:spPr>
            <a:ln w="12700" cap="flat" cmpd="sng" algn="ctr">
              <a:solidFill>
                <a:srgbClr val="D9D9D9"/>
              </a:solidFill>
              <a:prstDash val="solid"/>
              <a:round/>
            </a:ln>
            <a:effectLst/>
          </c:spPr>
        </c:majorGridlines>
        <c:numFmt formatCode="General" sourceLinked="0"/>
        <c:majorTickMark val="in"/>
        <c:minorTickMark val="none"/>
        <c:tickLblPos val="nextTo"/>
        <c:spPr>
          <a:noFill/>
          <a:ln w="9525">
            <a:solidFill>
              <a:srgbClr val="000101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70725216"/>
        <c:crosses val="autoZero"/>
        <c:crossBetween val="between"/>
        <c:majorUnit val="10"/>
      </c:valAx>
      <c:valAx>
        <c:axId val="1370727936"/>
        <c:scaling>
          <c:orientation val="minMax"/>
          <c:max val="100"/>
          <c:min val="60"/>
        </c:scaling>
        <c:delete val="0"/>
        <c:axPos val="r"/>
        <c:numFmt formatCode="#,##0" sourceLinked="0"/>
        <c:majorTickMark val="in"/>
        <c:minorTickMark val="none"/>
        <c:tickLblPos val="nextTo"/>
        <c:spPr>
          <a:noFill/>
          <a:ln>
            <a:solidFill>
              <a:srgbClr val="00010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70729568"/>
        <c:crosses val="max"/>
        <c:crossBetween val="between"/>
        <c:majorUnit val="10"/>
      </c:valAx>
      <c:catAx>
        <c:axId val="1370729568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GB" b="1">
                    <a:solidFill>
                      <a:sysClr val="windowText" lastClr="000000"/>
                    </a:solidFill>
                    <a:latin typeface="Arial Narrow" panose="020B0606020202030204" pitchFamily="34" charset="0"/>
                  </a:rPr>
                  <a:t>National</a:t>
                </a:r>
              </a:p>
              <a:p>
                <a:pPr>
                  <a:defRPr b="1">
                    <a:solidFill>
                      <a:sysClr val="windowText" lastClr="000000"/>
                    </a:solidFill>
                    <a:latin typeface="Arial Narrow" panose="020B0606020202030204" pitchFamily="34" charset="0"/>
                  </a:defRPr>
                </a:pPr>
                <a:r>
                  <a:rPr lang="en-GB" b="1">
                    <a:solidFill>
                      <a:sysClr val="windowText" lastClr="000000"/>
                    </a:solidFill>
                    <a:latin typeface="Arial Narrow" panose="020B0606020202030204" pitchFamily="34" charset="0"/>
                  </a:rPr>
                  <a:t>surveys</a:t>
                </a:r>
              </a:p>
            </c:rich>
          </c:tx>
          <c:layout>
            <c:manualLayout>
              <c:xMode val="edge"/>
              <c:yMode val="edge"/>
              <c:x val="0.89480902405133356"/>
              <c:y val="0.855781047335805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crossAx val="1370727936"/>
        <c:crosses val="autoZero"/>
        <c:auto val="1"/>
        <c:lblAlgn val="ctr"/>
        <c:lblOffset val="100"/>
        <c:noMultiLvlLbl val="0"/>
      </c:catAx>
      <c:spPr>
        <a:noFill/>
        <a:ln w="9525"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</a14:hiddenLine>
          </a:ext>
        </a:extLst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ayout>
        <c:manualLayout>
          <c:xMode val="edge"/>
          <c:yMode val="edge"/>
          <c:x val="4.861879742219212E-2"/>
          <c:y val="1.452680782262882E-2"/>
          <c:w val="0.90593172087348495"/>
          <c:h val="5.4475529334858074E-2"/>
        </c:manualLayout>
      </c:layout>
      <c:overlay val="1"/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EAEAEA"/>
              </a:solidFill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  <c:txPr>
        <a:bodyPr rot="0" spcFirstLastPara="1" vertOverflow="ellipsis" vert="horz" wrap="square" anchor="ctr" anchorCtr="1"/>
        <a:lstStyle/>
        <a:p>
          <a:pPr>
            <a:defRPr sz="750" b="0" i="0" u="none" strike="noStrike" kern="1200" baseline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en-US"/>
        </a:p>
      </c:txPr>
    </c:legend>
    <c:plotVisOnly val="1"/>
    <c:dispBlanksAs val="gap"/>
    <c:showDLblsOverMax val="1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7730317784883E-2"/>
          <c:y val="8.076198461881115E-2"/>
          <c:w val="0.91950022029168876"/>
          <c:h val="0.626889567256672"/>
        </c:manualLayout>
      </c:layout>
      <c:barChart>
        <c:barDir val="col"/>
        <c:grouping val="clustered"/>
        <c:varyColors val="0"/>
        <c:ser>
          <c:idx val="0"/>
          <c:order val="2"/>
          <c:tx>
            <c:strRef>
              <c:f>'Figure A3.1.'!$D$32</c:f>
              <c:strCache>
                <c:ptCount val="1"/>
                <c:pt idx="0">
                  <c:v>Health and welfare</c:v>
                </c:pt>
              </c:strCache>
            </c:strRef>
          </c:tx>
          <c:spPr>
            <a:solidFill>
              <a:srgbClr val="002F6C"/>
            </a:solidFill>
            <a:ln w="28575">
              <a:noFill/>
            </a:ln>
          </c:spPr>
          <c:invertIfNegative val="0"/>
          <c:dPt>
            <c:idx val="18"/>
            <c:invertIfNegative val="0"/>
            <c:bubble3D val="0"/>
            <c:spPr>
              <a:solidFill>
                <a:srgbClr val="DD2C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E31-4C73-87EB-DB7CB71E42EE}"/>
              </c:ext>
            </c:extLst>
          </c:dPt>
          <c:cat>
            <c:strRef>
              <c:f>'Figure A3.1.'!$A$33:$A$65</c:f>
              <c:strCache>
                <c:ptCount val="33"/>
                <c:pt idx="0">
                  <c:v>Iceland</c:v>
                </c:pt>
                <c:pt idx="1">
                  <c:v>Portugal</c:v>
                </c:pt>
                <c:pt idx="2">
                  <c:v>Poland</c:v>
                </c:pt>
                <c:pt idx="3">
                  <c:v>Slovenia</c:v>
                </c:pt>
                <c:pt idx="4">
                  <c:v>Lithuania</c:v>
                </c:pt>
                <c:pt idx="5">
                  <c:v>Hungary</c:v>
                </c:pt>
                <c:pt idx="6">
                  <c:v>Latvia</c:v>
                </c:pt>
                <c:pt idx="7">
                  <c:v>Switzerland</c:v>
                </c:pt>
                <c:pt idx="8">
                  <c:v>Norway</c:v>
                </c:pt>
                <c:pt idx="9">
                  <c:v>Sweden</c:v>
                </c:pt>
                <c:pt idx="10">
                  <c:v>Finland</c:v>
                </c:pt>
                <c:pt idx="11">
                  <c:v>Italy</c:v>
                </c:pt>
                <c:pt idx="12">
                  <c:v>Netherlands</c:v>
                </c:pt>
                <c:pt idx="13">
                  <c:v>Denmark</c:v>
                </c:pt>
                <c:pt idx="14">
                  <c:v>Ireland</c:v>
                </c:pt>
                <c:pt idx="15">
                  <c:v>Germany</c:v>
                </c:pt>
                <c:pt idx="16">
                  <c:v>Belgium</c:v>
                </c:pt>
                <c:pt idx="17">
                  <c:v>Slovak Republic</c:v>
                </c:pt>
                <c:pt idx="18">
                  <c:v>OECD average</c:v>
                </c:pt>
                <c:pt idx="19">
                  <c:v>Estonia</c:v>
                </c:pt>
                <c:pt idx="20">
                  <c:v>Austria</c:v>
                </c:pt>
                <c:pt idx="21">
                  <c:v>Australia</c:v>
                </c:pt>
                <c:pt idx="22">
                  <c:v>France</c:v>
                </c:pt>
                <c:pt idx="23">
                  <c:v>Spain</c:v>
                </c:pt>
                <c:pt idx="24">
                  <c:v>United States</c:v>
                </c:pt>
                <c:pt idx="25">
                  <c:v>Luxembourg</c:v>
                </c:pt>
                <c:pt idx="26">
                  <c:v>Czech Republic</c:v>
                </c:pt>
                <c:pt idx="27">
                  <c:v>Greece</c:v>
                </c:pt>
                <c:pt idx="28">
                  <c:v>Chile</c:v>
                </c:pt>
                <c:pt idx="29">
                  <c:v>United Kingdom</c:v>
                </c:pt>
                <c:pt idx="30">
                  <c:v>Costa Rica</c:v>
                </c:pt>
                <c:pt idx="31">
                  <c:v>Türkiye</c:v>
                </c:pt>
                <c:pt idx="32">
                  <c:v>Mexico</c:v>
                </c:pt>
              </c:strCache>
            </c:strRef>
          </c:cat>
          <c:val>
            <c:numRef>
              <c:f>'Figure A3.1.'!$D$33:$D$65</c:f>
              <c:numCache>
                <c:formatCode>#,##0.00</c:formatCode>
                <c:ptCount val="33"/>
                <c:pt idx="0">
                  <c:v>95.413100999999997</c:v>
                </c:pt>
                <c:pt idx="1">
                  <c:v>93.654137000000006</c:v>
                </c:pt>
                <c:pt idx="2">
                  <c:v>93.063147999999998</c:v>
                </c:pt>
                <c:pt idx="3">
                  <c:v>92.809569999999994</c:v>
                </c:pt>
                <c:pt idx="4">
                  <c:v>92.588524000000007</c:v>
                </c:pt>
                <c:pt idx="5">
                  <c:v>92.085609000000005</c:v>
                </c:pt>
                <c:pt idx="6">
                  <c:v>91.137191999999999</c:v>
                </c:pt>
                <c:pt idx="7">
                  <c:v>90.857071000000005</c:v>
                </c:pt>
                <c:pt idx="8">
                  <c:v>90.821060000000003</c:v>
                </c:pt>
                <c:pt idx="9">
                  <c:v>90.799651999999995</c:v>
                </c:pt>
                <c:pt idx="10">
                  <c:v>90.452263000000002</c:v>
                </c:pt>
                <c:pt idx="11">
                  <c:v>89.278191000000007</c:v>
                </c:pt>
                <c:pt idx="12">
                  <c:v>89.275558000000004</c:v>
                </c:pt>
                <c:pt idx="13">
                  <c:v>88.873711</c:v>
                </c:pt>
                <c:pt idx="14">
                  <c:v>88.755516</c:v>
                </c:pt>
                <c:pt idx="15">
                  <c:v>88.595444000000001</c:v>
                </c:pt>
                <c:pt idx="16">
                  <c:v>88.011641999999995</c:v>
                </c:pt>
                <c:pt idx="17">
                  <c:v>87.970923999999997</c:v>
                </c:pt>
                <c:pt idx="18">
                  <c:v>87.731498468750004</c:v>
                </c:pt>
                <c:pt idx="19">
                  <c:v>87.465964999999997</c:v>
                </c:pt>
                <c:pt idx="20">
                  <c:v>87.462326000000004</c:v>
                </c:pt>
                <c:pt idx="21">
                  <c:v>86.907966999999999</c:v>
                </c:pt>
                <c:pt idx="22">
                  <c:v>86.772461000000007</c:v>
                </c:pt>
                <c:pt idx="23">
                  <c:v>85.729461999999998</c:v>
                </c:pt>
                <c:pt idx="24">
                  <c:v>85.395981000000006</c:v>
                </c:pt>
                <c:pt idx="25">
                  <c:v>85.155708000000004</c:v>
                </c:pt>
                <c:pt idx="26">
                  <c:v>84.388000000000005</c:v>
                </c:pt>
                <c:pt idx="27">
                  <c:v>83.637412999999995</c:v>
                </c:pt>
                <c:pt idx="28">
                  <c:v>83.260750000000002</c:v>
                </c:pt>
                <c:pt idx="29">
                  <c:v>81.879097000000002</c:v>
                </c:pt>
                <c:pt idx="30">
                  <c:v>80.071274000000003</c:v>
                </c:pt>
                <c:pt idx="31">
                  <c:v>78.278687000000005</c:v>
                </c:pt>
                <c:pt idx="32">
                  <c:v>76.560547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E31-4C73-87EB-DB7CB71E42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12607920"/>
        <c:axId val="1412606288"/>
      </c:barChart>
      <c:lineChart>
        <c:grouping val="standard"/>
        <c:varyColors val="0"/>
        <c:ser>
          <c:idx val="1"/>
          <c:order val="0"/>
          <c:tx>
            <c:strRef>
              <c:f>'Figure A3.1.'!$C$32</c:f>
              <c:strCache>
                <c:ptCount val="1"/>
                <c:pt idx="0">
                  <c:v>Education</c:v>
                </c:pt>
              </c:strCache>
            </c:strRef>
          </c:tx>
          <c:spPr>
            <a:ln w="63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6350" cap="rnd" cmpd="sng" algn="ctr">
                  <a:solidFill>
                    <a:sysClr val="windowText" lastClr="000000"/>
                  </a:solidFill>
                  <a:prstDash val="solid"/>
                  <a:round/>
                </a14:hiddenLine>
              </a:ext>
            </a:extLst>
          </c:spPr>
          <c:marker>
            <c:symbol val="circle"/>
            <c:size val="10"/>
            <c:spPr>
              <a:solidFill>
                <a:schemeClr val="accent3"/>
              </a:solidFill>
              <a:ln w="6350" cap="flat" cmpd="sng" algn="ctr">
                <a:noFill/>
                <a:prstDash val="solid"/>
                <a:round/>
              </a:ln>
              <a:effectLst/>
            </c:spPr>
          </c:marker>
          <c:dPt>
            <c:idx val="18"/>
            <c:marker>
              <c:spPr>
                <a:solidFill>
                  <a:srgbClr val="F79779"/>
                </a:solidFill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2E31-4C73-87EB-DB7CB71E42EE}"/>
              </c:ext>
            </c:extLst>
          </c:dPt>
          <c:cat>
            <c:strRef>
              <c:f>'Figure A3.1.'!$A$33:$A$65</c:f>
              <c:strCache>
                <c:ptCount val="33"/>
                <c:pt idx="0">
                  <c:v>Iceland</c:v>
                </c:pt>
                <c:pt idx="1">
                  <c:v>Portugal</c:v>
                </c:pt>
                <c:pt idx="2">
                  <c:v>Poland</c:v>
                </c:pt>
                <c:pt idx="3">
                  <c:v>Slovenia</c:v>
                </c:pt>
                <c:pt idx="4">
                  <c:v>Lithuania</c:v>
                </c:pt>
                <c:pt idx="5">
                  <c:v>Hungary</c:v>
                </c:pt>
                <c:pt idx="6">
                  <c:v>Latvia</c:v>
                </c:pt>
                <c:pt idx="7">
                  <c:v>Switzerland</c:v>
                </c:pt>
                <c:pt idx="8">
                  <c:v>Norway</c:v>
                </c:pt>
                <c:pt idx="9">
                  <c:v>Sweden</c:v>
                </c:pt>
                <c:pt idx="10">
                  <c:v>Finland</c:v>
                </c:pt>
                <c:pt idx="11">
                  <c:v>Italy</c:v>
                </c:pt>
                <c:pt idx="12">
                  <c:v>Netherlands</c:v>
                </c:pt>
                <c:pt idx="13">
                  <c:v>Denmark</c:v>
                </c:pt>
                <c:pt idx="14">
                  <c:v>Ireland</c:v>
                </c:pt>
                <c:pt idx="15">
                  <c:v>Germany</c:v>
                </c:pt>
                <c:pt idx="16">
                  <c:v>Belgium</c:v>
                </c:pt>
                <c:pt idx="17">
                  <c:v>Slovak Republic</c:v>
                </c:pt>
                <c:pt idx="18">
                  <c:v>OECD average</c:v>
                </c:pt>
                <c:pt idx="19">
                  <c:v>Estonia</c:v>
                </c:pt>
                <c:pt idx="20">
                  <c:v>Austria</c:v>
                </c:pt>
                <c:pt idx="21">
                  <c:v>Australia</c:v>
                </c:pt>
                <c:pt idx="22">
                  <c:v>France</c:v>
                </c:pt>
                <c:pt idx="23">
                  <c:v>Spain</c:v>
                </c:pt>
                <c:pt idx="24">
                  <c:v>United States</c:v>
                </c:pt>
                <c:pt idx="25">
                  <c:v>Luxembourg</c:v>
                </c:pt>
                <c:pt idx="26">
                  <c:v>Czech Republic</c:v>
                </c:pt>
                <c:pt idx="27">
                  <c:v>Greece</c:v>
                </c:pt>
                <c:pt idx="28">
                  <c:v>Chile</c:v>
                </c:pt>
                <c:pt idx="29">
                  <c:v>United Kingdom</c:v>
                </c:pt>
                <c:pt idx="30">
                  <c:v>Costa Rica</c:v>
                </c:pt>
                <c:pt idx="31">
                  <c:v>Türkiye</c:v>
                </c:pt>
                <c:pt idx="32">
                  <c:v>Mexico</c:v>
                </c:pt>
              </c:strCache>
            </c:strRef>
          </c:cat>
          <c:val>
            <c:numRef>
              <c:f>'Figure A3.1.'!$C$33:$C$65</c:f>
              <c:numCache>
                <c:formatCode>#,##0.00</c:formatCode>
                <c:ptCount val="33"/>
                <c:pt idx="0">
                  <c:v>92.193588000000005</c:v>
                </c:pt>
                <c:pt idx="1">
                  <c:v>94.042000000000002</c:v>
                </c:pt>
                <c:pt idx="2">
                  <c:v>87.542502999999996</c:v>
                </c:pt>
                <c:pt idx="3">
                  <c:v>90.051902999999996</c:v>
                </c:pt>
                <c:pt idx="4">
                  <c:v>89.944655999999995</c:v>
                </c:pt>
                <c:pt idx="5">
                  <c:v>87.298491999999996</c:v>
                </c:pt>
                <c:pt idx="6">
                  <c:v>86.533271999999997</c:v>
                </c:pt>
                <c:pt idx="7">
                  <c:v>87.970084999999997</c:v>
                </c:pt>
                <c:pt idx="8">
                  <c:v>88.58963</c:v>
                </c:pt>
                <c:pt idx="9">
                  <c:v>89.480086999999997</c:v>
                </c:pt>
                <c:pt idx="10">
                  <c:v>84.722221000000005</c:v>
                </c:pt>
                <c:pt idx="11">
                  <c:v>83.004349000000005</c:v>
                </c:pt>
                <c:pt idx="12">
                  <c:v>86.475409999999997</c:v>
                </c:pt>
                <c:pt idx="13">
                  <c:v>90.495215999999999</c:v>
                </c:pt>
                <c:pt idx="14">
                  <c:v>85.840705999999997</c:v>
                </c:pt>
                <c:pt idx="15">
                  <c:v>87.229561000000004</c:v>
                </c:pt>
                <c:pt idx="16">
                  <c:v>85.597190999999995</c:v>
                </c:pt>
                <c:pt idx="17">
                  <c:v>89.022651999999994</c:v>
                </c:pt>
                <c:pt idx="18">
                  <c:v>85.364847124999983</c:v>
                </c:pt>
                <c:pt idx="19">
                  <c:v>86.018173000000004</c:v>
                </c:pt>
                <c:pt idx="20">
                  <c:v>85.646507</c:v>
                </c:pt>
                <c:pt idx="21">
                  <c:v>84.520859000000002</c:v>
                </c:pt>
                <c:pt idx="22">
                  <c:v>86.880379000000005</c:v>
                </c:pt>
                <c:pt idx="23">
                  <c:v>78.100716000000006</c:v>
                </c:pt>
                <c:pt idx="24">
                  <c:v>80.122901999999996</c:v>
                </c:pt>
                <c:pt idx="25">
                  <c:v>87.912284999999997</c:v>
                </c:pt>
                <c:pt idx="26">
                  <c:v>85.162384000000003</c:v>
                </c:pt>
                <c:pt idx="27">
                  <c:v>78.859482</c:v>
                </c:pt>
                <c:pt idx="28">
                  <c:v>82.953018</c:v>
                </c:pt>
                <c:pt idx="29">
                  <c:v>82.636482000000001</c:v>
                </c:pt>
                <c:pt idx="30">
                  <c:v>77.504622999999995</c:v>
                </c:pt>
                <c:pt idx="31">
                  <c:v>71.081305999999998</c:v>
                </c:pt>
                <c:pt idx="32">
                  <c:v>78.242469999999997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2E31-4C73-87EB-DB7CB71E42EE}"/>
            </c:ext>
          </c:extLst>
        </c:ser>
        <c:ser>
          <c:idx val="2"/>
          <c:order val="1"/>
          <c:tx>
            <c:strRef>
              <c:f>'Figure A3.1.'!$B$32</c:f>
              <c:strCache>
                <c:ptCount val="1"/>
                <c:pt idx="0">
                  <c:v>Information and communication technologies (ICT)</c:v>
                </c:pt>
              </c:strCache>
            </c:strRef>
          </c:tx>
          <c:spPr>
            <a:ln w="63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6350" cap="rnd" cmpd="sng" algn="ctr">
                  <a:solidFill>
                    <a:sysClr val="windowText" lastClr="000000"/>
                  </a:solidFill>
                  <a:prstDash val="solid"/>
                  <a:round/>
                </a14:hiddenLine>
              </a:ext>
            </a:extLst>
          </c:spPr>
          <c:marker>
            <c:symbol val="triangle"/>
            <c:size val="10"/>
            <c:spPr>
              <a:solidFill>
                <a:srgbClr val="00AACC"/>
              </a:solidFill>
              <a:ln w="6350" cap="flat" cmpd="sng" algn="ctr">
                <a:noFill/>
                <a:prstDash val="solid"/>
                <a:round/>
              </a:ln>
              <a:effectLst/>
            </c:spPr>
          </c:marker>
          <c:dPt>
            <c:idx val="18"/>
            <c:marker>
              <c:spPr>
                <a:solidFill>
                  <a:srgbClr val="F25602"/>
                </a:solidFill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2E31-4C73-87EB-DB7CB71E42EE}"/>
              </c:ext>
            </c:extLst>
          </c:dPt>
          <c:cat>
            <c:strRef>
              <c:f>'Figure A3.1.'!$A$33:$A$65</c:f>
              <c:strCache>
                <c:ptCount val="33"/>
                <c:pt idx="0">
                  <c:v>Iceland</c:v>
                </c:pt>
                <c:pt idx="1">
                  <c:v>Portugal</c:v>
                </c:pt>
                <c:pt idx="2">
                  <c:v>Poland</c:v>
                </c:pt>
                <c:pt idx="3">
                  <c:v>Slovenia</c:v>
                </c:pt>
                <c:pt idx="4">
                  <c:v>Lithuania</c:v>
                </c:pt>
                <c:pt idx="5">
                  <c:v>Hungary</c:v>
                </c:pt>
                <c:pt idx="6">
                  <c:v>Latvia</c:v>
                </c:pt>
                <c:pt idx="7">
                  <c:v>Switzerland</c:v>
                </c:pt>
                <c:pt idx="8">
                  <c:v>Norway</c:v>
                </c:pt>
                <c:pt idx="9">
                  <c:v>Sweden</c:v>
                </c:pt>
                <c:pt idx="10">
                  <c:v>Finland</c:v>
                </c:pt>
                <c:pt idx="11">
                  <c:v>Italy</c:v>
                </c:pt>
                <c:pt idx="12">
                  <c:v>Netherlands</c:v>
                </c:pt>
                <c:pt idx="13">
                  <c:v>Denmark</c:v>
                </c:pt>
                <c:pt idx="14">
                  <c:v>Ireland</c:v>
                </c:pt>
                <c:pt idx="15">
                  <c:v>Germany</c:v>
                </c:pt>
                <c:pt idx="16">
                  <c:v>Belgium</c:v>
                </c:pt>
                <c:pt idx="17">
                  <c:v>Slovak Republic</c:v>
                </c:pt>
                <c:pt idx="18">
                  <c:v>OECD average</c:v>
                </c:pt>
                <c:pt idx="19">
                  <c:v>Estonia</c:v>
                </c:pt>
                <c:pt idx="20">
                  <c:v>Austria</c:v>
                </c:pt>
                <c:pt idx="21">
                  <c:v>Australia</c:v>
                </c:pt>
                <c:pt idx="22">
                  <c:v>France</c:v>
                </c:pt>
                <c:pt idx="23">
                  <c:v>Spain</c:v>
                </c:pt>
                <c:pt idx="24">
                  <c:v>United States</c:v>
                </c:pt>
                <c:pt idx="25">
                  <c:v>Luxembourg</c:v>
                </c:pt>
                <c:pt idx="26">
                  <c:v>Czech Republic</c:v>
                </c:pt>
                <c:pt idx="27">
                  <c:v>Greece</c:v>
                </c:pt>
                <c:pt idx="28">
                  <c:v>Chile</c:v>
                </c:pt>
                <c:pt idx="29">
                  <c:v>United Kingdom</c:v>
                </c:pt>
                <c:pt idx="30">
                  <c:v>Costa Rica</c:v>
                </c:pt>
                <c:pt idx="31">
                  <c:v>Türkiye</c:v>
                </c:pt>
                <c:pt idx="32">
                  <c:v>Mexico</c:v>
                </c:pt>
              </c:strCache>
            </c:strRef>
          </c:cat>
          <c:val>
            <c:numRef>
              <c:f>'Figure A3.1.'!$B$33:$B$65</c:f>
              <c:numCache>
                <c:formatCode>#,##0.00</c:formatCode>
                <c:ptCount val="33"/>
                <c:pt idx="0">
                  <c:v>96.957252999999994</c:v>
                </c:pt>
                <c:pt idx="1">
                  <c:v>95.544455999999997</c:v>
                </c:pt>
                <c:pt idx="2">
                  <c:v>97.142859999999999</c:v>
                </c:pt>
                <c:pt idx="3">
                  <c:v>94.445296999999997</c:v>
                </c:pt>
                <c:pt idx="4">
                  <c:v>93.632362000000001</c:v>
                </c:pt>
                <c:pt idx="5">
                  <c:v>96.008269999999996</c:v>
                </c:pt>
                <c:pt idx="6">
                  <c:v>93.803368000000006</c:v>
                </c:pt>
                <c:pt idx="7">
                  <c:v>91.309494000000001</c:v>
                </c:pt>
                <c:pt idx="8">
                  <c:v>88.540313999999995</c:v>
                </c:pt>
                <c:pt idx="9">
                  <c:v>90.570328000000003</c:v>
                </c:pt>
                <c:pt idx="10">
                  <c:v>90.697677999999996</c:v>
                </c:pt>
                <c:pt idx="11">
                  <c:v>88.011382999999995</c:v>
                </c:pt>
                <c:pt idx="12">
                  <c:v>92.703620999999998</c:v>
                </c:pt>
                <c:pt idx="13">
                  <c:v>87.449584999999999</c:v>
                </c:pt>
                <c:pt idx="14">
                  <c:v>88.995215999999999</c:v>
                </c:pt>
                <c:pt idx="15">
                  <c:v>90.812522999999999</c:v>
                </c:pt>
                <c:pt idx="16">
                  <c:v>90.499008000000003</c:v>
                </c:pt>
                <c:pt idx="17">
                  <c:v>91.405083000000005</c:v>
                </c:pt>
                <c:pt idx="18">
                  <c:v>89.965492250000011</c:v>
                </c:pt>
                <c:pt idx="19">
                  <c:v>90.948188999999999</c:v>
                </c:pt>
                <c:pt idx="20">
                  <c:v>92.266434000000004</c:v>
                </c:pt>
                <c:pt idx="21">
                  <c:v>87.575103999999996</c:v>
                </c:pt>
                <c:pt idx="22">
                  <c:v>87.757523000000006</c:v>
                </c:pt>
                <c:pt idx="23">
                  <c:v>87.522246999999993</c:v>
                </c:pt>
                <c:pt idx="24">
                  <c:v>87.109961999999996</c:v>
                </c:pt>
                <c:pt idx="25">
                  <c:v>87.176460000000006</c:v>
                </c:pt>
                <c:pt idx="26">
                  <c:v>96.038703999999996</c:v>
                </c:pt>
                <c:pt idx="27">
                  <c:v>79.313346999999993</c:v>
                </c:pt>
                <c:pt idx="28">
                  <c:v>90.017241999999996</c:v>
                </c:pt>
                <c:pt idx="29">
                  <c:v>85.466125000000005</c:v>
                </c:pt>
                <c:pt idx="30">
                  <c:v>92.222213999999994</c:v>
                </c:pt>
                <c:pt idx="31">
                  <c:v>73.863640000000004</c:v>
                </c:pt>
                <c:pt idx="32">
                  <c:v>83.090462000000002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2E31-4C73-87EB-DB7CB71E42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2607920"/>
        <c:axId val="1412606288"/>
      </c:lineChart>
      <c:catAx>
        <c:axId val="1412607920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low"/>
        <c:spPr>
          <a:noFill/>
          <a:ln w="9525">
            <a:solidFill>
              <a:srgbClr val="00010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5400000" vert="horz"/>
          <a:lstStyle/>
          <a:p>
            <a:pPr>
              <a:defRPr sz="1000" b="0" i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12606288"/>
        <c:crosses val="autoZero"/>
        <c:auto val="1"/>
        <c:lblAlgn val="ctr"/>
        <c:lblOffset val="0"/>
        <c:tickLblSkip val="1"/>
        <c:noMultiLvlLbl val="0"/>
      </c:catAx>
      <c:valAx>
        <c:axId val="1412606288"/>
        <c:scaling>
          <c:orientation val="minMax"/>
          <c:max val="100"/>
          <c:min val="70"/>
        </c:scaling>
        <c:delete val="0"/>
        <c:axPos val="l"/>
        <c:majorGridlines>
          <c:spPr>
            <a:ln w="12700">
              <a:solidFill>
                <a:srgbClr val="D9D9D9"/>
              </a:solidFill>
              <a:prstDash val="solid"/>
            </a:ln>
          </c:spPr>
        </c:majorGridlines>
        <c:numFmt formatCode="General" sourceLinked="0"/>
        <c:majorTickMark val="in"/>
        <c:minorTickMark val="none"/>
        <c:tickLblPos val="nextTo"/>
        <c:spPr>
          <a:noFill/>
          <a:ln w="9525">
            <a:solidFill>
              <a:srgbClr val="000101"/>
            </a:solidFill>
            <a:prstDash val="solid"/>
          </a:ln>
        </c:spPr>
        <c:txPr>
          <a:bodyPr rot="-60000000" vert="horz"/>
          <a:lstStyle/>
          <a:p>
            <a:pPr>
              <a:defRPr lang="en-US" sz="1000" b="0" i="0" u="none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12607920"/>
        <c:crosses val="autoZero"/>
        <c:crossBetween val="between"/>
        <c:majorUnit val="10"/>
      </c:valAx>
      <c:spPr>
        <a:noFill/>
        <a:ln w="9525"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</a14:hiddenLine>
          </a:ext>
        </a:extLst>
      </c:spPr>
    </c:plotArea>
    <c:legend>
      <c:legendPos val="r"/>
      <c:legendEntry>
        <c:idx val="0"/>
        <c:txPr>
          <a:bodyPr/>
          <a:lstStyle/>
          <a:p>
            <a:pPr>
              <a:defRPr sz="1100" b="0" i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100" b="0" i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100" b="0" i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ayout>
        <c:manualLayout>
          <c:xMode val="edge"/>
          <c:yMode val="edge"/>
          <c:x val="4.8671825363495402E-2"/>
          <c:y val="1.4553234327412823E-2"/>
          <c:w val="0.93572704148891461"/>
          <c:h val="5.4574628727798079E-2"/>
        </c:manualLayout>
      </c:layout>
      <c:overlay val="1"/>
      <c:spPr>
        <a:noFill/>
        <a:ln>
          <a:noFill/>
          <a:round/>
        </a:ln>
        <a:effectLst/>
        <a:extLst>
          <a:ext uri="{909E8E84-426E-40DD-AFC4-6F175D3DCCD1}">
            <a14:hiddenFill xmlns:a14="http://schemas.microsoft.com/office/drawing/2010/main">
              <a:solidFill>
                <a:srgbClr val="EAEAEA"/>
              </a:solidFill>
            </a14:hiddenFill>
          </a:ext>
        </a:extLst>
      </c:spPr>
      <c:txPr>
        <a:bodyPr/>
        <a:lstStyle/>
        <a:p>
          <a:pPr>
            <a:defRPr sz="750" b="0" i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en-US"/>
        </a:p>
      </c:txPr>
    </c:legend>
    <c:plotVisOnly val="1"/>
    <c:dispBlanksAs val="gap"/>
    <c:showDLblsOverMax val="1"/>
  </c:chart>
  <c:spPr>
    <a:solidFill>
      <a:scrgbClr r="0" g="0" b="0">
        <a:alpha val="0"/>
      </a:scrgbClr>
    </a:solidFill>
    <a:ln w="9525">
      <a:noFill/>
      <a:prstDash val="solid"/>
      <a:round/>
    </a:ln>
    <a:effectLst/>
  </c:spPr>
  <c:txPr>
    <a:bodyPr rot="0" vert="horz"/>
    <a:lstStyle/>
    <a:p>
      <a:pPr>
        <a:defRPr lang="en-US" u="none" baseline="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796019391503295E-2"/>
          <c:y val="0.13059957465873273"/>
          <c:w val="0.92065098855895244"/>
          <c:h val="0.66119624541384214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'Figure A4.4'!$D$31</c:f>
              <c:strCache>
                <c:ptCount val="1"/>
                <c:pt idx="0">
                  <c:v>Health and welfare</c:v>
                </c:pt>
              </c:strCache>
            </c:strRef>
          </c:tx>
          <c:spPr>
            <a:solidFill>
              <a:srgbClr val="002F6C"/>
            </a:solidFill>
          </c:spPr>
          <c:invertIfNegative val="0"/>
          <c:cat>
            <c:strRef>
              <c:f>'Figure A4.4'!$A$32:$A$48</c:f>
              <c:strCache>
                <c:ptCount val="17"/>
                <c:pt idx="0">
                  <c:v>Costa Rica</c:v>
                </c:pt>
                <c:pt idx="1">
                  <c:v>Chile</c:v>
                </c:pt>
                <c:pt idx="2">
                  <c:v>Slovenia</c:v>
                </c:pt>
                <c:pt idx="3">
                  <c:v>Austria</c:v>
                </c:pt>
                <c:pt idx="4">
                  <c:v>Germany</c:v>
                </c:pt>
                <c:pt idx="5">
                  <c:v>United States</c:v>
                </c:pt>
                <c:pt idx="6">
                  <c:v>Portugal</c:v>
                </c:pt>
                <c:pt idx="7">
                  <c:v>Switzerland</c:v>
                </c:pt>
                <c:pt idx="8">
                  <c:v>Australia</c:v>
                </c:pt>
                <c:pt idx="9">
                  <c:v>Finland</c:v>
                </c:pt>
                <c:pt idx="10">
                  <c:v>Latvia</c:v>
                </c:pt>
                <c:pt idx="11">
                  <c:v>Luxembourg</c:v>
                </c:pt>
                <c:pt idx="12">
                  <c:v>Estonia</c:v>
                </c:pt>
                <c:pt idx="13">
                  <c:v>Sweden</c:v>
                </c:pt>
                <c:pt idx="14">
                  <c:v>United Kingdom</c:v>
                </c:pt>
                <c:pt idx="15">
                  <c:v>Norway</c:v>
                </c:pt>
                <c:pt idx="16">
                  <c:v>Denmark</c:v>
                </c:pt>
              </c:strCache>
            </c:strRef>
          </c:cat>
          <c:val>
            <c:numRef>
              <c:f>'Figure A4.4'!$D$32:$D$48</c:f>
              <c:numCache>
                <c:formatCode>#,##0.00</c:formatCode>
                <c:ptCount val="17"/>
                <c:pt idx="0">
                  <c:v>248.66376</c:v>
                </c:pt>
                <c:pt idx="1">
                  <c:v>243.09807000000001</c:v>
                </c:pt>
                <c:pt idx="2">
                  <c:v>210.88263000000001</c:v>
                </c:pt>
                <c:pt idx="3">
                  <c:v>178.33731</c:v>
                </c:pt>
                <c:pt idx="4">
                  <c:v>175.35495</c:v>
                </c:pt>
                <c:pt idx="5">
                  <c:v>167.00516999999999</c:v>
                </c:pt>
                <c:pt idx="6">
                  <c:v>161.74417</c:v>
                </c:pt>
                <c:pt idx="7">
                  <c:v>140.69025999999999</c:v>
                </c:pt>
                <c:pt idx="8">
                  <c:v>138.98090999999999</c:v>
                </c:pt>
                <c:pt idx="9">
                  <c:v>137.18152000000001</c:v>
                </c:pt>
                <c:pt idx="10">
                  <c:v>135.31993</c:v>
                </c:pt>
                <c:pt idx="11">
                  <c:v>131.49562</c:v>
                </c:pt>
                <c:pt idx="12">
                  <c:v>128.98026999999999</c:v>
                </c:pt>
                <c:pt idx="13">
                  <c:v>119.52056</c:v>
                </c:pt>
                <c:pt idx="14">
                  <c:v>110.23595</c:v>
                </c:pt>
                <c:pt idx="15">
                  <c:v>109.06344</c:v>
                </c:pt>
                <c:pt idx="16">
                  <c:v>105.16893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8F-4F84-BD01-682B7BEEE4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2608464"/>
        <c:axId val="1412597584"/>
      </c:barChart>
      <c:lineChart>
        <c:grouping val="standard"/>
        <c:varyColors val="0"/>
        <c:ser>
          <c:idx val="0"/>
          <c:order val="0"/>
          <c:tx>
            <c:strRef>
              <c:f>'Figure A4.4'!$B$31</c:f>
              <c:strCache>
                <c:ptCount val="1"/>
                <c:pt idx="0">
                  <c:v>Education</c:v>
                </c:pt>
              </c:strCache>
            </c:strRef>
          </c:tx>
          <c:spPr>
            <a:ln>
              <a:noFill/>
            </a:ln>
            <a:effectLst/>
            <a:extLst/>
          </c:spPr>
          <c:marker>
            <c:symbol val="circle"/>
            <c:size val="10"/>
            <c:spPr>
              <a:solidFill>
                <a:srgbClr val="79AF02"/>
              </a:solidFill>
              <a:ln>
                <a:noFill/>
              </a:ln>
            </c:spPr>
          </c:marker>
          <c:cat>
            <c:strRef>
              <c:f>'Figure A4.4'!$A$32:$A$48</c:f>
              <c:strCache>
                <c:ptCount val="17"/>
                <c:pt idx="0">
                  <c:v>Costa Rica</c:v>
                </c:pt>
                <c:pt idx="1">
                  <c:v>Chile</c:v>
                </c:pt>
                <c:pt idx="2">
                  <c:v>Slovenia</c:v>
                </c:pt>
                <c:pt idx="3">
                  <c:v>Austria</c:v>
                </c:pt>
                <c:pt idx="4">
                  <c:v>Germany</c:v>
                </c:pt>
                <c:pt idx="5">
                  <c:v>United States</c:v>
                </c:pt>
                <c:pt idx="6">
                  <c:v>Portugal</c:v>
                </c:pt>
                <c:pt idx="7">
                  <c:v>Switzerland</c:v>
                </c:pt>
                <c:pt idx="8">
                  <c:v>Australia</c:v>
                </c:pt>
                <c:pt idx="9">
                  <c:v>Finland</c:v>
                </c:pt>
                <c:pt idx="10">
                  <c:v>Latvia</c:v>
                </c:pt>
                <c:pt idx="11">
                  <c:v>Luxembourg</c:v>
                </c:pt>
                <c:pt idx="12">
                  <c:v>Estonia</c:v>
                </c:pt>
                <c:pt idx="13">
                  <c:v>Sweden</c:v>
                </c:pt>
                <c:pt idx="14">
                  <c:v>United Kingdom</c:v>
                </c:pt>
                <c:pt idx="15">
                  <c:v>Norway</c:v>
                </c:pt>
                <c:pt idx="16">
                  <c:v>Denmark</c:v>
                </c:pt>
              </c:strCache>
            </c:strRef>
          </c:cat>
          <c:val>
            <c:numRef>
              <c:f>'Figure A4.4'!$B$32:$B$48</c:f>
              <c:numCache>
                <c:formatCode>#,##0.00</c:formatCode>
                <c:ptCount val="17"/>
                <c:pt idx="0">
                  <c:v>233.60213999999999</c:v>
                </c:pt>
                <c:pt idx="1">
                  <c:v>168.32085000000001</c:v>
                </c:pt>
                <c:pt idx="2">
                  <c:v>138.35803000000001</c:v>
                </c:pt>
                <c:pt idx="3">
                  <c:v>119.84169</c:v>
                </c:pt>
                <c:pt idx="4">
                  <c:v>127.42350999999999</c:v>
                </c:pt>
                <c:pt idx="5">
                  <c:v>125.89343</c:v>
                </c:pt>
                <c:pt idx="6">
                  <c:v>126.02281000000001</c:v>
                </c:pt>
                <c:pt idx="7">
                  <c:v>123.90694999999999</c:v>
                </c:pt>
                <c:pt idx="8">
                  <c:v>130.5239</c:v>
                </c:pt>
                <c:pt idx="9">
                  <c:v>123.65336000000001</c:v>
                </c:pt>
                <c:pt idx="10">
                  <c:v>106.64812000000001</c:v>
                </c:pt>
                <c:pt idx="11">
                  <c:v>140.60887</c:v>
                </c:pt>
                <c:pt idx="12">
                  <c:v>102.73005999999999</c:v>
                </c:pt>
                <c:pt idx="13">
                  <c:v>101.49484</c:v>
                </c:pt>
                <c:pt idx="14">
                  <c:v>106.09425</c:v>
                </c:pt>
                <c:pt idx="15">
                  <c:v>93.363022000000001</c:v>
                </c:pt>
                <c:pt idx="16">
                  <c:v>104.50388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B8F-4F84-BD01-682B7BEEE43C}"/>
            </c:ext>
          </c:extLst>
        </c:ser>
        <c:ser>
          <c:idx val="1"/>
          <c:order val="1"/>
          <c:tx>
            <c:strRef>
              <c:f>'Figure A4.4'!$C$31</c:f>
              <c:strCache>
                <c:ptCount val="1"/>
                <c:pt idx="0">
                  <c:v>Information and communication technologies (ICT)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10"/>
            <c:spPr>
              <a:solidFill>
                <a:srgbClr val="00AACC"/>
              </a:solidFill>
              <a:ln>
                <a:noFill/>
              </a:ln>
            </c:spPr>
          </c:marker>
          <c:cat>
            <c:strRef>
              <c:f>'Figure A4.4'!$A$32:$A$48</c:f>
              <c:strCache>
                <c:ptCount val="17"/>
                <c:pt idx="0">
                  <c:v>Costa Rica</c:v>
                </c:pt>
                <c:pt idx="1">
                  <c:v>Chile</c:v>
                </c:pt>
                <c:pt idx="2">
                  <c:v>Slovenia</c:v>
                </c:pt>
                <c:pt idx="3">
                  <c:v>Austria</c:v>
                </c:pt>
                <c:pt idx="4">
                  <c:v>Germany</c:v>
                </c:pt>
                <c:pt idx="5">
                  <c:v>United States</c:v>
                </c:pt>
                <c:pt idx="6">
                  <c:v>Portugal</c:v>
                </c:pt>
                <c:pt idx="7">
                  <c:v>Switzerland</c:v>
                </c:pt>
                <c:pt idx="8">
                  <c:v>Australia</c:v>
                </c:pt>
                <c:pt idx="9">
                  <c:v>Finland</c:v>
                </c:pt>
                <c:pt idx="10">
                  <c:v>Latvia</c:v>
                </c:pt>
                <c:pt idx="11">
                  <c:v>Luxembourg</c:v>
                </c:pt>
                <c:pt idx="12">
                  <c:v>Estonia</c:v>
                </c:pt>
                <c:pt idx="13">
                  <c:v>Sweden</c:v>
                </c:pt>
                <c:pt idx="14">
                  <c:v>United Kingdom</c:v>
                </c:pt>
                <c:pt idx="15">
                  <c:v>Norway</c:v>
                </c:pt>
                <c:pt idx="16">
                  <c:v>Denmark</c:v>
                </c:pt>
              </c:strCache>
            </c:strRef>
          </c:cat>
          <c:val>
            <c:numRef>
              <c:f>'Figure A4.4'!$C$32:$C$48</c:f>
              <c:numCache>
                <c:formatCode>#,##0.00</c:formatCode>
                <c:ptCount val="17"/>
                <c:pt idx="0">
                  <c:v>218.26077000000001</c:v>
                </c:pt>
                <c:pt idx="1">
                  <c:v>246.48961</c:v>
                </c:pt>
                <c:pt idx="2">
                  <c:v>177.00138999999999</c:v>
                </c:pt>
                <c:pt idx="3">
                  <c:v>166.41762</c:v>
                </c:pt>
                <c:pt idx="4">
                  <c:v>167.85663</c:v>
                </c:pt>
                <c:pt idx="5">
                  <c:v>208.96008</c:v>
                </c:pt>
                <c:pt idx="6">
                  <c:v>203.70804000000001</c:v>
                </c:pt>
                <c:pt idx="7">
                  <c:v>159.28960000000001</c:v>
                </c:pt>
                <c:pt idx="8">
                  <c:v>146.14604</c:v>
                </c:pt>
                <c:pt idx="9">
                  <c:v>173.01462000000001</c:v>
                </c:pt>
                <c:pt idx="10">
                  <c:v>206.16337999999999</c:v>
                </c:pt>
                <c:pt idx="11">
                  <c:v>150.28516999999999</c:v>
                </c:pt>
                <c:pt idx="12">
                  <c:v>180.58356000000001</c:v>
                </c:pt>
                <c:pt idx="13">
                  <c:v>129.27253999999999</c:v>
                </c:pt>
                <c:pt idx="14">
                  <c:v>150.19255000000001</c:v>
                </c:pt>
                <c:pt idx="15">
                  <c:v>128.36685</c:v>
                </c:pt>
                <c:pt idx="16">
                  <c:v>129.12018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B8F-4F84-BD01-682B7BEEE4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2608464"/>
        <c:axId val="1412597584"/>
      </c:lineChart>
      <c:catAx>
        <c:axId val="1412608464"/>
        <c:scaling>
          <c:orientation val="minMax"/>
        </c:scaling>
        <c:delete val="0"/>
        <c:axPos val="b"/>
        <c:majorGridlines>
          <c:spPr>
            <a:ln w="3175">
              <a:noFill/>
              <a:prstDash val="solid"/>
            </a:ln>
          </c:spPr>
        </c:majorGridlines>
        <c:numFmt formatCode="General" sourceLinked="0"/>
        <c:majorTickMark val="in"/>
        <c:minorTickMark val="none"/>
        <c:tickLblPos val="low"/>
        <c:spPr>
          <a:noFill/>
          <a:ln w="3175">
            <a:solidFill>
              <a:srgbClr val="00010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5400000" vert="horz"/>
          <a:lstStyle/>
          <a:p>
            <a:pPr>
              <a:defRPr sz="1050" b="0" i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12597584"/>
        <c:crosses val="autoZero"/>
        <c:auto val="1"/>
        <c:lblAlgn val="ctr"/>
        <c:lblOffset val="0"/>
        <c:noMultiLvlLbl val="0"/>
      </c:catAx>
      <c:valAx>
        <c:axId val="1412597584"/>
        <c:scaling>
          <c:orientation val="minMax"/>
          <c:max val="300"/>
          <c:min val="50"/>
        </c:scaling>
        <c:delete val="0"/>
        <c:axPos val="l"/>
        <c:majorGridlines>
          <c:spPr>
            <a:ln w="12700">
              <a:solidFill>
                <a:srgbClr val="D9D9D9"/>
              </a:solidFill>
              <a:prstDash val="solid"/>
            </a:ln>
          </c:spPr>
        </c:majorGridlines>
        <c:numFmt formatCode="General" sourceLinked="0"/>
        <c:majorTickMark val="in"/>
        <c:minorTickMark val="none"/>
        <c:tickLblPos val="nextTo"/>
        <c:spPr>
          <a:noFill/>
          <a:ln w="3175">
            <a:solidFill>
              <a:srgbClr val="00010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1000" b="0" i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12608464"/>
        <c:crosses val="autoZero"/>
        <c:crossBetween val="between"/>
      </c:valAx>
      <c:spPr>
        <a:noFill/>
        <a:ln w="9525"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ysClr val="window" lastClr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</a14:hiddenLine>
          </a:ext>
        </a:extLst>
      </c:spPr>
    </c:plotArea>
    <c:legend>
      <c:legendPos val="t"/>
      <c:legendEntry>
        <c:idx val="0"/>
        <c:txPr>
          <a:bodyPr/>
          <a:lstStyle/>
          <a:p>
            <a:pPr>
              <a:defRPr sz="1100" b="0" i="0">
                <a:solidFill>
                  <a:srgbClr val="000101"/>
                </a:solidFill>
                <a:latin typeface="+mn-lt"/>
                <a:ea typeface="Calibri"/>
                <a:cs typeface="Calibri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100" b="0" i="0">
                <a:solidFill>
                  <a:srgbClr val="000101"/>
                </a:solidFill>
                <a:latin typeface="+mn-lt"/>
                <a:ea typeface="Calibri"/>
                <a:cs typeface="Calibri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100" b="0" i="0">
                <a:solidFill>
                  <a:srgbClr val="000101"/>
                </a:solidFill>
                <a:latin typeface="+mn-lt"/>
                <a:ea typeface="Calibri"/>
                <a:cs typeface="Calibri"/>
              </a:defRPr>
            </a:pPr>
            <a:endParaRPr lang="en-US"/>
          </a:p>
        </c:txPr>
      </c:legendEntry>
      <c:layout>
        <c:manualLayout>
          <c:xMode val="edge"/>
          <c:yMode val="edge"/>
          <c:x val="0.18781643579026824"/>
          <c:y val="2.6102225251158281E-2"/>
          <c:w val="0.63726079481122189"/>
          <c:h val="6.134835852486642E-2"/>
        </c:manualLayout>
      </c:layout>
      <c:overlay val="1"/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ysClr val="window" lastClr="FFFFFF"/>
              </a:solidFill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  <c:txPr>
        <a:bodyPr/>
        <a:lstStyle/>
        <a:p>
          <a:pPr>
            <a:defRPr sz="1100" b="0" i="0">
              <a:solidFill>
                <a:srgbClr val="000000"/>
              </a:solidFill>
              <a:latin typeface="+mn-lt"/>
              <a:ea typeface="Arial Narrow"/>
              <a:cs typeface="Arial Narrow"/>
            </a:defRPr>
          </a:pPr>
          <a:endParaRPr lang="en-US"/>
        </a:p>
      </c:txPr>
    </c:legend>
    <c:plotVisOnly val="1"/>
    <c:dispBlanksAs val="gap"/>
    <c:showDLblsOverMax val="1"/>
  </c:chart>
  <c:spPr>
    <a:noFill/>
    <a:ln w="952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8.7500000000000008E-3"/>
          <c:y val="7.9000000000000001E-2"/>
          <c:w val="0.98899999999999999"/>
          <c:h val="0.91525000000000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B4.1_mod'!$C$38</c:f>
              <c:strCache>
                <c:ptCount val="1"/>
                <c:pt idx="0">
                  <c:v>OECD average</c:v>
                </c:pt>
              </c:strCache>
            </c:strRef>
          </c:tx>
          <c:spPr>
            <a:solidFill>
              <a:srgbClr val="F25602"/>
            </a:solidFill>
            <a:ln>
              <a:noFill/>
            </a:ln>
            <a:effectLst/>
          </c:spPr>
          <c:invertIfNegative val="0"/>
          <c:cat>
            <c:multiLvlStrRef>
              <c:f>'Figure B4.1_mod'!$A$39:$B$50</c:f>
              <c:multiLvlStrCache>
                <c:ptCount val="12"/>
                <c:lvl>
                  <c:pt idx="0">
                    <c:v>Education</c:v>
                  </c:pt>
                  <c:pt idx="1">
                    <c:v>Health and welfare</c:v>
                  </c:pt>
                  <c:pt idx="2">
                    <c:v>STEM</c:v>
                  </c:pt>
                  <c:pt idx="3">
                    <c:v>Education</c:v>
                  </c:pt>
                  <c:pt idx="4">
                    <c:v>Health and welfare</c:v>
                  </c:pt>
                  <c:pt idx="5">
                    <c:v>STEM</c:v>
                  </c:pt>
                  <c:pt idx="6">
                    <c:v>Education</c:v>
                  </c:pt>
                  <c:pt idx="7">
                    <c:v>Health and welfare</c:v>
                  </c:pt>
                  <c:pt idx="8">
                    <c:v>STEM</c:v>
                  </c:pt>
                  <c:pt idx="9">
                    <c:v>Education</c:v>
                  </c:pt>
                  <c:pt idx="10">
                    <c:v>Health and welfare</c:v>
                  </c:pt>
                  <c:pt idx="11">
                    <c:v>STEM</c:v>
                  </c:pt>
                </c:lvl>
                <c:lvl>
                  <c:pt idx="0">
                    <c:v>Short-cycle tertiary</c:v>
                  </c:pt>
                  <c:pt idx="3">
                    <c:v>Bachelor's or equivalent</c:v>
                  </c:pt>
                  <c:pt idx="6">
                    <c:v>Master's or equivalent</c:v>
                  </c:pt>
                  <c:pt idx="9">
                    <c:v>Doctoral or equivalent</c:v>
                  </c:pt>
                </c:lvl>
              </c:multiLvlStrCache>
            </c:multiLvlStrRef>
          </c:cat>
          <c:val>
            <c:numRef>
              <c:f>'Figure B4.1_mod'!$C$39:$C$50</c:f>
              <c:numCache>
                <c:formatCode>#,##0.00</c:formatCode>
                <c:ptCount val="12"/>
                <c:pt idx="0">
                  <c:v>80.15371181542217</c:v>
                </c:pt>
                <c:pt idx="1">
                  <c:v>79.237509764506555</c:v>
                </c:pt>
                <c:pt idx="2">
                  <c:v>21.092226630960454</c:v>
                </c:pt>
                <c:pt idx="3">
                  <c:v>77.186323939817484</c:v>
                </c:pt>
                <c:pt idx="4">
                  <c:v>79.004187747884629</c:v>
                </c:pt>
                <c:pt idx="5">
                  <c:v>31.19301593434335</c:v>
                </c:pt>
                <c:pt idx="6">
                  <c:v>76.550335435354441</c:v>
                </c:pt>
                <c:pt idx="7">
                  <c:v>72.1652840513934</c:v>
                </c:pt>
                <c:pt idx="8">
                  <c:v>36.270066349502855</c:v>
                </c:pt>
                <c:pt idx="9">
                  <c:v>69.318459198595917</c:v>
                </c:pt>
                <c:pt idx="10">
                  <c:v>62.751822662999167</c:v>
                </c:pt>
                <c:pt idx="11">
                  <c:v>37.810600286986173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C0-4530-8640-7CFC92A894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2605744"/>
        <c:axId val="1412596496"/>
      </c:barChart>
      <c:lineChart>
        <c:grouping val="standard"/>
        <c:varyColors val="0"/>
        <c:ser>
          <c:idx val="7"/>
          <c:order val="1"/>
          <c:tx>
            <c:strRef>
              <c:f>'Figure B4.1_mod'!$D$38</c:f>
              <c:strCache>
                <c:ptCount val="1"/>
                <c:pt idx="0">
                  <c:v>Lowest</c:v>
                </c:pt>
              </c:strCache>
            </c:strRef>
          </c:tx>
          <c:spPr>
            <a:ln w="28575">
              <a:noFill/>
              <a:prstDash val="solid"/>
              <a:round/>
            </a:ln>
            <a:effectLst/>
          </c:spPr>
          <c:marker>
            <c:symbol val="diamond"/>
            <c:size val="9"/>
            <c:spPr>
              <a:solidFill>
                <a:srgbClr val="FEC577"/>
              </a:solidFill>
              <a:ln w="3175">
                <a:noFill/>
                <a:prstDash val="solid"/>
              </a:ln>
              <a:effectLst/>
            </c:spPr>
          </c:marker>
          <c:cat>
            <c:multiLvlStrRef>
              <c:f>'Figure B4.1_mod'!$A$39:$B$50</c:f>
              <c:multiLvlStrCache>
                <c:ptCount val="12"/>
                <c:lvl>
                  <c:pt idx="0">
                    <c:v>Education</c:v>
                  </c:pt>
                  <c:pt idx="1">
                    <c:v>Health and welfare</c:v>
                  </c:pt>
                  <c:pt idx="2">
                    <c:v>STEM</c:v>
                  </c:pt>
                  <c:pt idx="3">
                    <c:v>Education</c:v>
                  </c:pt>
                  <c:pt idx="4">
                    <c:v>Health and welfare</c:v>
                  </c:pt>
                  <c:pt idx="5">
                    <c:v>STEM</c:v>
                  </c:pt>
                  <c:pt idx="6">
                    <c:v>Education</c:v>
                  </c:pt>
                  <c:pt idx="7">
                    <c:v>Health and welfare</c:v>
                  </c:pt>
                  <c:pt idx="8">
                    <c:v>STEM</c:v>
                  </c:pt>
                  <c:pt idx="9">
                    <c:v>Education</c:v>
                  </c:pt>
                  <c:pt idx="10">
                    <c:v>Health and welfare</c:v>
                  </c:pt>
                  <c:pt idx="11">
                    <c:v>STEM</c:v>
                  </c:pt>
                </c:lvl>
                <c:lvl>
                  <c:pt idx="0">
                    <c:v>Short-cycle tertiary</c:v>
                  </c:pt>
                  <c:pt idx="3">
                    <c:v>Bachelor's or equivalent</c:v>
                  </c:pt>
                  <c:pt idx="6">
                    <c:v>Master's or equivalent</c:v>
                  </c:pt>
                  <c:pt idx="9">
                    <c:v>Doctoral or equivalent</c:v>
                  </c:pt>
                </c:lvl>
              </c:multiLvlStrCache>
            </c:multiLvlStrRef>
          </c:cat>
          <c:val>
            <c:numRef>
              <c:f>'Figure B4.1_mod'!$D$39:$D$50</c:f>
              <c:numCache>
                <c:formatCode>#,##0.00</c:formatCode>
                <c:ptCount val="12"/>
                <c:pt idx="0">
                  <c:v>25.214285714286</c:v>
                </c:pt>
                <c:pt idx="1">
                  <c:v>56.25</c:v>
                </c:pt>
                <c:pt idx="2">
                  <c:v>5.3908355795147997</c:v>
                </c:pt>
                <c:pt idx="3">
                  <c:v>59.351443903864997</c:v>
                </c:pt>
                <c:pt idx="4">
                  <c:v>67.532275445305999</c:v>
                </c:pt>
                <c:pt idx="5">
                  <c:v>18.387583132151001</c:v>
                </c:pt>
                <c:pt idx="6">
                  <c:v>46.084210526315999</c:v>
                </c:pt>
                <c:pt idx="7">
                  <c:v>51.100165384339</c:v>
                </c:pt>
                <c:pt idx="8">
                  <c:v>15.703458661466</c:v>
                </c:pt>
                <c:pt idx="9">
                  <c:v>46.292585170340999</c:v>
                </c:pt>
                <c:pt idx="10">
                  <c:v>34.453914141414003</c:v>
                </c:pt>
                <c:pt idx="11">
                  <c:v>17.209876543210001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3C0-4530-8640-7CFC92A89490}"/>
            </c:ext>
          </c:extLst>
        </c:ser>
        <c:ser>
          <c:idx val="1"/>
          <c:order val="2"/>
          <c:tx>
            <c:strRef>
              <c:f>'Figure B4.1_mod'!$E$38</c:f>
              <c:strCache>
                <c:ptCount val="1"/>
                <c:pt idx="0">
                  <c:v>Highest</c:v>
                </c:pt>
              </c:strCache>
            </c:strRef>
          </c:tx>
          <c:spPr>
            <a:ln>
              <a:noFill/>
            </a:ln>
            <a:effectLst/>
          </c:spPr>
          <c:marker>
            <c:symbol val="square"/>
            <c:size val="9"/>
            <c:spPr>
              <a:solidFill>
                <a:srgbClr val="963C2D"/>
              </a:solidFill>
              <a:ln>
                <a:noFill/>
              </a:ln>
            </c:spPr>
          </c:marker>
          <c:cat>
            <c:multiLvlStrRef>
              <c:f>'Figure B4.1_mod'!$A$39:$B$50</c:f>
              <c:multiLvlStrCache>
                <c:ptCount val="12"/>
                <c:lvl>
                  <c:pt idx="0">
                    <c:v>Education</c:v>
                  </c:pt>
                  <c:pt idx="1">
                    <c:v>Health and welfare</c:v>
                  </c:pt>
                  <c:pt idx="2">
                    <c:v>STEM</c:v>
                  </c:pt>
                  <c:pt idx="3">
                    <c:v>Education</c:v>
                  </c:pt>
                  <c:pt idx="4">
                    <c:v>Health and welfare</c:v>
                  </c:pt>
                  <c:pt idx="5">
                    <c:v>STEM</c:v>
                  </c:pt>
                  <c:pt idx="6">
                    <c:v>Education</c:v>
                  </c:pt>
                  <c:pt idx="7">
                    <c:v>Health and welfare</c:v>
                  </c:pt>
                  <c:pt idx="8">
                    <c:v>STEM</c:v>
                  </c:pt>
                  <c:pt idx="9">
                    <c:v>Education</c:v>
                  </c:pt>
                  <c:pt idx="10">
                    <c:v>Health and welfare</c:v>
                  </c:pt>
                  <c:pt idx="11">
                    <c:v>STEM</c:v>
                  </c:pt>
                </c:lvl>
                <c:lvl>
                  <c:pt idx="0">
                    <c:v>Short-cycle tertiary</c:v>
                  </c:pt>
                  <c:pt idx="3">
                    <c:v>Bachelor's or equivalent</c:v>
                  </c:pt>
                  <c:pt idx="6">
                    <c:v>Master's or equivalent</c:v>
                  </c:pt>
                  <c:pt idx="9">
                    <c:v>Doctoral or equivalent</c:v>
                  </c:pt>
                </c:lvl>
              </c:multiLvlStrCache>
            </c:multiLvlStrRef>
          </c:cat>
          <c:val>
            <c:numRef>
              <c:f>'Figure B4.1_mod'!$E$39:$E$50</c:f>
              <c:numCache>
                <c:formatCode>#,##0.00</c:formatCode>
                <c:ptCount val="12"/>
                <c:pt idx="0">
                  <c:v>98.327340941065998</c:v>
                </c:pt>
                <c:pt idx="1">
                  <c:v>100</c:v>
                </c:pt>
                <c:pt idx="2">
                  <c:v>48.214285714286</c:v>
                </c:pt>
                <c:pt idx="3">
                  <c:v>95.529145444256002</c:v>
                </c:pt>
                <c:pt idx="4">
                  <c:v>88.293650793650997</c:v>
                </c:pt>
                <c:pt idx="5">
                  <c:v>43.435814204884998</c:v>
                </c:pt>
                <c:pt idx="6">
                  <c:v>93.599500935744999</c:v>
                </c:pt>
                <c:pt idx="7">
                  <c:v>86.194029850746006</c:v>
                </c:pt>
                <c:pt idx="8">
                  <c:v>45.851773796979003</c:v>
                </c:pt>
                <c:pt idx="9">
                  <c:v>92.307692307691994</c:v>
                </c:pt>
                <c:pt idx="10">
                  <c:v>87.5</c:v>
                </c:pt>
                <c:pt idx="11">
                  <c:v>46.997706112534999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3C0-4530-8640-7CFC92A89490}"/>
            </c:ext>
          </c:extLst>
        </c:ser>
        <c:ser>
          <c:idx val="2"/>
          <c:order val="3"/>
          <c:tx>
            <c:strRef>
              <c:f>'Figure B4.1_mod'!$F$38</c:f>
              <c:strCache>
                <c:ptCount val="1"/>
                <c:pt idx="0">
                  <c:v>Latvia</c:v>
                </c:pt>
              </c:strCache>
            </c:strRef>
          </c:tx>
          <c:spPr>
            <a:ln w="19050">
              <a:noFill/>
            </a:ln>
          </c:spPr>
          <c:marker>
            <c:symbol val="x"/>
            <c:size val="9"/>
            <c:spPr>
              <a:ln w="15875">
                <a:solidFill>
                  <a:srgbClr val="002F6C"/>
                </a:solidFill>
              </a:ln>
            </c:spPr>
          </c:marker>
          <c:cat>
            <c:multiLvlStrRef>
              <c:f>'Figure B4.1_mod'!$A$39:$B$50</c:f>
              <c:multiLvlStrCache>
                <c:ptCount val="12"/>
                <c:lvl>
                  <c:pt idx="0">
                    <c:v>Education</c:v>
                  </c:pt>
                  <c:pt idx="1">
                    <c:v>Health and welfare</c:v>
                  </c:pt>
                  <c:pt idx="2">
                    <c:v>STEM</c:v>
                  </c:pt>
                  <c:pt idx="3">
                    <c:v>Education</c:v>
                  </c:pt>
                  <c:pt idx="4">
                    <c:v>Health and welfare</c:v>
                  </c:pt>
                  <c:pt idx="5">
                    <c:v>STEM</c:v>
                  </c:pt>
                  <c:pt idx="6">
                    <c:v>Education</c:v>
                  </c:pt>
                  <c:pt idx="7">
                    <c:v>Health and welfare</c:v>
                  </c:pt>
                  <c:pt idx="8">
                    <c:v>STEM</c:v>
                  </c:pt>
                  <c:pt idx="9">
                    <c:v>Education</c:v>
                  </c:pt>
                  <c:pt idx="10">
                    <c:v>Health and welfare</c:v>
                  </c:pt>
                  <c:pt idx="11">
                    <c:v>STEM</c:v>
                  </c:pt>
                </c:lvl>
                <c:lvl>
                  <c:pt idx="0">
                    <c:v>Short-cycle tertiary</c:v>
                  </c:pt>
                  <c:pt idx="3">
                    <c:v>Bachelor's or equivalent</c:v>
                  </c:pt>
                  <c:pt idx="6">
                    <c:v>Master's or equivalent</c:v>
                  </c:pt>
                  <c:pt idx="9">
                    <c:v>Doctoral or equivalent</c:v>
                  </c:pt>
                </c:lvl>
              </c:multiLvlStrCache>
            </c:multiLvlStrRef>
          </c:cat>
          <c:val>
            <c:numRef>
              <c:f>'Figure B4.1_mod'!$F$39:$F$50</c:f>
              <c:numCache>
                <c:formatCode>#,##0.00</c:formatCode>
                <c:ptCount val="12"/>
                <c:pt idx="0">
                  <c:v>98.272138228941998</c:v>
                </c:pt>
                <c:pt idx="1">
                  <c:v>91.232876712329002</c:v>
                </c:pt>
                <c:pt idx="2">
                  <c:v>17.482517482517999</c:v>
                </c:pt>
                <c:pt idx="3">
                  <c:v>87.011349306431001</c:v>
                </c:pt>
                <c:pt idx="4">
                  <c:v>87.056567593479997</c:v>
                </c:pt>
                <c:pt idx="5">
                  <c:v>23.945147679325</c:v>
                </c:pt>
                <c:pt idx="6">
                  <c:v>88.050314465409002</c:v>
                </c:pt>
                <c:pt idx="7">
                  <c:v>74.098166765228001</c:v>
                </c:pt>
                <c:pt idx="8">
                  <c:v>34.607778510217997</c:v>
                </c:pt>
                <c:pt idx="9">
                  <c:v>75</c:v>
                </c:pt>
                <c:pt idx="10">
                  <c:v>68.292682926829002</c:v>
                </c:pt>
                <c:pt idx="11">
                  <c:v>37.823834196890999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3C0-4530-8640-7CFC92A894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2605744"/>
        <c:axId val="1412596496"/>
      </c:lineChart>
      <c:catAx>
        <c:axId val="1412605744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low"/>
        <c:spPr>
          <a:noFill/>
          <a:ln w="9525">
            <a:solidFill>
              <a:srgbClr val="000101"/>
            </a:solidFill>
            <a:prstDash val="solid"/>
          </a:ln>
        </c:spPr>
        <c:txPr>
          <a:bodyPr rot="-5400000" vert="horz"/>
          <a:lstStyle/>
          <a:p>
            <a:pPr>
              <a:defRPr lang="en-US" sz="1000" b="0" i="0" u="none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12596496"/>
        <c:crosses val="autoZero"/>
        <c:auto val="1"/>
        <c:lblAlgn val="ctr"/>
        <c:lblOffset val="0"/>
        <c:tickLblSkip val="1"/>
        <c:noMultiLvlLbl val="0"/>
      </c:catAx>
      <c:valAx>
        <c:axId val="1412596496"/>
        <c:scaling>
          <c:orientation val="minMax"/>
          <c:max val="105"/>
          <c:min val="0"/>
        </c:scaling>
        <c:delete val="0"/>
        <c:axPos val="l"/>
        <c:majorGridlines>
          <c:spPr>
            <a:ln w="12700">
              <a:solidFill>
                <a:srgbClr val="D9D9D9"/>
              </a:solidFill>
              <a:prstDash val="solid"/>
            </a:ln>
          </c:spPr>
        </c:majorGridlines>
        <c:numFmt formatCode="General" sourceLinked="0"/>
        <c:majorTickMark val="in"/>
        <c:minorTickMark val="none"/>
        <c:tickLblPos val="nextTo"/>
        <c:spPr>
          <a:noFill/>
          <a:ln w="9525">
            <a:solidFill>
              <a:srgbClr val="000101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12605744"/>
        <c:crosses val="autoZero"/>
        <c:crossBetween val="between"/>
      </c:valAx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EAEAEA"/>
              </a:solidFill>
            </a14:hiddenFill>
          </a:ext>
        </a:extLst>
      </c:spPr>
    </c:plotArea>
    <c:legend>
      <c:legendPos val="r"/>
      <c:legendEntry>
        <c:idx val="0"/>
        <c:txPr>
          <a:bodyPr rot="0" vert="horz"/>
          <a:lstStyle/>
          <a:p>
            <a:pPr>
              <a:defRPr lang="en-US" sz="1100" b="0" i="0" u="none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1"/>
        <c:txPr>
          <a:bodyPr rot="0" vert="horz"/>
          <a:lstStyle/>
          <a:p>
            <a:pPr>
              <a:defRPr lang="en-US" sz="1100" b="0" i="0" u="none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2"/>
        <c:txPr>
          <a:bodyPr rot="0" vert="horz"/>
          <a:lstStyle/>
          <a:p>
            <a:pPr>
              <a:defRPr lang="en-US" sz="1100" b="0" i="0" u="none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3"/>
        <c:txPr>
          <a:bodyPr rot="0" vert="horz"/>
          <a:lstStyle/>
          <a:p>
            <a:pPr>
              <a:defRPr lang="en-US" sz="1100" b="0" i="0" u="none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ayout>
        <c:manualLayout>
          <c:xMode val="edge"/>
          <c:yMode val="edge"/>
          <c:x val="4.8750000000000002E-2"/>
          <c:y val="1.175E-2"/>
          <c:w val="0.95124997581690496"/>
          <c:h val="5.0439754510240131E-2"/>
        </c:manualLayout>
      </c:layout>
      <c:overlay val="1"/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EAEAEA"/>
              </a:solidFill>
            </a14:hiddenFill>
          </a:ext>
        </a:extLst>
      </c:spPr>
      <c:txPr>
        <a:bodyPr rot="0" vert="horz"/>
        <a:lstStyle/>
        <a:p>
          <a:pPr>
            <a:defRPr lang="en-US" sz="900" b="0" i="0" u="none" baseline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en-US"/>
        </a:p>
      </c:txPr>
    </c:legend>
    <c:plotVisOnly val="1"/>
    <c:dispBlanksAs val="gap"/>
    <c:showDLblsOverMax val="1"/>
  </c:chart>
  <c:spPr>
    <a:noFill/>
    <a:ln w="9525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</a:extLst>
  </c:spPr>
  <c:txPr>
    <a:bodyPr rot="0" vert="horz"/>
    <a:lstStyle/>
    <a:p>
      <a:pPr>
        <a:defRPr lang="en-US" u="none" baseline="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393725486720024E-2"/>
          <c:y val="0.17329909468471183"/>
          <c:w val="0.90457189981811803"/>
          <c:h val="0.55488909560181854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'Figure B3.3.'!$B$35</c:f>
              <c:strCache>
                <c:ptCount val="1"/>
                <c:pt idx="0">
                  <c:v>Level completion, with direct access to tertiary education</c:v>
                </c:pt>
              </c:strCache>
            </c:strRef>
          </c:tx>
          <c:spPr>
            <a:solidFill>
              <a:srgbClr val="002F6C"/>
            </a:solidFill>
            <a:ln w="6350">
              <a:solidFill>
                <a:srgbClr val="000000">
                  <a:lumMod val="50000"/>
                  <a:lumOff val="50000"/>
                </a:srgbClr>
              </a:solidFill>
            </a:ln>
            <a:effectLst/>
          </c:spPr>
          <c:invertIfNegative val="0"/>
          <c:dPt>
            <c:idx val="23"/>
            <c:invertIfNegative val="0"/>
            <c:bubble3D val="0"/>
            <c:spPr>
              <a:solidFill>
                <a:srgbClr val="002F6C"/>
              </a:solidFill>
              <a:ln w="6350">
                <a:solidFill>
                  <a:srgbClr val="000000">
                    <a:lumMod val="50000"/>
                    <a:lumOff val="50000"/>
                  </a:srgb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905-4F0B-8D42-A9505014D66E}"/>
              </c:ext>
            </c:extLst>
          </c:dPt>
          <c:dPt>
            <c:idx val="24"/>
            <c:invertIfNegative val="0"/>
            <c:bubble3D val="0"/>
            <c:spPr>
              <a:solidFill>
                <a:srgbClr val="002F6C"/>
              </a:solidFill>
              <a:ln w="6350">
                <a:solidFill>
                  <a:srgbClr val="000000">
                    <a:lumMod val="50000"/>
                    <a:lumOff val="50000"/>
                  </a:srgb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905-4F0B-8D42-A9505014D66E}"/>
              </c:ext>
            </c:extLst>
          </c:dPt>
          <c:dPt>
            <c:idx val="25"/>
            <c:invertIfNegative val="0"/>
            <c:bubble3D val="0"/>
            <c:spPr>
              <a:solidFill>
                <a:srgbClr val="DD2C00"/>
              </a:solidFill>
              <a:ln w="6350">
                <a:solidFill>
                  <a:srgbClr val="000000">
                    <a:lumMod val="50000"/>
                    <a:lumOff val="50000"/>
                  </a:srgb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905-4F0B-8D42-A9505014D66E}"/>
              </c:ext>
            </c:extLst>
          </c:dPt>
          <c:dPt>
            <c:idx val="26"/>
            <c:invertIfNegative val="0"/>
            <c:bubble3D val="0"/>
            <c:spPr>
              <a:solidFill>
                <a:srgbClr val="002F6C"/>
              </a:solidFill>
              <a:ln w="6350">
                <a:solidFill>
                  <a:srgbClr val="000000">
                    <a:lumMod val="50000"/>
                    <a:lumOff val="50000"/>
                  </a:srgb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905-4F0B-8D42-A9505014D66E}"/>
              </c:ext>
            </c:extLst>
          </c:dPt>
          <c:dPt>
            <c:idx val="27"/>
            <c:invertIfNegative val="0"/>
            <c:bubble3D val="0"/>
            <c:spPr>
              <a:solidFill>
                <a:srgbClr val="CC0099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905-4F0B-8D42-A9505014D66E}"/>
              </c:ext>
            </c:extLst>
          </c:dPt>
          <c:cat>
            <c:strRef>
              <c:f>'Figure B3.3.'!$A$36:$A$75</c:f>
              <c:strCache>
                <c:ptCount val="40"/>
                <c:pt idx="0">
                  <c:v>Australia</c:v>
                </c:pt>
                <c:pt idx="1">
                  <c:v>Brazil</c:v>
                </c:pt>
                <c:pt idx="2">
                  <c:v>Canada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Estonia</c:v>
                </c:pt>
                <c:pt idx="7">
                  <c:v>Finland</c:v>
                </c:pt>
                <c:pt idx="8">
                  <c:v>Japan</c:v>
                </c:pt>
                <c:pt idx="9">
                  <c:v>Korea</c:v>
                </c:pt>
                <c:pt idx="10">
                  <c:v>Portugal</c:v>
                </c:pt>
                <c:pt idx="11">
                  <c:v>Norway</c:v>
                </c:pt>
                <c:pt idx="12">
                  <c:v>Türkiye</c:v>
                </c:pt>
                <c:pt idx="13">
                  <c:v>Austria</c:v>
                </c:pt>
                <c:pt idx="14">
                  <c:v>Mexico</c:v>
                </c:pt>
                <c:pt idx="15">
                  <c:v>Israel</c:v>
                </c:pt>
                <c:pt idx="16">
                  <c:v>Lithuania</c:v>
                </c:pt>
                <c:pt idx="17">
                  <c:v>Germany</c:v>
                </c:pt>
                <c:pt idx="18">
                  <c:v>Latvia</c:v>
                </c:pt>
                <c:pt idx="19">
                  <c:v>Switzerland</c:v>
                </c:pt>
                <c:pt idx="20">
                  <c:v>Greece</c:v>
                </c:pt>
                <c:pt idx="21">
                  <c:v>Italy</c:v>
                </c:pt>
                <c:pt idx="22">
                  <c:v>Slovak Republic</c:v>
                </c:pt>
                <c:pt idx="23">
                  <c:v>Denmark</c:v>
                </c:pt>
                <c:pt idx="24">
                  <c:v>Poland</c:v>
                </c:pt>
                <c:pt idx="25">
                  <c:v>OECD average</c:v>
                </c:pt>
                <c:pt idx="26">
                  <c:v>Slovenia</c:v>
                </c:pt>
                <c:pt idx="27">
                  <c:v>EU22 average</c:v>
                </c:pt>
                <c:pt idx="28">
                  <c:v>Belgium</c:v>
                </c:pt>
                <c:pt idx="29">
                  <c:v>Czech Republic</c:v>
                </c:pt>
                <c:pt idx="30">
                  <c:v>Spain</c:v>
                </c:pt>
                <c:pt idx="31">
                  <c:v>Luxembourg</c:v>
                </c:pt>
                <c:pt idx="32">
                  <c:v>Netherlands</c:v>
                </c:pt>
                <c:pt idx="33">
                  <c:v>United Kingdom</c:v>
                </c:pt>
                <c:pt idx="34">
                  <c:v>France</c:v>
                </c:pt>
                <c:pt idx="35">
                  <c:v>Sweden</c:v>
                </c:pt>
                <c:pt idx="36">
                  <c:v>Iceland</c:v>
                </c:pt>
                <c:pt idx="37">
                  <c:v>Hungary</c:v>
                </c:pt>
                <c:pt idx="38">
                  <c:v>Ireland</c:v>
                </c:pt>
                <c:pt idx="39">
                  <c:v>New Zealand</c:v>
                </c:pt>
              </c:strCache>
            </c:strRef>
          </c:cat>
          <c:val>
            <c:numRef>
              <c:f>'Figure B3.3.'!$B$36:$B$75</c:f>
              <c:numCache>
                <c:formatCode>#,##0.00</c:formatCode>
                <c:ptCount val="4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99.971289118575996</c:v>
                </c:pt>
                <c:pt idx="12">
                  <c:v>99.208552371850004</c:v>
                </c:pt>
                <c:pt idx="13">
                  <c:v>98.178293209085993</c:v>
                </c:pt>
                <c:pt idx="14">
                  <c:v>97.256630413295994</c:v>
                </c:pt>
                <c:pt idx="15">
                  <c:v>94.740465899092996</c:v>
                </c:pt>
                <c:pt idx="16">
                  <c:v>94.063222821897</c:v>
                </c:pt>
                <c:pt idx="17">
                  <c:v>92.618439087574998</c:v>
                </c:pt>
                <c:pt idx="18">
                  <c:v>92.250300842358996</c:v>
                </c:pt>
                <c:pt idx="19">
                  <c:v>90.118937397620996</c:v>
                </c:pt>
                <c:pt idx="20">
                  <c:v>88.821152372325997</c:v>
                </c:pt>
                <c:pt idx="21">
                  <c:v>81.013502411489995</c:v>
                </c:pt>
                <c:pt idx="22">
                  <c:v>75.830856074017007</c:v>
                </c:pt>
                <c:pt idx="23">
                  <c:v>74.791344667697004</c:v>
                </c:pt>
                <c:pt idx="24">
                  <c:v>74.091875102174001</c:v>
                </c:pt>
                <c:pt idx="25">
                  <c:v>73.658050206366781</c:v>
                </c:pt>
                <c:pt idx="26">
                  <c:v>68.400586940571998</c:v>
                </c:pt>
                <c:pt idx="27">
                  <c:v>67.746782002302737</c:v>
                </c:pt>
                <c:pt idx="28">
                  <c:v>66.560468046283006</c:v>
                </c:pt>
                <c:pt idx="29">
                  <c:v>61.694088387219999</c:v>
                </c:pt>
                <c:pt idx="30">
                  <c:v>58.913723782421002</c:v>
                </c:pt>
                <c:pt idx="31">
                  <c:v>50.274423710209</c:v>
                </c:pt>
                <c:pt idx="32">
                  <c:v>49.228170700419</c:v>
                </c:pt>
                <c:pt idx="33">
                  <c:v>49.144351295452999</c:v>
                </c:pt>
                <c:pt idx="34">
                  <c:v>32.243244968371002</c:v>
                </c:pt>
                <c:pt idx="35">
                  <c:v>31.455510926544001</c:v>
                </c:pt>
                <c:pt idx="36">
                  <c:v>4.4784270890224001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905-4F0B-8D42-A9505014D66E}"/>
            </c:ext>
          </c:extLst>
        </c:ser>
        <c:ser>
          <c:idx val="1"/>
          <c:order val="1"/>
          <c:tx>
            <c:strRef>
              <c:f>'Figure B3.3.'!$C$35</c:f>
              <c:strCache>
                <c:ptCount val="1"/>
                <c:pt idx="0">
                  <c:v>Level completion, without direct access to tertiary education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2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9905-4F0B-8D42-A9505014D66E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905-4F0B-8D42-A9505014D66E}"/>
              </c:ext>
            </c:extLst>
          </c:dPt>
          <c:dPt>
            <c:idx val="25"/>
            <c:invertIfNegative val="0"/>
            <c:bubble3D val="0"/>
            <c:spPr>
              <a:solidFill>
                <a:srgbClr val="F79779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9905-4F0B-8D42-A9505014D66E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9905-4F0B-8D42-A9505014D66E}"/>
              </c:ext>
            </c:extLst>
          </c:dPt>
          <c:dPt>
            <c:idx val="27"/>
            <c:invertIfNegative val="0"/>
            <c:bubble3D val="0"/>
            <c:spPr>
              <a:solidFill>
                <a:srgbClr val="EAA4C8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9905-4F0B-8D42-A9505014D66E}"/>
              </c:ext>
            </c:extLst>
          </c:dPt>
          <c:cat>
            <c:strRef>
              <c:f>'Figure B3.3.'!$A$36:$A$75</c:f>
              <c:strCache>
                <c:ptCount val="40"/>
                <c:pt idx="0">
                  <c:v>Australia</c:v>
                </c:pt>
                <c:pt idx="1">
                  <c:v>Brazil</c:v>
                </c:pt>
                <c:pt idx="2">
                  <c:v>Canada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Estonia</c:v>
                </c:pt>
                <c:pt idx="7">
                  <c:v>Finland</c:v>
                </c:pt>
                <c:pt idx="8">
                  <c:v>Japan</c:v>
                </c:pt>
                <c:pt idx="9">
                  <c:v>Korea</c:v>
                </c:pt>
                <c:pt idx="10">
                  <c:v>Portugal</c:v>
                </c:pt>
                <c:pt idx="11">
                  <c:v>Norway</c:v>
                </c:pt>
                <c:pt idx="12">
                  <c:v>Türkiye</c:v>
                </c:pt>
                <c:pt idx="13">
                  <c:v>Austria</c:v>
                </c:pt>
                <c:pt idx="14">
                  <c:v>Mexico</c:v>
                </c:pt>
                <c:pt idx="15">
                  <c:v>Israel</c:v>
                </c:pt>
                <c:pt idx="16">
                  <c:v>Lithuania</c:v>
                </c:pt>
                <c:pt idx="17">
                  <c:v>Germany</c:v>
                </c:pt>
                <c:pt idx="18">
                  <c:v>Latvia</c:v>
                </c:pt>
                <c:pt idx="19">
                  <c:v>Switzerland</c:v>
                </c:pt>
                <c:pt idx="20">
                  <c:v>Greece</c:v>
                </c:pt>
                <c:pt idx="21">
                  <c:v>Italy</c:v>
                </c:pt>
                <c:pt idx="22">
                  <c:v>Slovak Republic</c:v>
                </c:pt>
                <c:pt idx="23">
                  <c:v>Denmark</c:v>
                </c:pt>
                <c:pt idx="24">
                  <c:v>Poland</c:v>
                </c:pt>
                <c:pt idx="25">
                  <c:v>OECD average</c:v>
                </c:pt>
                <c:pt idx="26">
                  <c:v>Slovenia</c:v>
                </c:pt>
                <c:pt idx="27">
                  <c:v>EU22 average</c:v>
                </c:pt>
                <c:pt idx="28">
                  <c:v>Belgium</c:v>
                </c:pt>
                <c:pt idx="29">
                  <c:v>Czech Republic</c:v>
                </c:pt>
                <c:pt idx="30">
                  <c:v>Spain</c:v>
                </c:pt>
                <c:pt idx="31">
                  <c:v>Luxembourg</c:v>
                </c:pt>
                <c:pt idx="32">
                  <c:v>Netherlands</c:v>
                </c:pt>
                <c:pt idx="33">
                  <c:v>United Kingdom</c:v>
                </c:pt>
                <c:pt idx="34">
                  <c:v>France</c:v>
                </c:pt>
                <c:pt idx="35">
                  <c:v>Sweden</c:v>
                </c:pt>
                <c:pt idx="36">
                  <c:v>Iceland</c:v>
                </c:pt>
                <c:pt idx="37">
                  <c:v>Hungary</c:v>
                </c:pt>
                <c:pt idx="38">
                  <c:v>Ireland</c:v>
                </c:pt>
                <c:pt idx="39">
                  <c:v>New Zealand</c:v>
                </c:pt>
              </c:strCache>
            </c:strRef>
          </c:cat>
          <c:val>
            <c:numRef>
              <c:f>'Figure B3.3.'!$C$36:$C$75</c:f>
              <c:numCache>
                <c:formatCode>#,##0.00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2.871088142406E-2</c:v>
                </c:pt>
                <c:pt idx="12">
                  <c:v>0.79144762815052006</c:v>
                </c:pt>
                <c:pt idx="13">
                  <c:v>1.8217067909139999</c:v>
                </c:pt>
                <c:pt idx="14">
                  <c:v>2.7433695867038002</c:v>
                </c:pt>
                <c:pt idx="15">
                  <c:v>5.2595341009065999</c:v>
                </c:pt>
                <c:pt idx="16">
                  <c:v>0</c:v>
                </c:pt>
                <c:pt idx="17">
                  <c:v>7.3815609124251997</c:v>
                </c:pt>
                <c:pt idx="18">
                  <c:v>7.7496991576414</c:v>
                </c:pt>
                <c:pt idx="19">
                  <c:v>9.8810626023786998</c:v>
                </c:pt>
                <c:pt idx="20">
                  <c:v>11.178847627673999</c:v>
                </c:pt>
                <c:pt idx="21">
                  <c:v>18.986497588510002</c:v>
                </c:pt>
                <c:pt idx="22">
                  <c:v>22.021443601990999</c:v>
                </c:pt>
                <c:pt idx="23">
                  <c:v>25.208655332303</c:v>
                </c:pt>
                <c:pt idx="24">
                  <c:v>25.908124897825999</c:v>
                </c:pt>
                <c:pt idx="25">
                  <c:v>24.427534127103279</c:v>
                </c:pt>
                <c:pt idx="26">
                  <c:v>31.599413059427999</c:v>
                </c:pt>
                <c:pt idx="27">
                  <c:v>31.345139317830888</c:v>
                </c:pt>
                <c:pt idx="28">
                  <c:v>33.439531953717001</c:v>
                </c:pt>
                <c:pt idx="29">
                  <c:v>38.305911612780001</c:v>
                </c:pt>
                <c:pt idx="30">
                  <c:v>41.086276217578998</c:v>
                </c:pt>
                <c:pt idx="31">
                  <c:v>49.725576289791</c:v>
                </c:pt>
                <c:pt idx="32">
                  <c:v>50.771829299581</c:v>
                </c:pt>
                <c:pt idx="33">
                  <c:v>0</c:v>
                </c:pt>
                <c:pt idx="34">
                  <c:v>67.756755031628998</c:v>
                </c:pt>
                <c:pt idx="35">
                  <c:v>56.651235618489999</c:v>
                </c:pt>
                <c:pt idx="36">
                  <c:v>95.521572910977994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9905-4F0B-8D42-A9505014D66E}"/>
            </c:ext>
          </c:extLst>
        </c:ser>
        <c:ser>
          <c:idx val="0"/>
          <c:order val="2"/>
          <c:tx>
            <c:strRef>
              <c:f>'Figure B3.3.'!$D$35</c:f>
              <c:strCache>
                <c:ptCount val="1"/>
                <c:pt idx="0">
                  <c:v>Partial level completion, without direct access to post-secondary non-tertiary education or tertiary education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2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9905-4F0B-8D42-A9505014D66E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9905-4F0B-8D42-A9505014D66E}"/>
              </c:ext>
            </c:extLst>
          </c:dPt>
          <c:dPt>
            <c:idx val="25"/>
            <c:invertIfNegative val="0"/>
            <c:bubble3D val="0"/>
            <c:spPr>
              <a:solidFill>
                <a:srgbClr val="E4644B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9905-4F0B-8D42-A9505014D66E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9905-4F0B-8D42-A9505014D66E}"/>
              </c:ext>
            </c:extLst>
          </c:dPt>
          <c:dPt>
            <c:idx val="27"/>
            <c:invertIfNegative val="0"/>
            <c:bubble3D val="0"/>
            <c:spPr>
              <a:solidFill>
                <a:srgbClr val="C8838D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9905-4F0B-8D42-A9505014D66E}"/>
              </c:ext>
            </c:extLst>
          </c:dPt>
          <c:cat>
            <c:strRef>
              <c:f>'Figure B3.3.'!$A$36:$A$75</c:f>
              <c:strCache>
                <c:ptCount val="40"/>
                <c:pt idx="0">
                  <c:v>Australia</c:v>
                </c:pt>
                <c:pt idx="1">
                  <c:v>Brazil</c:v>
                </c:pt>
                <c:pt idx="2">
                  <c:v>Canada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Estonia</c:v>
                </c:pt>
                <c:pt idx="7">
                  <c:v>Finland</c:v>
                </c:pt>
                <c:pt idx="8">
                  <c:v>Japan</c:v>
                </c:pt>
                <c:pt idx="9">
                  <c:v>Korea</c:v>
                </c:pt>
                <c:pt idx="10">
                  <c:v>Portugal</c:v>
                </c:pt>
                <c:pt idx="11">
                  <c:v>Norway</c:v>
                </c:pt>
                <c:pt idx="12">
                  <c:v>Türkiye</c:v>
                </c:pt>
                <c:pt idx="13">
                  <c:v>Austria</c:v>
                </c:pt>
                <c:pt idx="14">
                  <c:v>Mexico</c:v>
                </c:pt>
                <c:pt idx="15">
                  <c:v>Israel</c:v>
                </c:pt>
                <c:pt idx="16">
                  <c:v>Lithuania</c:v>
                </c:pt>
                <c:pt idx="17">
                  <c:v>Germany</c:v>
                </c:pt>
                <c:pt idx="18">
                  <c:v>Latvia</c:v>
                </c:pt>
                <c:pt idx="19">
                  <c:v>Switzerland</c:v>
                </c:pt>
                <c:pt idx="20">
                  <c:v>Greece</c:v>
                </c:pt>
                <c:pt idx="21">
                  <c:v>Italy</c:v>
                </c:pt>
                <c:pt idx="22">
                  <c:v>Slovak Republic</c:v>
                </c:pt>
                <c:pt idx="23">
                  <c:v>Denmark</c:v>
                </c:pt>
                <c:pt idx="24">
                  <c:v>Poland</c:v>
                </c:pt>
                <c:pt idx="25">
                  <c:v>OECD average</c:v>
                </c:pt>
                <c:pt idx="26">
                  <c:v>Slovenia</c:v>
                </c:pt>
                <c:pt idx="27">
                  <c:v>EU22 average</c:v>
                </c:pt>
                <c:pt idx="28">
                  <c:v>Belgium</c:v>
                </c:pt>
                <c:pt idx="29">
                  <c:v>Czech Republic</c:v>
                </c:pt>
                <c:pt idx="30">
                  <c:v>Spain</c:v>
                </c:pt>
                <c:pt idx="31">
                  <c:v>Luxembourg</c:v>
                </c:pt>
                <c:pt idx="32">
                  <c:v>Netherlands</c:v>
                </c:pt>
                <c:pt idx="33">
                  <c:v>United Kingdom</c:v>
                </c:pt>
                <c:pt idx="34">
                  <c:v>France</c:v>
                </c:pt>
                <c:pt idx="35">
                  <c:v>Sweden</c:v>
                </c:pt>
                <c:pt idx="36">
                  <c:v>Iceland</c:v>
                </c:pt>
                <c:pt idx="37">
                  <c:v>Hungary</c:v>
                </c:pt>
                <c:pt idx="38">
                  <c:v>Ireland</c:v>
                </c:pt>
                <c:pt idx="39">
                  <c:v>New Zealand</c:v>
                </c:pt>
              </c:strCache>
            </c:strRef>
          </c:cat>
          <c:val>
            <c:numRef>
              <c:f>'Figure B3.3.'!$D$36:$D$75</c:f>
              <c:numCache>
                <c:formatCode>#,##0.00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5.9367771781033003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2.1477003239921002</c:v>
                </c:pt>
                <c:pt idx="23">
                  <c:v>0</c:v>
                </c:pt>
                <c:pt idx="24">
                  <c:v>0</c:v>
                </c:pt>
                <c:pt idx="25">
                  <c:v>1.9144156665299297</c:v>
                </c:pt>
                <c:pt idx="26">
                  <c:v>0</c:v>
                </c:pt>
                <c:pt idx="27">
                  <c:v>0.90807867986642732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50.855648704545999</c:v>
                </c:pt>
                <c:pt idx="34">
                  <c:v>0</c:v>
                </c:pt>
                <c:pt idx="35">
                  <c:v>11.893253454966001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9905-4F0B-8D42-A9505014D6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12602480"/>
        <c:axId val="1412609008"/>
      </c:barChart>
      <c:catAx>
        <c:axId val="141260248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noFill/>
          <a:ln w="9525">
            <a:solidFill>
              <a:srgbClr val="000101"/>
            </a:solidFill>
            <a:prstDash val="solid"/>
          </a:ln>
        </c:spPr>
        <c:txPr>
          <a:bodyPr rot="-5400000" vert="horz"/>
          <a:lstStyle/>
          <a:p>
            <a:pPr>
              <a:defRPr lang="en-US" sz="1000" b="0" i="0" u="none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12609008"/>
        <c:crossesAt val="0"/>
        <c:auto val="1"/>
        <c:lblAlgn val="ctr"/>
        <c:lblOffset val="0"/>
        <c:tickLblSkip val="1"/>
        <c:noMultiLvlLbl val="0"/>
      </c:catAx>
      <c:valAx>
        <c:axId val="1412609008"/>
        <c:scaling>
          <c:orientation val="minMax"/>
          <c:max val="100"/>
          <c:min val="0"/>
        </c:scaling>
        <c:delete val="0"/>
        <c:axPos val="l"/>
        <c:majorGridlines>
          <c:spPr>
            <a:ln w="12700">
              <a:solidFill>
                <a:srgbClr val="D9D9D9"/>
              </a:solidFill>
              <a:prstDash val="solid"/>
            </a:ln>
          </c:spPr>
        </c:majorGridlines>
        <c:numFmt formatCode="General" sourceLinked="0"/>
        <c:majorTickMark val="in"/>
        <c:minorTickMark val="none"/>
        <c:tickLblPos val="nextTo"/>
        <c:spPr>
          <a:noFill/>
          <a:ln w="9525">
            <a:solidFill>
              <a:srgbClr val="000101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12602480"/>
        <c:crosses val="autoZero"/>
        <c:crossBetween val="between"/>
        <c:majorUnit val="25"/>
      </c:valAx>
      <c:spPr>
        <a:noFill/>
        <a:ln w="9525"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EAEAEA"/>
              </a:solidFill>
            </a14:hiddenFill>
          </a:ext>
        </a:extLst>
      </c:spPr>
    </c:plotArea>
    <c:legend>
      <c:legendPos val="t"/>
      <c:legendEntry>
        <c:idx val="0"/>
        <c:txPr>
          <a:bodyPr rot="0" vert="horz"/>
          <a:lstStyle/>
          <a:p>
            <a:pPr>
              <a:defRPr lang="en-US" sz="1100" b="0" i="0" u="none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1"/>
        <c:txPr>
          <a:bodyPr rot="0" vert="horz"/>
          <a:lstStyle/>
          <a:p>
            <a:pPr>
              <a:defRPr lang="en-US" sz="1100" b="0" i="0" u="none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2"/>
        <c:txPr>
          <a:bodyPr rot="0" vert="horz"/>
          <a:lstStyle/>
          <a:p>
            <a:pPr>
              <a:defRPr lang="en-US" sz="1100" b="0" i="0" u="none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ayout>
        <c:manualLayout>
          <c:xMode val="edge"/>
          <c:yMode val="edge"/>
          <c:x val="0.1116590086374389"/>
          <c:y val="1.2000038849643116E-2"/>
          <c:w val="0.80170959253376239"/>
          <c:h val="0.13035544433817656"/>
        </c:manualLayout>
      </c:layout>
      <c:overlay val="1"/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EAEAEA"/>
              </a:solidFill>
            </a14:hiddenFill>
          </a:ext>
        </a:extLst>
      </c:spPr>
      <c:txPr>
        <a:bodyPr rot="0" vert="horz"/>
        <a:lstStyle/>
        <a:p>
          <a:pPr>
            <a:defRPr lang="en-US" sz="750" b="0" i="0" u="none" baseline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en-US"/>
        </a:p>
      </c:txPr>
    </c:legend>
    <c:plotVisOnly val="1"/>
    <c:dispBlanksAs val="gap"/>
    <c:showDLblsOverMax val="1"/>
  </c:chart>
  <c:spPr>
    <a:solidFill>
      <a:scrgbClr r="0" g="0" b="0">
        <a:alpha val="0"/>
      </a:scrgbClr>
    </a:solidFill>
    <a:ln w="6350">
      <a:noFill/>
      <a:prstDash val="solid"/>
      <a:round/>
    </a:ln>
    <a:effectLst/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8.725504391694075E-3"/>
          <c:y val="0.13219926130719364"/>
          <c:w val="0.98691174341245891"/>
          <c:h val="0.852934174882470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'Table B5.a'!$B$33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002F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dPt>
            <c:idx val="3"/>
            <c:invertIfNegative val="0"/>
            <c:bubble3D val="0"/>
            <c:spPr>
              <a:solidFill>
                <a:srgbClr val="DD2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C48-48BA-8FC2-3CE224D95B22}"/>
              </c:ext>
            </c:extLst>
          </c:dPt>
          <c:cat>
            <c:strRef>
              <c:f>'Table B5.a'!$A$34:$A$47</c:f>
              <c:strCache>
                <c:ptCount val="14"/>
                <c:pt idx="0">
                  <c:v>Hungary</c:v>
                </c:pt>
                <c:pt idx="1">
                  <c:v>Ireland</c:v>
                </c:pt>
                <c:pt idx="2">
                  <c:v>Japan</c:v>
                </c:pt>
                <c:pt idx="3">
                  <c:v>Average</c:v>
                </c:pt>
                <c:pt idx="4">
                  <c:v>Korea</c:v>
                </c:pt>
                <c:pt idx="5">
                  <c:v>Türkiye</c:v>
                </c:pt>
                <c:pt idx="6">
                  <c:v>Luxembourg</c:v>
                </c:pt>
                <c:pt idx="7">
                  <c:v>Slovak Republic</c:v>
                </c:pt>
                <c:pt idx="8">
                  <c:v>Mexico</c:v>
                </c:pt>
                <c:pt idx="9">
                  <c:v>Greece</c:v>
                </c:pt>
                <c:pt idx="10">
                  <c:v>Latvia</c:v>
                </c:pt>
                <c:pt idx="12">
                  <c:v>Flemish Comm. (Belgium)</c:v>
                </c:pt>
                <c:pt idx="13">
                  <c:v>French Comm. (Belgium)</c:v>
                </c:pt>
              </c:strCache>
            </c:strRef>
          </c:cat>
          <c:val>
            <c:numRef>
              <c:f>'Table B5.a'!$B$34:$B$47</c:f>
              <c:numCache>
                <c:formatCode>#,##0.00</c:formatCode>
                <c:ptCount val="14"/>
                <c:pt idx="0">
                  <c:v>257.92755126953125</c:v>
                </c:pt>
                <c:pt idx="1">
                  <c:v>95.770133972167969</c:v>
                </c:pt>
                <c:pt idx="2">
                  <c:v>95.408210754394531</c:v>
                </c:pt>
                <c:pt idx="3">
                  <c:v>95.140637137673124</c:v>
                </c:pt>
                <c:pt idx="4">
                  <c:v>94.81610107421875</c:v>
                </c:pt>
                <c:pt idx="5">
                  <c:v>87.180824279785156</c:v>
                </c:pt>
                <c:pt idx="6">
                  <c:v>73.118278503417969</c:v>
                </c:pt>
                <c:pt idx="7">
                  <c:v>71.083625793457031</c:v>
                </c:pt>
                <c:pt idx="8">
                  <c:v>70.572776794433594</c:v>
                </c:pt>
                <c:pt idx="9">
                  <c:v>67.652885437011719</c:v>
                </c:pt>
                <c:pt idx="10">
                  <c:v>49.704669952392578</c:v>
                </c:pt>
                <c:pt idx="12">
                  <c:v>90.922660827636719</c:v>
                </c:pt>
                <c:pt idx="13">
                  <c:v>75.701240539550781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C48-48BA-8FC2-3CE224D95B22}"/>
            </c:ext>
          </c:extLst>
        </c:ser>
        <c:ser>
          <c:idx val="1"/>
          <c:order val="1"/>
          <c:tx>
            <c:strRef>
              <c:f>'Table B5.a'!$C$33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7FA8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dPt>
            <c:idx val="3"/>
            <c:invertIfNegative val="0"/>
            <c:bubble3D val="0"/>
            <c:spPr>
              <a:solidFill>
                <a:srgbClr val="F7977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C48-48BA-8FC2-3CE224D95B22}"/>
              </c:ext>
            </c:extLst>
          </c:dPt>
          <c:cat>
            <c:strRef>
              <c:f>'Table B5.a'!$A$34:$A$47</c:f>
              <c:strCache>
                <c:ptCount val="14"/>
                <c:pt idx="0">
                  <c:v>Hungary</c:v>
                </c:pt>
                <c:pt idx="1">
                  <c:v>Ireland</c:v>
                </c:pt>
                <c:pt idx="2">
                  <c:v>Japan</c:v>
                </c:pt>
                <c:pt idx="3">
                  <c:v>Average</c:v>
                </c:pt>
                <c:pt idx="4">
                  <c:v>Korea</c:v>
                </c:pt>
                <c:pt idx="5">
                  <c:v>Türkiye</c:v>
                </c:pt>
                <c:pt idx="6">
                  <c:v>Luxembourg</c:v>
                </c:pt>
                <c:pt idx="7">
                  <c:v>Slovak Republic</c:v>
                </c:pt>
                <c:pt idx="8">
                  <c:v>Mexico</c:v>
                </c:pt>
                <c:pt idx="9">
                  <c:v>Greece</c:v>
                </c:pt>
                <c:pt idx="10">
                  <c:v>Latvia</c:v>
                </c:pt>
                <c:pt idx="12">
                  <c:v>Flemish Comm. (Belgium)</c:v>
                </c:pt>
                <c:pt idx="13">
                  <c:v>French Comm. (Belgium)</c:v>
                </c:pt>
              </c:strCache>
            </c:strRef>
          </c:cat>
          <c:val>
            <c:numRef>
              <c:f>'Table B5.a'!$C$34:$C$47</c:f>
              <c:numCache>
                <c:formatCode>#,##0.00</c:formatCode>
                <c:ptCount val="14"/>
                <c:pt idx="0">
                  <c:v>200.89419555664062</c:v>
                </c:pt>
                <c:pt idx="1">
                  <c:v>89.300743103027344</c:v>
                </c:pt>
                <c:pt idx="2">
                  <c:v>90.501502990722656</c:v>
                </c:pt>
                <c:pt idx="3">
                  <c:v>82.09895394065164</c:v>
                </c:pt>
                <c:pt idx="4">
                  <c:v>92.459197998046875</c:v>
                </c:pt>
                <c:pt idx="5">
                  <c:v>84.080924987792969</c:v>
                </c:pt>
                <c:pt idx="6">
                  <c:v>60.526317596435547</c:v>
                </c:pt>
                <c:pt idx="7">
                  <c:v>55.461402893066406</c:v>
                </c:pt>
                <c:pt idx="8">
                  <c:v>61.162708282470703</c:v>
                </c:pt>
                <c:pt idx="9">
                  <c:v>52.519012451171875</c:v>
                </c:pt>
                <c:pt idx="10">
                  <c:v>46.8646240234375</c:v>
                </c:pt>
                <c:pt idx="12">
                  <c:v>76.043891906738281</c:v>
                </c:pt>
                <c:pt idx="13">
                  <c:v>62.591835021972656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C48-48BA-8FC2-3CE224D95B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412593776"/>
        <c:axId val="1412603024"/>
      </c:barChart>
      <c:catAx>
        <c:axId val="1412593776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rgbClr val="FFFFFF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rgbClr val="000101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12603024"/>
        <c:crosses val="autoZero"/>
        <c:auto val="0"/>
        <c:lblAlgn val="ctr"/>
        <c:lblOffset val="0"/>
        <c:tickLblSkip val="1"/>
        <c:noMultiLvlLbl val="0"/>
      </c:catAx>
      <c:valAx>
        <c:axId val="1412603024"/>
        <c:scaling>
          <c:orientation val="minMax"/>
          <c:max val="100"/>
        </c:scaling>
        <c:delete val="0"/>
        <c:axPos val="l"/>
        <c:majorGridlines>
          <c:spPr>
            <a:ln w="12700" cap="flat" cmpd="sng" algn="ctr">
              <a:solidFill>
                <a:srgbClr val="D9D9D9"/>
              </a:solidFill>
              <a:prstDash val="solid"/>
              <a:round/>
            </a:ln>
            <a:effectLst/>
          </c:spPr>
        </c:majorGridlines>
        <c:numFmt formatCode="General" sourceLinked="0"/>
        <c:majorTickMark val="in"/>
        <c:minorTickMark val="none"/>
        <c:tickLblPos val="nextTo"/>
        <c:spPr>
          <a:noFill/>
          <a:ln w="9525">
            <a:solidFill>
              <a:srgbClr val="000101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12593776"/>
        <c:crosses val="autoZero"/>
        <c:crossBetween val="between"/>
      </c:valAx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ayout>
        <c:manualLayout>
          <c:xMode val="edge"/>
          <c:yMode val="edge"/>
          <c:x val="4.8671825363495402E-2"/>
          <c:y val="1.9822085080447228E-2"/>
          <c:w val="0.94696542244065751"/>
          <c:h val="7.4332819051677115E-2"/>
        </c:manualLayout>
      </c:layout>
      <c:overlay val="1"/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ysClr val="window" lastClr="FFFFFF"/>
              </a:solidFill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  <c:txPr>
        <a:bodyPr rot="0" spcFirstLastPara="1" vertOverflow="ellipsis" vert="horz" wrap="square" anchor="ctr" anchorCtr="1"/>
        <a:lstStyle/>
        <a:p>
          <a:pPr>
            <a:defRPr sz="750" b="0" i="0" u="none" strike="noStrike" kern="1200" baseline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en-US"/>
        </a:p>
      </c:txPr>
    </c:legend>
    <c:plotVisOnly val="1"/>
    <c:dispBlanksAs val="gap"/>
    <c:showDLblsOverMax val="1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noFill/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353460838915945E-2"/>
          <c:y val="0.12460466152213504"/>
          <c:w val="0.85411663032795226"/>
          <c:h val="0.50225477223001025"/>
        </c:manualLayout>
      </c:layout>
      <c:lineChart>
        <c:grouping val="standard"/>
        <c:varyColors val="0"/>
        <c:ser>
          <c:idx val="2"/>
          <c:order val="0"/>
          <c:tx>
            <c:strRef>
              <c:f>'Figure C5.1.'!$B$34</c:f>
              <c:strCache>
                <c:ptCount val="1"/>
                <c:pt idx="0">
                  <c:v>Short-cycle tertiary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x"/>
            <c:size val="10"/>
            <c:spPr>
              <a:noFill/>
              <a:ln w="12700">
                <a:solidFill>
                  <a:srgbClr val="002F6C"/>
                </a:solidFill>
                <a:prstDash val="solid"/>
              </a:ln>
              <a:effectLst/>
            </c:spPr>
          </c:marker>
          <c:cat>
            <c:strRef>
              <c:f>'Figure C5.1.'!$A$35:$A$62</c:f>
              <c:strCache>
                <c:ptCount val="28"/>
                <c:pt idx="0">
                  <c:v>United States</c:v>
                </c:pt>
                <c:pt idx="1">
                  <c:v>Ireland</c:v>
                </c:pt>
                <c:pt idx="2">
                  <c:v>Chile</c:v>
                </c:pt>
                <c:pt idx="3">
                  <c:v>Japan</c:v>
                </c:pt>
                <c:pt idx="4">
                  <c:v>Australia</c:v>
                </c:pt>
                <c:pt idx="5">
                  <c:v>Canada</c:v>
                </c:pt>
                <c:pt idx="6">
                  <c:v>Korea</c:v>
                </c:pt>
                <c:pt idx="7">
                  <c:v>Latvia</c:v>
                </c:pt>
                <c:pt idx="8">
                  <c:v>New Zealand</c:v>
                </c:pt>
                <c:pt idx="9">
                  <c:v>Lithuania</c:v>
                </c:pt>
                <c:pt idx="10">
                  <c:v>Hungary</c:v>
                </c:pt>
                <c:pt idx="11">
                  <c:v>Netherlands</c:v>
                </c:pt>
                <c:pt idx="12">
                  <c:v>Israel</c:v>
                </c:pt>
                <c:pt idx="13">
                  <c:v>Italy</c:v>
                </c:pt>
                <c:pt idx="14">
                  <c:v>Spain</c:v>
                </c:pt>
                <c:pt idx="15">
                  <c:v>Austria</c:v>
                </c:pt>
                <c:pt idx="16">
                  <c:v>France</c:v>
                </c:pt>
                <c:pt idx="17">
                  <c:v>Germany</c:v>
                </c:pt>
                <c:pt idx="18">
                  <c:v>Denmark</c:v>
                </c:pt>
                <c:pt idx="19">
                  <c:v>Estonia</c:v>
                </c:pt>
                <c:pt idx="20">
                  <c:v>Finland</c:v>
                </c:pt>
                <c:pt idx="21">
                  <c:v>Norway</c:v>
                </c:pt>
                <c:pt idx="22">
                  <c:v>Sweden</c:v>
                </c:pt>
                <c:pt idx="23">
                  <c:v>Türkiye</c:v>
                </c:pt>
                <c:pt idx="25">
                  <c:v>England (UK)</c:v>
                </c:pt>
                <c:pt idx="26">
                  <c:v>Flemish Comm. (Belgium)</c:v>
                </c:pt>
                <c:pt idx="27">
                  <c:v>French Comm. (Belgium)</c:v>
                </c:pt>
              </c:strCache>
            </c:strRef>
          </c:cat>
          <c:val>
            <c:numRef>
              <c:f>'Figure C5.1.'!$B$35:$B$62</c:f>
              <c:numCache>
                <c:formatCode>General</c:formatCode>
                <c:ptCount val="28"/>
                <c:pt idx="0" formatCode="#,##0.00">
                  <c:v>3313.443680088089</c:v>
                </c:pt>
                <c:pt idx="2" formatCode="#,##0.00">
                  <c:v>3682.2919750183814</c:v>
                </c:pt>
                <c:pt idx="3" formatCode="#,##0.00">
                  <c:v>3717.2350763551372</c:v>
                </c:pt>
                <c:pt idx="4" formatCode="#,##0.00">
                  <c:v>3433.073347904096</c:v>
                </c:pt>
                <c:pt idx="6" formatCode="#,##0.00">
                  <c:v>2709.8880023750071</c:v>
                </c:pt>
                <c:pt idx="7" formatCode="#,##0.00">
                  <c:v>3185.6137682227063</c:v>
                </c:pt>
                <c:pt idx="8" formatCode="#,##0.00">
                  <c:v>3290.7196803941024</c:v>
                </c:pt>
                <c:pt idx="10" formatCode="#,##0.00">
                  <c:v>2506.7151337319883</c:v>
                </c:pt>
                <c:pt idx="11" formatCode="#,##0.00">
                  <c:v>2621.9496077145486</c:v>
                </c:pt>
                <c:pt idx="14" formatCode="#,##0.00">
                  <c:v>0</c:v>
                </c:pt>
                <c:pt idx="16" formatCode="#,##0.00">
                  <c:v>0</c:v>
                </c:pt>
                <c:pt idx="18" formatCode="#,##0.00">
                  <c:v>0</c:v>
                </c:pt>
                <c:pt idx="19" formatCode="#,##0.00">
                  <c:v>0</c:v>
                </c:pt>
                <c:pt idx="21" formatCode="#,##0.00">
                  <c:v>482.99870618901991</c:v>
                </c:pt>
                <c:pt idx="22" formatCode="#,##0.00">
                  <c:v>0</c:v>
                </c:pt>
                <c:pt idx="23" formatCode="#,##0.00">
                  <c:v>0</c:v>
                </c:pt>
                <c:pt idx="26" formatCode="#,##0.00">
                  <c:v>1224.1555569464438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B14-4D25-A883-4710DBF3FF91}"/>
            </c:ext>
          </c:extLst>
        </c:ser>
        <c:ser>
          <c:idx val="1"/>
          <c:order val="1"/>
          <c:tx>
            <c:strRef>
              <c:f>'Figure C5.1.'!$C$34</c:f>
              <c:strCache>
                <c:ptCount val="1"/>
                <c:pt idx="0">
                  <c:v>Bachelor's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10"/>
            <c:spPr>
              <a:solidFill>
                <a:schemeClr val="accent1">
                  <a:lumMod val="25000"/>
                  <a:lumOff val="75000"/>
                </a:schemeClr>
              </a:solidFill>
              <a:ln w="15875">
                <a:solidFill>
                  <a:schemeClr val="accent1">
                    <a:lumMod val="25000"/>
                    <a:lumOff val="75000"/>
                  </a:schemeClr>
                </a:solidFill>
                <a:prstDash val="solid"/>
              </a:ln>
              <a:effectLst/>
            </c:spPr>
          </c:marker>
          <c:cat>
            <c:strRef>
              <c:f>'Figure C5.1.'!$A$35:$A$62</c:f>
              <c:strCache>
                <c:ptCount val="28"/>
                <c:pt idx="0">
                  <c:v>United States</c:v>
                </c:pt>
                <c:pt idx="1">
                  <c:v>Ireland</c:v>
                </c:pt>
                <c:pt idx="2">
                  <c:v>Chile</c:v>
                </c:pt>
                <c:pt idx="3">
                  <c:v>Japan</c:v>
                </c:pt>
                <c:pt idx="4">
                  <c:v>Australia</c:v>
                </c:pt>
                <c:pt idx="5">
                  <c:v>Canada</c:v>
                </c:pt>
                <c:pt idx="6">
                  <c:v>Korea</c:v>
                </c:pt>
                <c:pt idx="7">
                  <c:v>Latvia</c:v>
                </c:pt>
                <c:pt idx="8">
                  <c:v>New Zealand</c:v>
                </c:pt>
                <c:pt idx="9">
                  <c:v>Lithuania</c:v>
                </c:pt>
                <c:pt idx="10">
                  <c:v>Hungary</c:v>
                </c:pt>
                <c:pt idx="11">
                  <c:v>Netherlands</c:v>
                </c:pt>
                <c:pt idx="12">
                  <c:v>Israel</c:v>
                </c:pt>
                <c:pt idx="13">
                  <c:v>Italy</c:v>
                </c:pt>
                <c:pt idx="14">
                  <c:v>Spain</c:v>
                </c:pt>
                <c:pt idx="15">
                  <c:v>Austria</c:v>
                </c:pt>
                <c:pt idx="16">
                  <c:v>France</c:v>
                </c:pt>
                <c:pt idx="17">
                  <c:v>Germany</c:v>
                </c:pt>
                <c:pt idx="18">
                  <c:v>Denmark</c:v>
                </c:pt>
                <c:pt idx="19">
                  <c:v>Estonia</c:v>
                </c:pt>
                <c:pt idx="20">
                  <c:v>Finland</c:v>
                </c:pt>
                <c:pt idx="21">
                  <c:v>Norway</c:v>
                </c:pt>
                <c:pt idx="22">
                  <c:v>Sweden</c:v>
                </c:pt>
                <c:pt idx="23">
                  <c:v>Türkiye</c:v>
                </c:pt>
                <c:pt idx="25">
                  <c:v>England (UK)</c:v>
                </c:pt>
                <c:pt idx="26">
                  <c:v>Flemish Comm. (Belgium)</c:v>
                </c:pt>
                <c:pt idx="27">
                  <c:v>French Comm. (Belgium)</c:v>
                </c:pt>
              </c:strCache>
            </c:strRef>
          </c:cat>
          <c:val>
            <c:numRef>
              <c:f>'Figure C5.1.'!$C$35:$C$62</c:f>
              <c:numCache>
                <c:formatCode>#,##0.00</c:formatCode>
                <c:ptCount val="28"/>
                <c:pt idx="0">
                  <c:v>9212.4528921665769</c:v>
                </c:pt>
                <c:pt idx="1">
                  <c:v>8362.9155869768183</c:v>
                </c:pt>
                <c:pt idx="2">
                  <c:v>8131.4735514623771</c:v>
                </c:pt>
                <c:pt idx="3">
                  <c:v>5143.5916737624711</c:v>
                </c:pt>
                <c:pt idx="4">
                  <c:v>5030.593653576605</c:v>
                </c:pt>
                <c:pt idx="5">
                  <c:v>4923.6193374166996</c:v>
                </c:pt>
                <c:pt idx="6">
                  <c:v>4813.6836226378746</c:v>
                </c:pt>
                <c:pt idx="7">
                  <c:v>4714.7083769696055</c:v>
                </c:pt>
                <c:pt idx="8">
                  <c:v>4621.0106150215051</c:v>
                </c:pt>
                <c:pt idx="9">
                  <c:v>4020.1359440707402</c:v>
                </c:pt>
                <c:pt idx="10">
                  <c:v>3783.2268074115855</c:v>
                </c:pt>
                <c:pt idx="11">
                  <c:v>2621.9496077145486</c:v>
                </c:pt>
                <c:pt idx="12">
                  <c:v>2604.027688796476</c:v>
                </c:pt>
                <c:pt idx="13">
                  <c:v>1985.1359980422242</c:v>
                </c:pt>
                <c:pt idx="14">
                  <c:v>1768.2328442689436</c:v>
                </c:pt>
                <c:pt idx="15">
                  <c:v>943.16001416686026</c:v>
                </c:pt>
                <c:pt idx="16">
                  <c:v>230.14554675136023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5">
                  <c:v>12255.094414247782</c:v>
                </c:pt>
                <c:pt idx="26">
                  <c:v>1224.1555569464438</c:v>
                </c:pt>
                <c:pt idx="27">
                  <c:v>189.07387703156621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B14-4D25-A883-4710DBF3FF91}"/>
            </c:ext>
          </c:extLst>
        </c:ser>
        <c:ser>
          <c:idx val="0"/>
          <c:order val="2"/>
          <c:tx>
            <c:strRef>
              <c:f>'Figure C5.1.'!$D$34</c:f>
              <c:strCache>
                <c:ptCount val="1"/>
                <c:pt idx="0">
                  <c:v>Master's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0"/>
            <c:spPr>
              <a:solidFill>
                <a:schemeClr val="accent6"/>
              </a:solidFill>
              <a:ln w="6350">
                <a:noFill/>
                <a:prstDash val="solid"/>
              </a:ln>
              <a:effectLst/>
            </c:spPr>
          </c:marker>
          <c:cat>
            <c:strRef>
              <c:f>'Figure C5.1.'!$A$35:$A$62</c:f>
              <c:strCache>
                <c:ptCount val="28"/>
                <c:pt idx="0">
                  <c:v>United States</c:v>
                </c:pt>
                <c:pt idx="1">
                  <c:v>Ireland</c:v>
                </c:pt>
                <c:pt idx="2">
                  <c:v>Chile</c:v>
                </c:pt>
                <c:pt idx="3">
                  <c:v>Japan</c:v>
                </c:pt>
                <c:pt idx="4">
                  <c:v>Australia</c:v>
                </c:pt>
                <c:pt idx="5">
                  <c:v>Canada</c:v>
                </c:pt>
                <c:pt idx="6">
                  <c:v>Korea</c:v>
                </c:pt>
                <c:pt idx="7">
                  <c:v>Latvia</c:v>
                </c:pt>
                <c:pt idx="8">
                  <c:v>New Zealand</c:v>
                </c:pt>
                <c:pt idx="9">
                  <c:v>Lithuania</c:v>
                </c:pt>
                <c:pt idx="10">
                  <c:v>Hungary</c:v>
                </c:pt>
                <c:pt idx="11">
                  <c:v>Netherlands</c:v>
                </c:pt>
                <c:pt idx="12">
                  <c:v>Israel</c:v>
                </c:pt>
                <c:pt idx="13">
                  <c:v>Italy</c:v>
                </c:pt>
                <c:pt idx="14">
                  <c:v>Spain</c:v>
                </c:pt>
                <c:pt idx="15">
                  <c:v>Austria</c:v>
                </c:pt>
                <c:pt idx="16">
                  <c:v>France</c:v>
                </c:pt>
                <c:pt idx="17">
                  <c:v>Germany</c:v>
                </c:pt>
                <c:pt idx="18">
                  <c:v>Denmark</c:v>
                </c:pt>
                <c:pt idx="19">
                  <c:v>Estonia</c:v>
                </c:pt>
                <c:pt idx="20">
                  <c:v>Finland</c:v>
                </c:pt>
                <c:pt idx="21">
                  <c:v>Norway</c:v>
                </c:pt>
                <c:pt idx="22">
                  <c:v>Sweden</c:v>
                </c:pt>
                <c:pt idx="23">
                  <c:v>Türkiye</c:v>
                </c:pt>
                <c:pt idx="25">
                  <c:v>England (UK)</c:v>
                </c:pt>
                <c:pt idx="26">
                  <c:v>Flemish Comm. (Belgium)</c:v>
                </c:pt>
                <c:pt idx="27">
                  <c:v>French Comm. (Belgium)</c:v>
                </c:pt>
              </c:strCache>
            </c:strRef>
          </c:cat>
          <c:val>
            <c:numRef>
              <c:f>'Figure C5.1.'!$D$35:$D$62</c:f>
              <c:numCache>
                <c:formatCode>#,##0.00</c:formatCode>
                <c:ptCount val="28"/>
                <c:pt idx="0">
                  <c:v>12170.843494290069</c:v>
                </c:pt>
                <c:pt idx="1">
                  <c:v>9735.9315788685344</c:v>
                </c:pt>
                <c:pt idx="2">
                  <c:v>11274.139233714668</c:v>
                </c:pt>
                <c:pt idx="3">
                  <c:v>5138.7695603051998</c:v>
                </c:pt>
                <c:pt idx="4">
                  <c:v>9005.6943572612417</c:v>
                </c:pt>
                <c:pt idx="5">
                  <c:v>8723.9172087673942</c:v>
                </c:pt>
                <c:pt idx="6">
                  <c:v>6185.3584688268365</c:v>
                </c:pt>
                <c:pt idx="7">
                  <c:v>4897.8811686424115</c:v>
                </c:pt>
                <c:pt idx="8">
                  <c:v>5951.3015496489088</c:v>
                </c:pt>
                <c:pt idx="9">
                  <c:v>7892.6024208976542</c:v>
                </c:pt>
                <c:pt idx="10">
                  <c:v>7989.858533958195</c:v>
                </c:pt>
                <c:pt idx="11">
                  <c:v>2621.9496077145486</c:v>
                </c:pt>
                <c:pt idx="12">
                  <c:v>3518.6802855084761</c:v>
                </c:pt>
                <c:pt idx="13">
                  <c:v>2220.7616897917637</c:v>
                </c:pt>
                <c:pt idx="14">
                  <c:v>2580.6026110708485</c:v>
                </c:pt>
                <c:pt idx="15">
                  <c:v>943.16001416686026</c:v>
                </c:pt>
                <c:pt idx="16">
                  <c:v>328.972752121062</c:v>
                </c:pt>
                <c:pt idx="17">
                  <c:v>148.20898282407458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6">
                  <c:v>1224.1555569464438</c:v>
                </c:pt>
                <c:pt idx="27">
                  <c:v>798.02215685047258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B14-4D25-A883-4710DBF3FF91}"/>
            </c:ext>
          </c:extLst>
        </c:ser>
        <c:ser>
          <c:idx val="3"/>
          <c:order val="3"/>
          <c:tx>
            <c:strRef>
              <c:f>'Figure C5.1.'!$E$34</c:f>
              <c:strCache>
                <c:ptCount val="1"/>
                <c:pt idx="0">
                  <c:v>Doctoral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3"/>
              </a:solidFill>
              <a:ln w="6350">
                <a:noFill/>
                <a:prstDash val="solid"/>
              </a:ln>
              <a:effectLst/>
            </c:spPr>
          </c:marker>
          <c:cat>
            <c:strRef>
              <c:f>'Figure C5.1.'!$A$35:$A$62</c:f>
              <c:strCache>
                <c:ptCount val="28"/>
                <c:pt idx="0">
                  <c:v>United States</c:v>
                </c:pt>
                <c:pt idx="1">
                  <c:v>Ireland</c:v>
                </c:pt>
                <c:pt idx="2">
                  <c:v>Chile</c:v>
                </c:pt>
                <c:pt idx="3">
                  <c:v>Japan</c:v>
                </c:pt>
                <c:pt idx="4">
                  <c:v>Australia</c:v>
                </c:pt>
                <c:pt idx="5">
                  <c:v>Canada</c:v>
                </c:pt>
                <c:pt idx="6">
                  <c:v>Korea</c:v>
                </c:pt>
                <c:pt idx="7">
                  <c:v>Latvia</c:v>
                </c:pt>
                <c:pt idx="8">
                  <c:v>New Zealand</c:v>
                </c:pt>
                <c:pt idx="9">
                  <c:v>Lithuania</c:v>
                </c:pt>
                <c:pt idx="10">
                  <c:v>Hungary</c:v>
                </c:pt>
                <c:pt idx="11">
                  <c:v>Netherlands</c:v>
                </c:pt>
                <c:pt idx="12">
                  <c:v>Israel</c:v>
                </c:pt>
                <c:pt idx="13">
                  <c:v>Italy</c:v>
                </c:pt>
                <c:pt idx="14">
                  <c:v>Spain</c:v>
                </c:pt>
                <c:pt idx="15">
                  <c:v>Austria</c:v>
                </c:pt>
                <c:pt idx="16">
                  <c:v>France</c:v>
                </c:pt>
                <c:pt idx="17">
                  <c:v>Germany</c:v>
                </c:pt>
                <c:pt idx="18">
                  <c:v>Denmark</c:v>
                </c:pt>
                <c:pt idx="19">
                  <c:v>Estonia</c:v>
                </c:pt>
                <c:pt idx="20">
                  <c:v>Finland</c:v>
                </c:pt>
                <c:pt idx="21">
                  <c:v>Norway</c:v>
                </c:pt>
                <c:pt idx="22">
                  <c:v>Sweden</c:v>
                </c:pt>
                <c:pt idx="23">
                  <c:v>Türkiye</c:v>
                </c:pt>
                <c:pt idx="25">
                  <c:v>England (UK)</c:v>
                </c:pt>
                <c:pt idx="26">
                  <c:v>Flemish Comm. (Belgium)</c:v>
                </c:pt>
                <c:pt idx="27">
                  <c:v>French Comm. (Belgium)</c:v>
                </c:pt>
              </c:strCache>
            </c:strRef>
          </c:cat>
          <c:val>
            <c:numRef>
              <c:f>'Figure C5.1.'!$E$35:$E$62</c:f>
              <c:numCache>
                <c:formatCode>#,##0.00</c:formatCode>
                <c:ptCount val="28"/>
                <c:pt idx="1">
                  <c:v>8737.3744938563777</c:v>
                </c:pt>
                <c:pt idx="2">
                  <c:v>9490.4138388070078</c:v>
                </c:pt>
                <c:pt idx="3">
                  <c:v>5138.5879986896443</c:v>
                </c:pt>
                <c:pt idx="4">
                  <c:v>208.10621305859686</c:v>
                </c:pt>
                <c:pt idx="5">
                  <c:v>5389.5786732453935</c:v>
                </c:pt>
                <c:pt idx="6">
                  <c:v>7172.373076650666</c:v>
                </c:pt>
                <c:pt idx="7">
                  <c:v>6421.2324833360244</c:v>
                </c:pt>
                <c:pt idx="8">
                  <c:v>4971.087176765559</c:v>
                </c:pt>
                <c:pt idx="9">
                  <c:v>14440.751483306738</c:v>
                </c:pt>
                <c:pt idx="13">
                  <c:v>514.55737753288054</c:v>
                </c:pt>
                <c:pt idx="15">
                  <c:v>943.16001416686026</c:v>
                </c:pt>
                <c:pt idx="16">
                  <c:v>514.44298685598176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6">
                  <c:v>612.59936158227447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B14-4D25-A883-4710DBF3F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6350" cap="flat" cmpd="sng" algn="ctr">
              <a:solidFill>
                <a:srgbClr val="000000"/>
              </a:solidFill>
              <a:round/>
            </a:ln>
            <a:effectLst/>
          </c:spPr>
        </c:hiLowLines>
        <c:marker val="1"/>
        <c:smooth val="0"/>
        <c:axId val="1412599760"/>
        <c:axId val="1412597040"/>
      </c:lineChart>
      <c:catAx>
        <c:axId val="141259976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rgbClr val="000101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12597040"/>
        <c:crosses val="autoZero"/>
        <c:auto val="1"/>
        <c:lblAlgn val="ctr"/>
        <c:lblOffset val="0"/>
        <c:tickLblSkip val="1"/>
        <c:noMultiLvlLbl val="0"/>
      </c:catAx>
      <c:valAx>
        <c:axId val="1412597040"/>
        <c:scaling>
          <c:orientation val="minMax"/>
          <c:max val="15000"/>
          <c:min val="0"/>
        </c:scaling>
        <c:delete val="0"/>
        <c:axPos val="l"/>
        <c:majorGridlines>
          <c:spPr>
            <a:ln w="12700" cap="flat" cmpd="sng" algn="ctr">
              <a:solidFill>
                <a:srgbClr val="D9D9D9"/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1" u="none" strike="noStrike" kern="1200" baseline="0">
                    <a:solidFill>
                      <a:srgbClr val="00010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en-GB" sz="1000" b="0" i="1" dirty="0">
                    <a:solidFill>
                      <a:srgbClr val="000101"/>
                    </a:solidFill>
                    <a:latin typeface="Calibri" panose="020F0502020204030204" pitchFamily="34" charset="0"/>
                  </a:rPr>
                  <a:t>USD converted</a:t>
                </a:r>
              </a:p>
              <a:p>
                <a:pPr>
                  <a:defRPr sz="1000" i="1">
                    <a:solidFill>
                      <a:srgbClr val="000101"/>
                    </a:solidFill>
                    <a:latin typeface="Calibri" panose="020F0502020204030204" pitchFamily="34" charset="0"/>
                  </a:defRPr>
                </a:pPr>
                <a:r>
                  <a:rPr lang="en-GB" sz="1000" b="0" i="1" dirty="0">
                    <a:solidFill>
                      <a:srgbClr val="000101"/>
                    </a:solidFill>
                    <a:latin typeface="Calibri" panose="020F0502020204030204" pitchFamily="34" charset="0"/>
                  </a:rPr>
                  <a:t>using PPPs</a:t>
                </a:r>
              </a:p>
            </c:rich>
          </c:tx>
          <c:layout>
            <c:manualLayout>
              <c:xMode val="edge"/>
              <c:yMode val="edge"/>
              <c:x val="8.8902947389825921E-3"/>
              <c:y val="1.597861831330983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1" u="none" strike="noStrike" kern="1200" baseline="0">
                  <a:solidFill>
                    <a:srgbClr val="000101"/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\ ##0" sourceLinked="0"/>
        <c:majorTickMark val="in"/>
        <c:minorTickMark val="none"/>
        <c:tickLblPos val="nextTo"/>
        <c:spPr>
          <a:noFill/>
          <a:ln w="9525">
            <a:solidFill>
              <a:srgbClr val="000101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12599760"/>
        <c:crosses val="autoZero"/>
        <c:crossBetween val="between"/>
        <c:majorUnit val="2500"/>
      </c:valAx>
      <c:spPr>
        <a:noFill/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ayout>
        <c:manualLayout>
          <c:xMode val="edge"/>
          <c:yMode val="edge"/>
          <c:x val="0.13459155661496403"/>
          <c:y val="1.3191138129364444E-2"/>
          <c:w val="0.73281419808176773"/>
          <c:h val="7.4425039632109211E-2"/>
        </c:manualLayout>
      </c:layout>
      <c:overlay val="1"/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EAEAEA"/>
              </a:solidFill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  <c:txPr>
        <a:bodyPr rot="0" spcFirstLastPara="1" vertOverflow="ellipsis" vert="horz" wrap="square" anchor="ctr" anchorCtr="1"/>
        <a:lstStyle/>
        <a:p>
          <a:pPr>
            <a:defRPr sz="750" b="0" i="0" u="none" strike="noStrike" kern="1200" baseline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en-US"/>
        </a:p>
      </c:txPr>
    </c:legend>
    <c:plotVisOnly val="1"/>
    <c:dispBlanksAs val="gap"/>
    <c:showDLblsOverMax val="1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</a:extLst>
  </c:spPr>
  <c:txPr>
    <a:bodyPr/>
    <a:lstStyle/>
    <a:p>
      <a:pPr>
        <a:defRPr sz="800"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68909963306763E-2"/>
          <c:y val="0.2229011850573307"/>
          <c:w val="0.9177246692800417"/>
          <c:h val="0.4676337101205919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'Figure C5.4.'!$B$41</c:f>
              <c:strCache>
                <c:ptCount val="1"/>
                <c:pt idx="0">
                  <c:v>Public grants/scholarships and public or government-guaranteed private loans in 2019/20</c:v>
                </c:pt>
              </c:strCache>
            </c:strRef>
          </c:tx>
          <c:spPr>
            <a:solidFill>
              <a:schemeClr val="accent1">
                <a:lumMod val="25000"/>
                <a:lumOff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solidFill>
                    <a:sysClr val="windowText" lastClr="000000"/>
                  </a:solidFill>
                </a14:hiddenLine>
              </a:ext>
            </a:extLst>
          </c:spPr>
          <c:invertIfNegative val="0"/>
          <c:cat>
            <c:strRef>
              <c:f>'Figure C5.4.'!$A$42:$A$60</c:f>
              <c:strCache>
                <c:ptCount val="19"/>
                <c:pt idx="0">
                  <c:v>Sweden</c:v>
                </c:pt>
                <c:pt idx="1">
                  <c:v>Denmark</c:v>
                </c:pt>
                <c:pt idx="2">
                  <c:v>United States</c:v>
                </c:pt>
                <c:pt idx="3">
                  <c:v>Australia</c:v>
                </c:pt>
                <c:pt idx="4">
                  <c:v>New Zealand</c:v>
                </c:pt>
                <c:pt idx="5">
                  <c:v>Chile</c:v>
                </c:pt>
                <c:pt idx="6">
                  <c:v>Lithuania</c:v>
                </c:pt>
                <c:pt idx="7">
                  <c:v>Norway</c:v>
                </c:pt>
                <c:pt idx="8">
                  <c:v>Finland</c:v>
                </c:pt>
                <c:pt idx="9">
                  <c:v>Spain</c:v>
                </c:pt>
                <c:pt idx="10">
                  <c:v>Italy</c:v>
                </c:pt>
                <c:pt idx="11">
                  <c:v>France</c:v>
                </c:pt>
                <c:pt idx="12">
                  <c:v>Austria</c:v>
                </c:pt>
                <c:pt idx="13">
                  <c:v>Switzerland</c:v>
                </c:pt>
                <c:pt idx="14">
                  <c:v>Latvia</c:v>
                </c:pt>
                <c:pt idx="16">
                  <c:v>England (UK)</c:v>
                </c:pt>
                <c:pt idx="17">
                  <c:v>Flemish Comm. (Belgium)</c:v>
                </c:pt>
                <c:pt idx="18">
                  <c:v>French Comm. (Belgium)</c:v>
                </c:pt>
              </c:strCache>
            </c:strRef>
          </c:cat>
          <c:val>
            <c:numRef>
              <c:f>'Figure C5.4.'!$B$42:$B$60</c:f>
              <c:numCache>
                <c:formatCode>#,##0.00</c:formatCode>
                <c:ptCount val="19"/>
                <c:pt idx="0">
                  <c:v>73</c:v>
                </c:pt>
                <c:pt idx="1">
                  <c:v>23</c:v>
                </c:pt>
                <c:pt idx="2">
                  <c:v>43.771700000000003</c:v>
                </c:pt>
                <c:pt idx="3">
                  <c:v>34.707854620233356</c:v>
                </c:pt>
                <c:pt idx="4">
                  <c:v>28</c:v>
                </c:pt>
                <c:pt idx="5">
                  <c:v>6.1030718659258936</c:v>
                </c:pt>
                <c:pt idx="6">
                  <c:v>0</c:v>
                </c:pt>
                <c:pt idx="7">
                  <c:v>49.779360713522749</c:v>
                </c:pt>
                <c:pt idx="8">
                  <c:v>55.469647612224762</c:v>
                </c:pt>
                <c:pt idx="9">
                  <c:v>0</c:v>
                </c:pt>
                <c:pt idx="10">
                  <c:v>0</c:v>
                </c:pt>
                <c:pt idx="13">
                  <c:v>0.6488040001096349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75-4B47-A6C1-8A6E596F8001}"/>
            </c:ext>
          </c:extLst>
        </c:ser>
        <c:ser>
          <c:idx val="2"/>
          <c:order val="1"/>
          <c:tx>
            <c:strRef>
              <c:f>'Figure C5.4.'!$C$41</c:f>
              <c:strCache>
                <c:ptCount val="1"/>
                <c:pt idx="0">
                  <c:v>Public grants/scholarships only in 2019/20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solidFill>
                    <a:sysClr val="windowText" lastClr="000000"/>
                  </a:solidFill>
                </a14:hiddenLine>
              </a:ext>
            </a:extLst>
          </c:spPr>
          <c:invertIfNegative val="0"/>
          <c:cat>
            <c:strRef>
              <c:f>'Figure C5.4.'!$A$42:$A$60</c:f>
              <c:strCache>
                <c:ptCount val="19"/>
                <c:pt idx="0">
                  <c:v>Sweden</c:v>
                </c:pt>
                <c:pt idx="1">
                  <c:v>Denmark</c:v>
                </c:pt>
                <c:pt idx="2">
                  <c:v>United States</c:v>
                </c:pt>
                <c:pt idx="3">
                  <c:v>Australia</c:v>
                </c:pt>
                <c:pt idx="4">
                  <c:v>New Zealand</c:v>
                </c:pt>
                <c:pt idx="5">
                  <c:v>Chile</c:v>
                </c:pt>
                <c:pt idx="6">
                  <c:v>Lithuania</c:v>
                </c:pt>
                <c:pt idx="7">
                  <c:v>Norway</c:v>
                </c:pt>
                <c:pt idx="8">
                  <c:v>Finland</c:v>
                </c:pt>
                <c:pt idx="9">
                  <c:v>Spain</c:v>
                </c:pt>
                <c:pt idx="10">
                  <c:v>Italy</c:v>
                </c:pt>
                <c:pt idx="11">
                  <c:v>France</c:v>
                </c:pt>
                <c:pt idx="12">
                  <c:v>Austria</c:v>
                </c:pt>
                <c:pt idx="13">
                  <c:v>Switzerland</c:v>
                </c:pt>
                <c:pt idx="14">
                  <c:v>Latvia</c:v>
                </c:pt>
                <c:pt idx="16">
                  <c:v>England (UK)</c:v>
                </c:pt>
                <c:pt idx="17">
                  <c:v>Flemish Comm. (Belgium)</c:v>
                </c:pt>
                <c:pt idx="18">
                  <c:v>French Comm. (Belgium)</c:v>
                </c:pt>
              </c:strCache>
            </c:strRef>
          </c:cat>
          <c:val>
            <c:numRef>
              <c:f>'Figure C5.4.'!$C$42:$C$60</c:f>
              <c:numCache>
                <c:formatCode>#,##0.00</c:formatCode>
                <c:ptCount val="19"/>
                <c:pt idx="0">
                  <c:v>16</c:v>
                </c:pt>
                <c:pt idx="1">
                  <c:v>62</c:v>
                </c:pt>
                <c:pt idx="2">
                  <c:v>32.642200000000003</c:v>
                </c:pt>
                <c:pt idx="3">
                  <c:v>0</c:v>
                </c:pt>
                <c:pt idx="4">
                  <c:v>5</c:v>
                </c:pt>
                <c:pt idx="5">
                  <c:v>40.726208116819571</c:v>
                </c:pt>
                <c:pt idx="6">
                  <c:v>55</c:v>
                </c:pt>
                <c:pt idx="7">
                  <c:v>1.5985499893185218</c:v>
                </c:pt>
                <c:pt idx="9">
                  <c:v>44</c:v>
                </c:pt>
                <c:pt idx="10">
                  <c:v>38</c:v>
                </c:pt>
                <c:pt idx="11">
                  <c:v>34</c:v>
                </c:pt>
                <c:pt idx="12">
                  <c:v>13</c:v>
                </c:pt>
                <c:pt idx="13">
                  <c:v>6.3228044621426589</c:v>
                </c:pt>
                <c:pt idx="16">
                  <c:v>0</c:v>
                </c:pt>
                <c:pt idx="17">
                  <c:v>24</c:v>
                </c:pt>
                <c:pt idx="18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675-4B47-A6C1-8A6E596F8001}"/>
            </c:ext>
          </c:extLst>
        </c:ser>
        <c:ser>
          <c:idx val="0"/>
          <c:order val="2"/>
          <c:tx>
            <c:strRef>
              <c:f>'Figure C5.4.'!$D$41</c:f>
              <c:strCache>
                <c:ptCount val="1"/>
                <c:pt idx="0">
                  <c:v>Public or government-guaranteed private loans only in 2019/20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solidFill>
                    <a:sysClr val="windowText" lastClr="000000"/>
                  </a:solidFill>
                </a14:hiddenLine>
              </a:ext>
            </a:extLst>
          </c:spPr>
          <c:invertIfNegative val="0"/>
          <c:cat>
            <c:strRef>
              <c:f>'Figure C5.4.'!$A$42:$A$60</c:f>
              <c:strCache>
                <c:ptCount val="19"/>
                <c:pt idx="0">
                  <c:v>Sweden</c:v>
                </c:pt>
                <c:pt idx="1">
                  <c:v>Denmark</c:v>
                </c:pt>
                <c:pt idx="2">
                  <c:v>United States</c:v>
                </c:pt>
                <c:pt idx="3">
                  <c:v>Australia</c:v>
                </c:pt>
                <c:pt idx="4">
                  <c:v>New Zealand</c:v>
                </c:pt>
                <c:pt idx="5">
                  <c:v>Chile</c:v>
                </c:pt>
                <c:pt idx="6">
                  <c:v>Lithuania</c:v>
                </c:pt>
                <c:pt idx="7">
                  <c:v>Norway</c:v>
                </c:pt>
                <c:pt idx="8">
                  <c:v>Finland</c:v>
                </c:pt>
                <c:pt idx="9">
                  <c:v>Spain</c:v>
                </c:pt>
                <c:pt idx="10">
                  <c:v>Italy</c:v>
                </c:pt>
                <c:pt idx="11">
                  <c:v>France</c:v>
                </c:pt>
                <c:pt idx="12">
                  <c:v>Austria</c:v>
                </c:pt>
                <c:pt idx="13">
                  <c:v>Switzerland</c:v>
                </c:pt>
                <c:pt idx="14">
                  <c:v>Latvia</c:v>
                </c:pt>
                <c:pt idx="16">
                  <c:v>England (UK)</c:v>
                </c:pt>
                <c:pt idx="17">
                  <c:v>Flemish Comm. (Belgium)</c:v>
                </c:pt>
                <c:pt idx="18">
                  <c:v>French Comm. (Belgium)</c:v>
                </c:pt>
              </c:strCache>
            </c:strRef>
          </c:cat>
          <c:val>
            <c:numRef>
              <c:f>'Figure C5.4.'!$D$42:$D$60</c:f>
              <c:numCache>
                <c:formatCode>#,##0.00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8.6506000000000007</c:v>
                </c:pt>
                <c:pt idx="3">
                  <c:v>48.298985202735928</c:v>
                </c:pt>
                <c:pt idx="4">
                  <c:v>48</c:v>
                </c:pt>
                <c:pt idx="5">
                  <c:v>14.45778031625321</c:v>
                </c:pt>
                <c:pt idx="6">
                  <c:v>5</c:v>
                </c:pt>
                <c:pt idx="7">
                  <c:v>7.870914334543901</c:v>
                </c:pt>
                <c:pt idx="10">
                  <c:v>0</c:v>
                </c:pt>
                <c:pt idx="13">
                  <c:v>0.34848253476015395</c:v>
                </c:pt>
                <c:pt idx="14">
                  <c:v>4</c:v>
                </c:pt>
                <c:pt idx="16">
                  <c:v>96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675-4B47-A6C1-8A6E596F8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12603568"/>
        <c:axId val="1412594320"/>
      </c:barChart>
      <c:lineChart>
        <c:grouping val="standard"/>
        <c:varyColors val="0"/>
        <c:ser>
          <c:idx val="3"/>
          <c:order val="3"/>
          <c:tx>
            <c:strRef>
              <c:f>'Figure C5.4.'!$E$41</c:f>
              <c:strCache>
                <c:ptCount val="1"/>
                <c:pt idx="0">
                  <c:v>Student loan or public grant beneficiaries in 2009/10</c:v>
                </c:pt>
              </c:strCache>
            </c:strRef>
          </c:tx>
          <c:spPr>
            <a:ln w="6350" cap="rnd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6350" cap="rnd">
                  <a:solidFill>
                    <a:sysClr val="windowText" lastClr="000000"/>
                  </a:solidFill>
                  <a:prstDash val="solid"/>
                  <a:round/>
                </a14:hiddenLine>
              </a:ext>
            </a:extLst>
          </c:spPr>
          <c:marker>
            <c:symbol val="diamond"/>
            <c:size val="10"/>
            <c:spPr>
              <a:solidFill>
                <a:schemeClr val="accent1"/>
              </a:solidFill>
              <a:ln w="6350">
                <a:noFill/>
                <a:prstDash val="solid"/>
              </a:ln>
              <a:effectLst/>
            </c:spPr>
          </c:marker>
          <c:cat>
            <c:strRef>
              <c:f>'Figure C5.4.'!$A$42:$A$60</c:f>
              <c:strCache>
                <c:ptCount val="19"/>
                <c:pt idx="0">
                  <c:v>Sweden</c:v>
                </c:pt>
                <c:pt idx="1">
                  <c:v>Denmark</c:v>
                </c:pt>
                <c:pt idx="2">
                  <c:v>United States</c:v>
                </c:pt>
                <c:pt idx="3">
                  <c:v>Australia</c:v>
                </c:pt>
                <c:pt idx="4">
                  <c:v>New Zealand</c:v>
                </c:pt>
                <c:pt idx="5">
                  <c:v>Chile</c:v>
                </c:pt>
                <c:pt idx="6">
                  <c:v>Lithuania</c:v>
                </c:pt>
                <c:pt idx="7">
                  <c:v>Norway</c:v>
                </c:pt>
                <c:pt idx="8">
                  <c:v>Finland</c:v>
                </c:pt>
                <c:pt idx="9">
                  <c:v>Spain</c:v>
                </c:pt>
                <c:pt idx="10">
                  <c:v>Italy</c:v>
                </c:pt>
                <c:pt idx="11">
                  <c:v>France</c:v>
                </c:pt>
                <c:pt idx="12">
                  <c:v>Austria</c:v>
                </c:pt>
                <c:pt idx="13">
                  <c:v>Switzerland</c:v>
                </c:pt>
                <c:pt idx="14">
                  <c:v>Latvia</c:v>
                </c:pt>
                <c:pt idx="16">
                  <c:v>England (UK)</c:v>
                </c:pt>
                <c:pt idx="17">
                  <c:v>Flemish Comm. (Belgium)</c:v>
                </c:pt>
                <c:pt idx="18">
                  <c:v>French Comm. (Belgium)</c:v>
                </c:pt>
              </c:strCache>
            </c:strRef>
          </c:cat>
          <c:val>
            <c:numRef>
              <c:f>'Figure C5.4.'!$E$42:$E$60</c:f>
              <c:numCache>
                <c:formatCode>#,##0.00</c:formatCode>
                <c:ptCount val="19"/>
                <c:pt idx="0">
                  <c:v>89</c:v>
                </c:pt>
                <c:pt idx="1">
                  <c:v>73</c:v>
                </c:pt>
                <c:pt idx="2">
                  <c:v>78.248500000000007</c:v>
                </c:pt>
                <c:pt idx="3">
                  <c:v>76.555224597743745</c:v>
                </c:pt>
                <c:pt idx="4">
                  <c:v>87</c:v>
                </c:pt>
                <c:pt idx="5">
                  <c:v>39.442499157584983</c:v>
                </c:pt>
                <c:pt idx="6">
                  <c:v>54</c:v>
                </c:pt>
                <c:pt idx="8">
                  <c:v>55.886500520579361</c:v>
                </c:pt>
                <c:pt idx="9">
                  <c:v>34</c:v>
                </c:pt>
                <c:pt idx="10">
                  <c:v>20</c:v>
                </c:pt>
                <c:pt idx="12">
                  <c:v>18</c:v>
                </c:pt>
                <c:pt idx="13">
                  <c:v>10.61174337199566</c:v>
                </c:pt>
                <c:pt idx="14">
                  <c:v>9</c:v>
                </c:pt>
                <c:pt idx="16">
                  <c:v>83</c:v>
                </c:pt>
                <c:pt idx="17">
                  <c:v>23</c:v>
                </c:pt>
                <c:pt idx="18">
                  <c:v>20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675-4B47-A6C1-8A6E596F8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2603568"/>
        <c:axId val="1412594320"/>
      </c:lineChart>
      <c:catAx>
        <c:axId val="141260356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rgbClr val="000101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12594320"/>
        <c:crosses val="autoZero"/>
        <c:auto val="1"/>
        <c:lblAlgn val="ctr"/>
        <c:lblOffset val="0"/>
        <c:tickLblSkip val="1"/>
        <c:noMultiLvlLbl val="0"/>
      </c:catAx>
      <c:valAx>
        <c:axId val="1412594320"/>
        <c:scaling>
          <c:orientation val="minMax"/>
          <c:max val="100"/>
        </c:scaling>
        <c:delete val="0"/>
        <c:axPos val="l"/>
        <c:majorGridlines>
          <c:spPr>
            <a:ln w="12700" cap="flat" cmpd="sng" algn="ctr">
              <a:solidFill>
                <a:srgbClr val="D9D9D9"/>
              </a:solidFill>
              <a:prstDash val="solid"/>
              <a:round/>
            </a:ln>
            <a:effectLst/>
          </c:spPr>
        </c:majorGridlines>
        <c:numFmt formatCode="General" sourceLinked="0"/>
        <c:majorTickMark val="in"/>
        <c:minorTickMark val="none"/>
        <c:tickLblPos val="nextTo"/>
        <c:spPr>
          <a:noFill/>
          <a:ln w="9525">
            <a:solidFill>
              <a:srgbClr val="000101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12603568"/>
        <c:crosses val="autoZero"/>
        <c:crossBetween val="between"/>
        <c:majorUnit val="20"/>
      </c:valAx>
      <c:spPr>
        <a:noFill/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ayout>
        <c:manualLayout>
          <c:xMode val="edge"/>
          <c:yMode val="edge"/>
          <c:x val="5.0303211739852464E-2"/>
          <c:y val="2.9830073237517522E-2"/>
          <c:w val="0.91641952575153351"/>
          <c:h val="0.17856014254457794"/>
        </c:manualLayout>
      </c:layout>
      <c:overlay val="1"/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EAEAEA"/>
              </a:solidFill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  <c:txPr>
        <a:bodyPr rot="0" spcFirstLastPara="1" vertOverflow="ellipsis" vert="horz" wrap="square" anchor="ctr" anchorCtr="1"/>
        <a:lstStyle/>
        <a:p>
          <a:pPr>
            <a:defRPr sz="750" b="0" i="0" u="none" strike="noStrike" kern="1200" baseline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en-US"/>
        </a:p>
      </c:txPr>
    </c:legend>
    <c:plotVisOnly val="1"/>
    <c:dispBlanksAs val="gap"/>
    <c:showDLblsOverMax val="1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547769405438381E-2"/>
          <c:y val="9.9200807053860363E-2"/>
          <c:w val="0.93986963250827504"/>
          <c:h val="0.57351762810014806"/>
        </c:manualLayout>
      </c:layout>
      <c:barChart>
        <c:barDir val="col"/>
        <c:grouping val="stacked"/>
        <c:varyColors val="0"/>
        <c:ser>
          <c:idx val="10"/>
          <c:order val="0"/>
          <c:tx>
            <c:strRef>
              <c:f>'Figure C2.1.'!$B$33</c:f>
              <c:strCache>
                <c:ptCount val="1"/>
                <c:pt idx="0">
                  <c:v>Tertiary</c:v>
                </c:pt>
              </c:strCache>
            </c:strRef>
          </c:tx>
          <c:spPr>
            <a:solidFill>
              <a:srgbClr val="002F6C"/>
            </a:solidFill>
            <a:ln w="6350" cmpd="sng">
              <a:noFill/>
              <a:round/>
            </a:ln>
            <a:effectLst/>
            <a:extLst>
              <a:ext uri="{91240B29-F687-4F45-9708-019B960494DF}">
                <a14:hiddenLine xmlns:a14="http://schemas.microsoft.com/office/drawing/2010/main" w="6350" cmpd="sng">
                  <a:solidFill>
                    <a:srgbClr val="000000"/>
                  </a:solidFill>
                  <a:round/>
                </a14:hiddenLine>
              </a:ext>
            </a:extLst>
          </c:spPr>
          <c:invertIfNegative val="0"/>
          <c:dPt>
            <c:idx val="17"/>
            <c:invertIfNegative val="0"/>
            <c:bubble3D val="0"/>
            <c:spPr>
              <a:solidFill>
                <a:srgbClr val="DD2C00"/>
              </a:soli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E88-4156-87B9-28C4E58EA28E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3E88-4156-87B9-28C4E58EA28E}"/>
              </c:ext>
            </c:extLst>
          </c:dPt>
          <c:dPt>
            <c:idx val="2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E88-4156-87B9-28C4E58EA28E}"/>
              </c:ext>
            </c:extLst>
          </c:dPt>
          <c:dPt>
            <c:idx val="2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3E88-4156-87B9-28C4E58EA28E}"/>
              </c:ext>
            </c:extLst>
          </c:dPt>
          <c:dPt>
            <c:idx val="27"/>
            <c:invertIfNegative val="0"/>
            <c:bubble3D val="0"/>
            <c:spPr>
              <a:solidFill>
                <a:srgbClr val="AC147A"/>
              </a:soli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3E88-4156-87B9-28C4E58EA28E}"/>
              </c:ext>
            </c:extLst>
          </c:dPt>
          <c:cat>
            <c:strRef>
              <c:f>'Figure C2.1.'!$A$34:$A$71</c:f>
              <c:strCache>
                <c:ptCount val="38"/>
                <c:pt idx="0">
                  <c:v>Chile</c:v>
                </c:pt>
                <c:pt idx="1">
                  <c:v>United States</c:v>
                </c:pt>
                <c:pt idx="2">
                  <c:v>Canada</c:v>
                </c:pt>
                <c:pt idx="3">
                  <c:v>United Kingdom</c:v>
                </c:pt>
                <c:pt idx="4">
                  <c:v>Norway</c:v>
                </c:pt>
                <c:pt idx="5">
                  <c:v>Australia</c:v>
                </c:pt>
                <c:pt idx="6">
                  <c:v>Denmark</c:v>
                </c:pt>
                <c:pt idx="7">
                  <c:v>Austria</c:v>
                </c:pt>
                <c:pt idx="8">
                  <c:v>Netherlands</c:v>
                </c:pt>
                <c:pt idx="9">
                  <c:v>New Zealand</c:v>
                </c:pt>
                <c:pt idx="10">
                  <c:v>Türkiye</c:v>
                </c:pt>
                <c:pt idx="11">
                  <c:v>Sweden</c:v>
                </c:pt>
                <c:pt idx="12">
                  <c:v>Belgium</c:v>
                </c:pt>
                <c:pt idx="13">
                  <c:v>Finland</c:v>
                </c:pt>
                <c:pt idx="14">
                  <c:v>Korea</c:v>
                </c:pt>
                <c:pt idx="15">
                  <c:v>France</c:v>
                </c:pt>
                <c:pt idx="16">
                  <c:v>Estonia</c:v>
                </c:pt>
                <c:pt idx="17">
                  <c:v>OECD average</c:v>
                </c:pt>
                <c:pt idx="18">
                  <c:v>Israel</c:v>
                </c:pt>
                <c:pt idx="19">
                  <c:v>Colombia</c:v>
                </c:pt>
                <c:pt idx="20">
                  <c:v>Mexico</c:v>
                </c:pt>
                <c:pt idx="21">
                  <c:v>Japan</c:v>
                </c:pt>
                <c:pt idx="22">
                  <c:v>Latvia</c:v>
                </c:pt>
                <c:pt idx="23">
                  <c:v>Spain</c:v>
                </c:pt>
                <c:pt idx="24">
                  <c:v>Germany</c:v>
                </c:pt>
                <c:pt idx="25">
                  <c:v>Poland</c:v>
                </c:pt>
                <c:pt idx="26">
                  <c:v>Iceland</c:v>
                </c:pt>
                <c:pt idx="27">
                  <c:v>EU22 average</c:v>
                </c:pt>
                <c:pt idx="28">
                  <c:v>Czech Republic</c:v>
                </c:pt>
                <c:pt idx="29">
                  <c:v>Portugal</c:v>
                </c:pt>
                <c:pt idx="30">
                  <c:v>Lithuania</c:v>
                </c:pt>
                <c:pt idx="31">
                  <c:v>Slovenia</c:v>
                </c:pt>
                <c:pt idx="32">
                  <c:v>Slovak Republic</c:v>
                </c:pt>
                <c:pt idx="33">
                  <c:v>Greece</c:v>
                </c:pt>
                <c:pt idx="34">
                  <c:v>Italy</c:v>
                </c:pt>
                <c:pt idx="35">
                  <c:v>Hungary</c:v>
                </c:pt>
                <c:pt idx="36">
                  <c:v>Ireland</c:v>
                </c:pt>
                <c:pt idx="37">
                  <c:v>Luxembourg</c:v>
                </c:pt>
              </c:strCache>
            </c:strRef>
          </c:cat>
          <c:val>
            <c:numRef>
              <c:f>'Figure C2.1.'!$B$34:$B$71</c:f>
              <c:numCache>
                <c:formatCode>#,##0.00</c:formatCode>
                <c:ptCount val="38"/>
                <c:pt idx="0">
                  <c:v>2.6883379999999999</c:v>
                </c:pt>
                <c:pt idx="1">
                  <c:v>2.4947300000000001</c:v>
                </c:pt>
                <c:pt idx="2">
                  <c:v>2.1822949999999999</c:v>
                </c:pt>
                <c:pt idx="3">
                  <c:v>1.9834540000000001</c:v>
                </c:pt>
                <c:pt idx="4">
                  <c:v>1.949784</c:v>
                </c:pt>
                <c:pt idx="5">
                  <c:v>1.9221140000000001</c:v>
                </c:pt>
                <c:pt idx="6">
                  <c:v>1.8343940000000001</c:v>
                </c:pt>
                <c:pt idx="7">
                  <c:v>1.748262</c:v>
                </c:pt>
                <c:pt idx="8">
                  <c:v>1.670528</c:v>
                </c:pt>
                <c:pt idx="9">
                  <c:v>1.6287100000000001</c:v>
                </c:pt>
                <c:pt idx="10">
                  <c:v>1.618887</c:v>
                </c:pt>
                <c:pt idx="11">
                  <c:v>1.5534399999999999</c:v>
                </c:pt>
                <c:pt idx="12">
                  <c:v>1.520486</c:v>
                </c:pt>
                <c:pt idx="13">
                  <c:v>1.5169490000000001</c:v>
                </c:pt>
                <c:pt idx="14">
                  <c:v>1.516248</c:v>
                </c:pt>
                <c:pt idx="15">
                  <c:v>1.478523</c:v>
                </c:pt>
                <c:pt idx="16">
                  <c:v>1.4752080000000001</c:v>
                </c:pt>
                <c:pt idx="17">
                  <c:v>1.451682175</c:v>
                </c:pt>
                <c:pt idx="18">
                  <c:v>1.442914</c:v>
                </c:pt>
                <c:pt idx="19">
                  <c:v>1.3961619999999999</c:v>
                </c:pt>
                <c:pt idx="20">
                  <c:v>1.385032</c:v>
                </c:pt>
                <c:pt idx="21">
                  <c:v>1.3807400000000001</c:v>
                </c:pt>
                <c:pt idx="22">
                  <c:v>1.3432569999999999</c:v>
                </c:pt>
                <c:pt idx="23">
                  <c:v>1.2820229999999999</c:v>
                </c:pt>
                <c:pt idx="24">
                  <c:v>1.2792969999999999</c:v>
                </c:pt>
                <c:pt idx="25">
                  <c:v>1.2562739999999999</c:v>
                </c:pt>
                <c:pt idx="26">
                  <c:v>1.25556</c:v>
                </c:pt>
                <c:pt idx="27">
                  <c:v>1.2461631954545453</c:v>
                </c:pt>
                <c:pt idx="28">
                  <c:v>1.202717</c:v>
                </c:pt>
                <c:pt idx="29">
                  <c:v>1.1485460000000001</c:v>
                </c:pt>
                <c:pt idx="30">
                  <c:v>1.080541</c:v>
                </c:pt>
                <c:pt idx="31">
                  <c:v>1.0562180000000001</c:v>
                </c:pt>
                <c:pt idx="32">
                  <c:v>0.9455325</c:v>
                </c:pt>
                <c:pt idx="33">
                  <c:v>0.9320505</c:v>
                </c:pt>
                <c:pt idx="34">
                  <c:v>0.90472330000000001</c:v>
                </c:pt>
                <c:pt idx="35">
                  <c:v>0.89465539999999999</c:v>
                </c:pt>
                <c:pt idx="36">
                  <c:v>0.83249019999999996</c:v>
                </c:pt>
                <c:pt idx="37">
                  <c:v>0.45947539999999998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E88-4156-87B9-28C4E58EA28E}"/>
            </c:ext>
          </c:extLst>
        </c:ser>
        <c:ser>
          <c:idx val="0"/>
          <c:order val="1"/>
          <c:tx>
            <c:strRef>
              <c:f>'Figure C2.1.'!$C$33</c:f>
              <c:strCache>
                <c:ptCount val="1"/>
                <c:pt idx="0">
                  <c:v>Primary, secondary and post-secondary non-tertiary</c:v>
                </c:pt>
              </c:strCache>
            </c:strRef>
          </c:tx>
          <c:spPr>
            <a:solidFill>
              <a:schemeClr val="accent6"/>
            </a:solidFill>
            <a:ln w="6350" cmpd="sng">
              <a:noFill/>
              <a:round/>
            </a:ln>
            <a:effectLst/>
            <a:extLst>
              <a:ext uri="{91240B29-F687-4F45-9708-019B960494DF}">
                <a14:hiddenLine xmlns:a14="http://schemas.microsoft.com/office/drawing/2010/main" w="6350" cmpd="sng">
                  <a:solidFill>
                    <a:srgbClr val="000000"/>
                  </a:solidFill>
                  <a:round/>
                </a14:hiddenLine>
              </a:ext>
            </a:extLst>
          </c:spPr>
          <c:invertIfNegative val="0"/>
          <c:dPt>
            <c:idx val="17"/>
            <c:invertIfNegative val="0"/>
            <c:bubble3D val="0"/>
            <c:spPr>
              <a:solidFill>
                <a:srgbClr val="F79779"/>
              </a:soli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E88-4156-87B9-28C4E58EA28E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3E88-4156-87B9-28C4E58EA28E}"/>
              </c:ext>
            </c:extLst>
          </c:dPt>
          <c:dPt>
            <c:idx val="2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3E88-4156-87B9-28C4E58EA28E}"/>
              </c:ext>
            </c:extLst>
          </c:dPt>
          <c:dPt>
            <c:idx val="2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3E88-4156-87B9-28C4E58EA28E}"/>
              </c:ext>
            </c:extLst>
          </c:dPt>
          <c:dPt>
            <c:idx val="27"/>
            <c:invertIfNegative val="0"/>
            <c:bubble3D val="0"/>
            <c:spPr>
              <a:solidFill>
                <a:srgbClr val="EAA4C8"/>
              </a:soli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3E88-4156-87B9-28C4E58EA28E}"/>
              </c:ext>
            </c:extLst>
          </c:dPt>
          <c:cat>
            <c:strRef>
              <c:f>'Figure C2.1.'!$A$34:$A$71</c:f>
              <c:strCache>
                <c:ptCount val="38"/>
                <c:pt idx="0">
                  <c:v>Chile</c:v>
                </c:pt>
                <c:pt idx="1">
                  <c:v>United States</c:v>
                </c:pt>
                <c:pt idx="2">
                  <c:v>Canada</c:v>
                </c:pt>
                <c:pt idx="3">
                  <c:v>United Kingdom</c:v>
                </c:pt>
                <c:pt idx="4">
                  <c:v>Norway</c:v>
                </c:pt>
                <c:pt idx="5">
                  <c:v>Australia</c:v>
                </c:pt>
                <c:pt idx="6">
                  <c:v>Denmark</c:v>
                </c:pt>
                <c:pt idx="7">
                  <c:v>Austria</c:v>
                </c:pt>
                <c:pt idx="8">
                  <c:v>Netherlands</c:v>
                </c:pt>
                <c:pt idx="9">
                  <c:v>New Zealand</c:v>
                </c:pt>
                <c:pt idx="10">
                  <c:v>Türkiye</c:v>
                </c:pt>
                <c:pt idx="11">
                  <c:v>Sweden</c:v>
                </c:pt>
                <c:pt idx="12">
                  <c:v>Belgium</c:v>
                </c:pt>
                <c:pt idx="13">
                  <c:v>Finland</c:v>
                </c:pt>
                <c:pt idx="14">
                  <c:v>Korea</c:v>
                </c:pt>
                <c:pt idx="15">
                  <c:v>France</c:v>
                </c:pt>
                <c:pt idx="16">
                  <c:v>Estonia</c:v>
                </c:pt>
                <c:pt idx="17">
                  <c:v>OECD average</c:v>
                </c:pt>
                <c:pt idx="18">
                  <c:v>Israel</c:v>
                </c:pt>
                <c:pt idx="19">
                  <c:v>Colombia</c:v>
                </c:pt>
                <c:pt idx="20">
                  <c:v>Mexico</c:v>
                </c:pt>
                <c:pt idx="21">
                  <c:v>Japan</c:v>
                </c:pt>
                <c:pt idx="22">
                  <c:v>Latvia</c:v>
                </c:pt>
                <c:pt idx="23">
                  <c:v>Spain</c:v>
                </c:pt>
                <c:pt idx="24">
                  <c:v>Germany</c:v>
                </c:pt>
                <c:pt idx="25">
                  <c:v>Poland</c:v>
                </c:pt>
                <c:pt idx="26">
                  <c:v>Iceland</c:v>
                </c:pt>
                <c:pt idx="27">
                  <c:v>EU22 average</c:v>
                </c:pt>
                <c:pt idx="28">
                  <c:v>Czech Republic</c:v>
                </c:pt>
                <c:pt idx="29">
                  <c:v>Portugal</c:v>
                </c:pt>
                <c:pt idx="30">
                  <c:v>Lithuania</c:v>
                </c:pt>
                <c:pt idx="31">
                  <c:v>Slovenia</c:v>
                </c:pt>
                <c:pt idx="32">
                  <c:v>Slovak Republic</c:v>
                </c:pt>
                <c:pt idx="33">
                  <c:v>Greece</c:v>
                </c:pt>
                <c:pt idx="34">
                  <c:v>Italy</c:v>
                </c:pt>
                <c:pt idx="35">
                  <c:v>Hungary</c:v>
                </c:pt>
                <c:pt idx="36">
                  <c:v>Ireland</c:v>
                </c:pt>
                <c:pt idx="37">
                  <c:v>Luxembourg</c:v>
                </c:pt>
              </c:strCache>
            </c:strRef>
          </c:cat>
          <c:val>
            <c:numRef>
              <c:f>'Figure C2.1.'!$C$34:$C$71</c:f>
              <c:numCache>
                <c:formatCode>#,##0.00</c:formatCode>
                <c:ptCount val="38"/>
                <c:pt idx="0">
                  <c:v>3.857364</c:v>
                </c:pt>
                <c:pt idx="1">
                  <c:v>3.5085839999999999</c:v>
                </c:pt>
                <c:pt idx="2">
                  <c:v>3.5448870000000001</c:v>
                </c:pt>
                <c:pt idx="3">
                  <c:v>4.0530460000000001</c:v>
                </c:pt>
                <c:pt idx="4">
                  <c:v>4.6127370000000001</c:v>
                </c:pt>
                <c:pt idx="5">
                  <c:v>4.1493270000000004</c:v>
                </c:pt>
                <c:pt idx="6">
                  <c:v>3.563704</c:v>
                </c:pt>
                <c:pt idx="7">
                  <c:v>2.926971</c:v>
                </c:pt>
                <c:pt idx="8">
                  <c:v>3.432299</c:v>
                </c:pt>
                <c:pt idx="9">
                  <c:v>3.486113</c:v>
                </c:pt>
                <c:pt idx="10">
                  <c:v>3.6136400000000002</c:v>
                </c:pt>
                <c:pt idx="11">
                  <c:v>3.9447709999999998</c:v>
                </c:pt>
                <c:pt idx="12">
                  <c:v>4.0708900000000003</c:v>
                </c:pt>
                <c:pt idx="13">
                  <c:v>3.7261150000000001</c:v>
                </c:pt>
                <c:pt idx="14">
                  <c:v>3.7436060000000002</c:v>
                </c:pt>
                <c:pt idx="15">
                  <c:v>3.6823519999999998</c:v>
                </c:pt>
                <c:pt idx="16">
                  <c:v>3.193937</c:v>
                </c:pt>
                <c:pt idx="17">
                  <c:v>3.4436256388888888</c:v>
                </c:pt>
                <c:pt idx="18">
                  <c:v>4.7857909999999997</c:v>
                </c:pt>
                <c:pt idx="19">
                  <c:v>4.3405880000000003</c:v>
                </c:pt>
                <c:pt idx="20">
                  <c:v>3.2353450000000001</c:v>
                </c:pt>
                <c:pt idx="21">
                  <c:v>2.5874280000000001</c:v>
                </c:pt>
                <c:pt idx="22">
                  <c:v>2.9075799999999998</c:v>
                </c:pt>
                <c:pt idx="23">
                  <c:v>3.053512</c:v>
                </c:pt>
                <c:pt idx="24">
                  <c:v>3.0574849999999998</c:v>
                </c:pt>
                <c:pt idx="25">
                  <c:v>3.1938270000000002</c:v>
                </c:pt>
                <c:pt idx="26">
                  <c:v>4.4849420000000002</c:v>
                </c:pt>
                <c:pt idx="27">
                  <c:v>3.1803238636363642</c:v>
                </c:pt>
                <c:pt idx="28">
                  <c:v>3.1453959999999999</c:v>
                </c:pt>
                <c:pt idx="29">
                  <c:v>3.6889020000000001</c:v>
                </c:pt>
                <c:pt idx="30">
                  <c:v>2.3890259999999999</c:v>
                </c:pt>
                <c:pt idx="31">
                  <c:v>3.1488309999999999</c:v>
                </c:pt>
                <c:pt idx="32">
                  <c:v>2.974828</c:v>
                </c:pt>
                <c:pt idx="33">
                  <c:v>2.788675</c:v>
                </c:pt>
                <c:pt idx="34">
                  <c:v>2.9448789999999998</c:v>
                </c:pt>
                <c:pt idx="35">
                  <c:v>2.9163260000000002</c:v>
                </c:pt>
                <c:pt idx="36">
                  <c:v>2.338533</c:v>
                </c:pt>
                <c:pt idx="37">
                  <c:v>2.8782860000000001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3E88-4156-87B9-28C4E58EA2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12594864"/>
        <c:axId val="1412604112"/>
      </c:barChart>
      <c:catAx>
        <c:axId val="1412594864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low"/>
        <c:spPr>
          <a:noFill/>
          <a:ln w="9525">
            <a:solidFill>
              <a:srgbClr val="00010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5400000" vert="horz"/>
          <a:lstStyle/>
          <a:p>
            <a:pPr>
              <a:defRPr sz="1000" b="0" i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12604112"/>
        <c:crosses val="autoZero"/>
        <c:auto val="1"/>
        <c:lblAlgn val="ctr"/>
        <c:lblOffset val="0"/>
        <c:tickLblSkip val="1"/>
        <c:noMultiLvlLbl val="0"/>
      </c:catAx>
      <c:valAx>
        <c:axId val="1412604112"/>
        <c:scaling>
          <c:orientation val="minMax"/>
        </c:scaling>
        <c:delete val="0"/>
        <c:axPos val="l"/>
        <c:majorGridlines>
          <c:spPr>
            <a:ln w="12700">
              <a:solidFill>
                <a:srgbClr val="D9D9D9"/>
              </a:solidFill>
              <a:prstDash val="solid"/>
            </a:ln>
          </c:spPr>
        </c:majorGridlines>
        <c:numFmt formatCode="General" sourceLinked="0"/>
        <c:majorTickMark val="in"/>
        <c:minorTickMark val="none"/>
        <c:tickLblPos val="nextTo"/>
        <c:spPr>
          <a:noFill/>
          <a:ln w="9525">
            <a:solidFill>
              <a:srgbClr val="00010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1000" b="0" i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12594864"/>
        <c:crosses val="autoZero"/>
        <c:crossBetween val="between"/>
      </c:valAx>
      <c:spPr>
        <a:noFill/>
        <a:ln w="9525"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EAEAEA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</a14:hiddenLine>
          </a:ext>
        </a:extLst>
      </c:spPr>
    </c:plotArea>
    <c:legend>
      <c:legendPos val="r"/>
      <c:legendEntry>
        <c:idx val="0"/>
        <c:txPr>
          <a:bodyPr/>
          <a:lstStyle/>
          <a:p>
            <a:pPr>
              <a:defRPr sz="1100" b="0" i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100" b="0" i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ayout>
        <c:manualLayout>
          <c:xMode val="edge"/>
          <c:yMode val="edge"/>
          <c:x val="2.2487229485209526E-2"/>
          <c:y val="1.1829282037095511E-2"/>
          <c:w val="0.97167124059584631"/>
          <c:h val="4.4359807639108163E-2"/>
        </c:manualLayout>
      </c:layout>
      <c:overlay val="1"/>
      <c:spPr>
        <a:noFill/>
        <a:ln>
          <a:noFill/>
          <a:round/>
        </a:ln>
        <a:effectLst/>
        <a:extLst>
          <a:ext uri="{909E8E84-426E-40DD-AFC4-6F175D3DCCD1}">
            <a14:hiddenFill xmlns:a14="http://schemas.microsoft.com/office/drawing/2010/main">
              <a:solidFill>
                <a:srgbClr val="EAEAEA"/>
              </a:solidFill>
            </a14:hiddenFill>
          </a:ext>
          <a:ext uri="{91240B29-F687-4F45-9708-019B960494DF}">
            <a14:hiddenLine xmlns:a14="http://schemas.microsoft.com/office/drawing/2010/main">
              <a:noFill/>
              <a:round/>
            </a14:hiddenLine>
          </a:ext>
        </a:extLst>
      </c:spPr>
      <c:txPr>
        <a:bodyPr/>
        <a:lstStyle/>
        <a:p>
          <a:pPr>
            <a:defRPr sz="750" b="0" i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en-US"/>
        </a:p>
      </c:txPr>
    </c:legend>
    <c:plotVisOnly val="1"/>
    <c:dispBlanksAs val="gap"/>
    <c:showDLblsOverMax val="1"/>
  </c:chart>
  <c:spPr>
    <a:noFill/>
    <a:ln w="952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'Table B2.3. (1)'!$B$34</c:f>
              <c:strCache>
                <c:ptCount val="1"/>
                <c:pt idx="0">
                  <c:v>Percentage of GDP spent on all children aged 3 to 5 enrolled in ECE and primary education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5"/>
            <c:invertIfNegative val="0"/>
            <c:bubble3D val="0"/>
            <c:spPr>
              <a:solidFill>
                <a:srgbClr val="DD2C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D28-48FB-961E-ACF0C33A1742}"/>
              </c:ext>
            </c:extLst>
          </c:dPt>
          <c:dPt>
            <c:idx val="17"/>
            <c:invertIfNegative val="0"/>
            <c:bubble3D val="0"/>
            <c:spPr>
              <a:solidFill>
                <a:srgbClr val="AC147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D28-48FB-961E-ACF0C33A1742}"/>
              </c:ext>
            </c:extLst>
          </c:dPt>
          <c:cat>
            <c:strRef>
              <c:f>'Table B2.3. (1)'!$A$35:$A$64</c:f>
              <c:strCache>
                <c:ptCount val="30"/>
                <c:pt idx="0">
                  <c:v>Iceland</c:v>
                </c:pt>
                <c:pt idx="1">
                  <c:v>Norway</c:v>
                </c:pt>
                <c:pt idx="2">
                  <c:v>Chile</c:v>
                </c:pt>
                <c:pt idx="3">
                  <c:v>Israel</c:v>
                </c:pt>
                <c:pt idx="4">
                  <c:v>Sweden</c:v>
                </c:pt>
                <c:pt idx="5">
                  <c:v>Estonia</c:v>
                </c:pt>
                <c:pt idx="6">
                  <c:v>France</c:v>
                </c:pt>
                <c:pt idx="7">
                  <c:v>Latvia</c:v>
                </c:pt>
                <c:pt idx="8">
                  <c:v>Slovenia</c:v>
                </c:pt>
                <c:pt idx="9">
                  <c:v>Hungary</c:v>
                </c:pt>
                <c:pt idx="10">
                  <c:v>Poland</c:v>
                </c:pt>
                <c:pt idx="11">
                  <c:v>Lithuania</c:v>
                </c:pt>
                <c:pt idx="12">
                  <c:v>Mexico</c:v>
                </c:pt>
                <c:pt idx="13">
                  <c:v>Finland</c:v>
                </c:pt>
                <c:pt idx="14">
                  <c:v>Denmark</c:v>
                </c:pt>
                <c:pt idx="15">
                  <c:v>OECD average</c:v>
                </c:pt>
                <c:pt idx="16">
                  <c:v>Germany</c:v>
                </c:pt>
                <c:pt idx="17">
                  <c:v>EU22 average</c:v>
                </c:pt>
                <c:pt idx="18">
                  <c:v>Italy</c:v>
                </c:pt>
                <c:pt idx="19">
                  <c:v>Luxembourg</c:v>
                </c:pt>
                <c:pt idx="20">
                  <c:v>Portugal</c:v>
                </c:pt>
                <c:pt idx="21">
                  <c:v>Spain</c:v>
                </c:pt>
                <c:pt idx="22">
                  <c:v>Slovak Republic</c:v>
                </c:pt>
                <c:pt idx="23">
                  <c:v>Austria</c:v>
                </c:pt>
                <c:pt idx="24">
                  <c:v>Korea</c:v>
                </c:pt>
                <c:pt idx="25">
                  <c:v>Czech Republic</c:v>
                </c:pt>
                <c:pt idx="26">
                  <c:v>Türkiye</c:v>
                </c:pt>
                <c:pt idx="27">
                  <c:v>Netherlands</c:v>
                </c:pt>
                <c:pt idx="28">
                  <c:v>Ireland</c:v>
                </c:pt>
                <c:pt idx="29">
                  <c:v>New Zealand</c:v>
                </c:pt>
              </c:strCache>
            </c:strRef>
          </c:cat>
          <c:val>
            <c:numRef>
              <c:f>'Table B2.3. (1)'!$B$35:$B$64</c:f>
              <c:numCache>
                <c:formatCode>#,##0.00</c:formatCode>
                <c:ptCount val="30"/>
                <c:pt idx="0">
                  <c:v>1.0310579108407845</c:v>
                </c:pt>
                <c:pt idx="1">
                  <c:v>0.96869007854758282</c:v>
                </c:pt>
                <c:pt idx="2">
                  <c:v>0.9655672138969108</c:v>
                </c:pt>
                <c:pt idx="3">
                  <c:v>0.89991808813885565</c:v>
                </c:pt>
                <c:pt idx="4">
                  <c:v>0.88116929549374823</c:v>
                </c:pt>
                <c:pt idx="5">
                  <c:v>0.76175371432115002</c:v>
                </c:pt>
                <c:pt idx="6">
                  <c:v>0.68571534166488568</c:v>
                </c:pt>
                <c:pt idx="7">
                  <c:v>0.66138212210516056</c:v>
                </c:pt>
                <c:pt idx="8">
                  <c:v>0.63478872282745147</c:v>
                </c:pt>
                <c:pt idx="9">
                  <c:v>0.61674814409316225</c:v>
                </c:pt>
                <c:pt idx="10">
                  <c:v>0.61074488371655389</c:v>
                </c:pt>
                <c:pt idx="11">
                  <c:v>0.60503079698870732</c:v>
                </c:pt>
                <c:pt idx="12">
                  <c:v>0.60356583960146515</c:v>
                </c:pt>
                <c:pt idx="13">
                  <c:v>0.59676256412064965</c:v>
                </c:pt>
                <c:pt idx="14">
                  <c:v>0.58876124407078712</c:v>
                </c:pt>
                <c:pt idx="15">
                  <c:v>0.58542394751596205</c:v>
                </c:pt>
                <c:pt idx="16">
                  <c:v>0.56264290651645388</c:v>
                </c:pt>
                <c:pt idx="17">
                  <c:v>0.56183966226593829</c:v>
                </c:pt>
                <c:pt idx="18">
                  <c:v>0.55169598419131882</c:v>
                </c:pt>
                <c:pt idx="19">
                  <c:v>0.53869845238444702</c:v>
                </c:pt>
                <c:pt idx="20">
                  <c:v>0.52409128724133747</c:v>
                </c:pt>
                <c:pt idx="21">
                  <c:v>0.50879226549155121</c:v>
                </c:pt>
                <c:pt idx="22">
                  <c:v>0.50839237046404295</c:v>
                </c:pt>
                <c:pt idx="23">
                  <c:v>0.49613453977426164</c:v>
                </c:pt>
                <c:pt idx="24">
                  <c:v>0.46963110575256933</c:v>
                </c:pt>
                <c:pt idx="25">
                  <c:v>0.44798208498748188</c:v>
                </c:pt>
                <c:pt idx="26">
                  <c:v>0.39207744677111678</c:v>
                </c:pt>
                <c:pt idx="27">
                  <c:v>0.38729366402026921</c:v>
                </c:pt>
                <c:pt idx="28">
                  <c:v>0.30185477687014706</c:v>
                </c:pt>
                <c:pt idx="29">
                  <c:v>0.20825055188821517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73-42E9-A801-6B6DD16C8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12595408"/>
        <c:axId val="1412600848"/>
      </c:barChart>
      <c:lineChart>
        <c:grouping val="stacked"/>
        <c:varyColors val="0"/>
        <c:ser>
          <c:idx val="1"/>
          <c:order val="1"/>
          <c:tx>
            <c:strRef>
              <c:f>'Table B2.3. (1)'!$C$34</c:f>
              <c:strCache>
                <c:ptCount val="1"/>
                <c:pt idx="0">
                  <c:v>Percentage of 3 to 5 year old children enrolled in ECE and primary education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8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15"/>
            <c:marker>
              <c:symbol val="diamond"/>
              <c:size val="8"/>
              <c:spPr>
                <a:solidFill>
                  <a:srgbClr val="F79779"/>
                </a:solidFill>
                <a:ln w="9525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D28-48FB-961E-ACF0C33A1742}"/>
              </c:ext>
            </c:extLst>
          </c:dPt>
          <c:dPt>
            <c:idx val="17"/>
            <c:marker>
              <c:symbol val="diamond"/>
              <c:size val="8"/>
              <c:spPr>
                <a:solidFill>
                  <a:srgbClr val="EAA4C8"/>
                </a:solidFill>
                <a:ln w="9525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1D28-48FB-961E-ACF0C33A1742}"/>
              </c:ext>
            </c:extLst>
          </c:dPt>
          <c:val>
            <c:numRef>
              <c:f>'Table B2.3. (1)'!$C$35:$C$64</c:f>
              <c:numCache>
                <c:formatCode>#,##0</c:formatCode>
                <c:ptCount val="30"/>
                <c:pt idx="0">
                  <c:v>96.445680729408394</c:v>
                </c:pt>
                <c:pt idx="1">
                  <c:v>97.018181419542998</c:v>
                </c:pt>
                <c:pt idx="2">
                  <c:v>77.479465783858842</c:v>
                </c:pt>
                <c:pt idx="3">
                  <c:v>99.670416988573393</c:v>
                </c:pt>
                <c:pt idx="4">
                  <c:v>94.952405011582627</c:v>
                </c:pt>
                <c:pt idx="5">
                  <c:v>91.289157756518435</c:v>
                </c:pt>
                <c:pt idx="6">
                  <c:v>100</c:v>
                </c:pt>
                <c:pt idx="7">
                  <c:v>92.821404277832002</c:v>
                </c:pt>
                <c:pt idx="8">
                  <c:v>92.619332217706045</c:v>
                </c:pt>
                <c:pt idx="9">
                  <c:v>92.812344979093993</c:v>
                </c:pt>
                <c:pt idx="10">
                  <c:v>88.33912855554</c:v>
                </c:pt>
                <c:pt idx="11">
                  <c:v>89.51419376955991</c:v>
                </c:pt>
                <c:pt idx="12">
                  <c:v>79.755090542284407</c:v>
                </c:pt>
                <c:pt idx="13">
                  <c:v>88.170821438031993</c:v>
                </c:pt>
                <c:pt idx="14">
                  <c:v>97.569354456275008</c:v>
                </c:pt>
                <c:pt idx="15">
                  <c:v>87.417600993947161</c:v>
                </c:pt>
                <c:pt idx="16">
                  <c:v>93.661510486406598</c:v>
                </c:pt>
                <c:pt idx="17">
                  <c:v>90.496093858191074</c:v>
                </c:pt>
                <c:pt idx="18">
                  <c:v>94.640621637841804</c:v>
                </c:pt>
                <c:pt idx="19">
                  <c:v>89.497378054813311</c:v>
                </c:pt>
                <c:pt idx="20">
                  <c:v>92.876370077582436</c:v>
                </c:pt>
                <c:pt idx="21">
                  <c:v>97.228051161577824</c:v>
                </c:pt>
                <c:pt idx="22">
                  <c:v>78.090813554844232</c:v>
                </c:pt>
                <c:pt idx="23">
                  <c:v>89.704955382570986</c:v>
                </c:pt>
                <c:pt idx="24">
                  <c:v>94.027684197217837</c:v>
                </c:pt>
                <c:pt idx="25">
                  <c:v>85.809640002829141</c:v>
                </c:pt>
                <c:pt idx="26">
                  <c:v>42.174970589647302</c:v>
                </c:pt>
                <c:pt idx="27">
                  <c:v>91.654316605844997</c:v>
                </c:pt>
                <c:pt idx="28">
                  <c:v>100</c:v>
                </c:pt>
                <c:pt idx="29">
                  <c:v>88.703566905867007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373-42E9-A801-6B6DD16C8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2600304"/>
        <c:axId val="1412595952"/>
      </c:lineChart>
      <c:catAx>
        <c:axId val="141259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10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12600848"/>
        <c:crosses val="autoZero"/>
        <c:auto val="1"/>
        <c:lblAlgn val="ctr"/>
        <c:lblOffset val="100"/>
        <c:noMultiLvlLbl val="0"/>
      </c:catAx>
      <c:valAx>
        <c:axId val="1412600848"/>
        <c:scaling>
          <c:orientation val="minMax"/>
          <c:max val="1.1000000000000001"/>
          <c:min val="0"/>
        </c:scaling>
        <c:delete val="0"/>
        <c:axPos val="l"/>
        <c:majorGridlines>
          <c:spPr>
            <a:ln w="12700" cap="flat" cmpd="sng" algn="ctr">
              <a:solidFill>
                <a:srgbClr val="D9D9D9"/>
              </a:solidFill>
              <a:prstDash val="solid"/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solidFill>
              <a:srgbClr val="00010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12595408"/>
        <c:crosses val="autoZero"/>
        <c:crossBetween val="between"/>
      </c:valAx>
      <c:valAx>
        <c:axId val="1412595952"/>
        <c:scaling>
          <c:orientation val="minMax"/>
          <c:max val="110"/>
          <c:min val="0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solidFill>
              <a:srgbClr val="00010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12600304"/>
        <c:crosses val="max"/>
        <c:crossBetween val="between"/>
      </c:valAx>
      <c:catAx>
        <c:axId val="1412600304"/>
        <c:scaling>
          <c:orientation val="minMax"/>
        </c:scaling>
        <c:delete val="1"/>
        <c:axPos val="b"/>
        <c:majorTickMark val="out"/>
        <c:minorTickMark val="none"/>
        <c:tickLblPos val="nextTo"/>
        <c:crossAx val="14125959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EAEAEA"/>
              </a:solidFill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chemeClr val="bg1"/>
          </a:solidFill>
        </a14:hiddenFill>
      </a:ext>
    </a:ex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012844700007911"/>
          <c:y val="1.1794515702176163E-2"/>
          <c:w val="0.39086150995831398"/>
          <c:h val="0.9099432704023476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2F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cat>
            <c:strRef>
              <c:f>'Figure 5'!$A$32:$A$45</c:f>
              <c:strCache>
                <c:ptCount val="14"/>
                <c:pt idx="0">
                  <c:v>Grouping students according to proficiency rather than age</c:v>
                </c:pt>
                <c:pt idx="1">
                  <c:v>Strengthened school nutrition services</c:v>
                </c:pt>
                <c:pt idx="2">
                  <c:v>Cash transfers to increase enrolment among students from disadvantaged families</c:v>
                </c:pt>
                <c:pt idx="3">
                  <c:v>Individualised self-learning programmes</c:v>
                </c:pt>
                <c:pt idx="4">
                  <c:v>Automatic re-enrollment of students in school</c:v>
                </c:pt>
                <c:pt idx="5">
                  <c:v>Community mobilisation campaigns to bring students back to school</c:v>
                </c:pt>
                <c:pt idx="6">
                  <c:v>Adjustments to the curriculum</c:v>
                </c:pt>
                <c:pt idx="7">
                  <c:v>Tutoring programmes or financial support for tutoring</c:v>
                </c:pt>
                <c:pt idx="8">
                  <c:v>Early warning systems to identify students at risk of dropping out</c:v>
                </c:pt>
                <c:pt idx="9">
                  <c:v>Referral systems for students in need of specialised services</c:v>
                </c:pt>
                <c:pt idx="10">
                  <c:v>Programmes for those dropped out of school</c:v>
                </c:pt>
                <c:pt idx="11">
                  <c:v>Increased instruction time</c:v>
                </c:pt>
                <c:pt idx="12">
                  <c:v>Strengthened water, sanitation and hygiene services</c:v>
                </c:pt>
                <c:pt idx="13">
                  <c:v>Psychosocial and mental health support to students</c:v>
                </c:pt>
              </c:strCache>
            </c:strRef>
          </c:cat>
          <c:val>
            <c:numRef>
              <c:f>'Figure 5'!$B$32:$B$45</c:f>
              <c:numCache>
                <c:formatCode>#,##0.00</c:formatCode>
                <c:ptCount val="14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9</c:v>
                </c:pt>
                <c:pt idx="8">
                  <c:v>10</c:v>
                </c:pt>
                <c:pt idx="9">
                  <c:v>10</c:v>
                </c:pt>
                <c:pt idx="10">
                  <c:v>11</c:v>
                </c:pt>
                <c:pt idx="11">
                  <c:v>14</c:v>
                </c:pt>
                <c:pt idx="12">
                  <c:v>17</c:v>
                </c:pt>
                <c:pt idx="13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A0-4726-B5C7-BF9F7176E0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370718144"/>
        <c:axId val="1370730112"/>
      </c:barChart>
      <c:catAx>
        <c:axId val="1370718144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rgbClr val="000101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0" spcFirstLastPara="1" vertOverflow="ellipsis" wrap="square" anchor="ctr" anchorCtr="1"/>
          <a:lstStyle/>
          <a:p>
            <a:pPr algn="r">
              <a:defRPr sz="1100" b="0" i="0" u="none" strike="noStrike" kern="1200" spc="-7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70730112"/>
        <c:crosses val="autoZero"/>
        <c:auto val="1"/>
        <c:lblAlgn val="ctr"/>
        <c:lblOffset val="0"/>
        <c:tickLblSkip val="1"/>
        <c:noMultiLvlLbl val="0"/>
      </c:catAx>
      <c:valAx>
        <c:axId val="1370730112"/>
        <c:scaling>
          <c:orientation val="minMax"/>
          <c:max val="22"/>
          <c:min val="0"/>
        </c:scaling>
        <c:delete val="0"/>
        <c:axPos val="b"/>
        <c:majorGridlines>
          <c:spPr>
            <a:ln w="12700" cap="flat" cmpd="sng" algn="ctr">
              <a:solidFill>
                <a:srgbClr val="D9D9D9"/>
              </a:solidFill>
              <a:prstDash val="solid"/>
              <a:round/>
            </a:ln>
            <a:effectLst/>
          </c:spPr>
        </c:majorGridlines>
        <c:numFmt formatCode="#,##0" sourceLinked="0"/>
        <c:majorTickMark val="in"/>
        <c:minorTickMark val="none"/>
        <c:tickLblPos val="nextTo"/>
        <c:spPr>
          <a:noFill/>
          <a:ln w="9525">
            <a:solidFill>
              <a:srgbClr val="000101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70718144"/>
        <c:crosses val="autoZero"/>
        <c:crossBetween val="between"/>
      </c:valAx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EAEAEA"/>
              </a:solidFill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plotVisOnly val="1"/>
    <c:dispBlanksAs val="gap"/>
    <c:showDLblsOverMax val="1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303360006511093E-2"/>
          <c:y val="8.9408204174145453E-2"/>
          <c:w val="0.90638506987200484"/>
          <c:h val="0.618684607019796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C1.1.'!$B$25</c:f>
              <c:strCache>
                <c:ptCount val="1"/>
                <c:pt idx="0">
                  <c:v>Primary</c:v>
                </c:pt>
              </c:strCache>
            </c:strRef>
          </c:tx>
          <c:spPr>
            <a:solidFill>
              <a:srgbClr val="002F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dPt>
            <c:idx val="12"/>
            <c:invertIfNegative val="0"/>
            <c:bubble3D val="0"/>
            <c:spPr>
              <a:solidFill>
                <a:srgbClr val="002F6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FB4-4DA7-8008-B50AB8D63DF1}"/>
              </c:ext>
            </c:extLst>
          </c:dPt>
          <c:dPt>
            <c:idx val="13"/>
            <c:invertIfNegative val="0"/>
            <c:bubble3D val="0"/>
            <c:spPr>
              <a:solidFill>
                <a:srgbClr val="002F6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FB4-4DA7-8008-B50AB8D63DF1}"/>
              </c:ext>
            </c:extLst>
          </c:dPt>
          <c:dPt>
            <c:idx val="15"/>
            <c:invertIfNegative val="0"/>
            <c:bubble3D val="0"/>
            <c:spPr>
              <a:solidFill>
                <a:srgbClr val="002F6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FB4-4DA7-8008-B50AB8D63DF1}"/>
              </c:ext>
            </c:extLst>
          </c:dPt>
          <c:dPt>
            <c:idx val="16"/>
            <c:invertIfNegative val="0"/>
            <c:bubble3D val="0"/>
            <c:spPr>
              <a:solidFill>
                <a:srgbClr val="AC147A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FB4-4DA7-8008-B50AB8D63DF1}"/>
              </c:ext>
            </c:extLst>
          </c:dPt>
          <c:dPt>
            <c:idx val="17"/>
            <c:invertIfNegative val="0"/>
            <c:bubble3D val="0"/>
            <c:spPr>
              <a:solidFill>
                <a:srgbClr val="DD2C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FB4-4DA7-8008-B50AB8D63DF1}"/>
              </c:ext>
            </c:extLst>
          </c:dPt>
          <c:cat>
            <c:strRef>
              <c:f>'Figure C1.1.'!$A$26:$A$63</c:f>
              <c:strCache>
                <c:ptCount val="38"/>
                <c:pt idx="0">
                  <c:v>Luxembourg</c:v>
                </c:pt>
                <c:pt idx="1">
                  <c:v>United States</c:v>
                </c:pt>
                <c:pt idx="2">
                  <c:v>United Kingdom</c:v>
                </c:pt>
                <c:pt idx="3">
                  <c:v>Sweden</c:v>
                </c:pt>
                <c:pt idx="4">
                  <c:v>Norway</c:v>
                </c:pt>
                <c:pt idx="5">
                  <c:v>Canada</c:v>
                </c:pt>
                <c:pt idx="6">
                  <c:v>Denmark</c:v>
                </c:pt>
                <c:pt idx="7">
                  <c:v>Austria</c:v>
                </c:pt>
                <c:pt idx="8">
                  <c:v>Belgium</c:v>
                </c:pt>
                <c:pt idx="9">
                  <c:v>Netherlands</c:v>
                </c:pt>
                <c:pt idx="10">
                  <c:v>Australia</c:v>
                </c:pt>
                <c:pt idx="11">
                  <c:v>Germany</c:v>
                </c:pt>
                <c:pt idx="12">
                  <c:v>Japan</c:v>
                </c:pt>
                <c:pt idx="13">
                  <c:v>New Zealand</c:v>
                </c:pt>
                <c:pt idx="14">
                  <c:v>France</c:v>
                </c:pt>
                <c:pt idx="15">
                  <c:v>Finland</c:v>
                </c:pt>
                <c:pt idx="16">
                  <c:v>EU22 average</c:v>
                </c:pt>
                <c:pt idx="17">
                  <c:v>OECD average</c:v>
                </c:pt>
                <c:pt idx="18">
                  <c:v>Czech Republic</c:v>
                </c:pt>
                <c:pt idx="19">
                  <c:v>Ireland</c:v>
                </c:pt>
                <c:pt idx="20">
                  <c:v>Estonia</c:v>
                </c:pt>
                <c:pt idx="21">
                  <c:v>Iceland</c:v>
                </c:pt>
                <c:pt idx="22">
                  <c:v>Slovenia</c:v>
                </c:pt>
                <c:pt idx="23">
                  <c:v>Spain</c:v>
                </c:pt>
                <c:pt idx="24">
                  <c:v>Poland</c:v>
                </c:pt>
                <c:pt idx="25">
                  <c:v>Slovak Republic</c:v>
                </c:pt>
                <c:pt idx="26">
                  <c:v>Israel</c:v>
                </c:pt>
                <c:pt idx="27">
                  <c:v>Latvia</c:v>
                </c:pt>
                <c:pt idx="28">
                  <c:v>Italy</c:v>
                </c:pt>
                <c:pt idx="29">
                  <c:v>Hungary</c:v>
                </c:pt>
                <c:pt idx="30">
                  <c:v>Portugal</c:v>
                </c:pt>
                <c:pt idx="31">
                  <c:v>Korea</c:v>
                </c:pt>
                <c:pt idx="32">
                  <c:v>Lithuania</c:v>
                </c:pt>
                <c:pt idx="33">
                  <c:v>Chile</c:v>
                </c:pt>
                <c:pt idx="34">
                  <c:v>Türkiye</c:v>
                </c:pt>
                <c:pt idx="35">
                  <c:v>Mexico</c:v>
                </c:pt>
                <c:pt idx="36">
                  <c:v>Colombia</c:v>
                </c:pt>
                <c:pt idx="37">
                  <c:v>Greece</c:v>
                </c:pt>
              </c:strCache>
            </c:strRef>
          </c:cat>
          <c:val>
            <c:numRef>
              <c:f>'Figure C1.1.'!$B$26:$B$63</c:f>
              <c:numCache>
                <c:formatCode>#,##0.00</c:formatCode>
                <c:ptCount val="38"/>
                <c:pt idx="0">
                  <c:v>22203.32</c:v>
                </c:pt>
                <c:pt idx="1">
                  <c:v>13779.85</c:v>
                </c:pt>
                <c:pt idx="2">
                  <c:v>11936.49</c:v>
                </c:pt>
                <c:pt idx="3">
                  <c:v>13233.52</c:v>
                </c:pt>
                <c:pt idx="4">
                  <c:v>15333.54</c:v>
                </c:pt>
                <c:pt idx="5">
                  <c:v>10570.06</c:v>
                </c:pt>
                <c:pt idx="6">
                  <c:v>12273.18</c:v>
                </c:pt>
                <c:pt idx="7">
                  <c:v>13298.9</c:v>
                </c:pt>
                <c:pt idx="8">
                  <c:v>11719.9</c:v>
                </c:pt>
                <c:pt idx="9">
                  <c:v>10149.94</c:v>
                </c:pt>
                <c:pt idx="10">
                  <c:v>11340.49</c:v>
                </c:pt>
                <c:pt idx="11">
                  <c:v>10621.85</c:v>
                </c:pt>
                <c:pt idx="12">
                  <c:v>9378.86</c:v>
                </c:pt>
                <c:pt idx="13">
                  <c:v>7577.5110000000004</c:v>
                </c:pt>
                <c:pt idx="14">
                  <c:v>9311.5210000000006</c:v>
                </c:pt>
                <c:pt idx="15">
                  <c:v>10575.51</c:v>
                </c:pt>
                <c:pt idx="16">
                  <c:v>10141.153045454546</c:v>
                </c:pt>
                <c:pt idx="17">
                  <c:v>9923.4673611111139</c:v>
                </c:pt>
                <c:pt idx="18">
                  <c:v>7520.2780000000002</c:v>
                </c:pt>
                <c:pt idx="19">
                  <c:v>8686.8029999999999</c:v>
                </c:pt>
                <c:pt idx="20">
                  <c:v>9384.1110000000008</c:v>
                </c:pt>
                <c:pt idx="21">
                  <c:v>14304.46</c:v>
                </c:pt>
                <c:pt idx="22">
                  <c:v>9562.1129999999994</c:v>
                </c:pt>
                <c:pt idx="23">
                  <c:v>8580.3289999999997</c:v>
                </c:pt>
                <c:pt idx="24">
                  <c:v>8948.6650000000009</c:v>
                </c:pt>
                <c:pt idx="25">
                  <c:v>7972.15</c:v>
                </c:pt>
                <c:pt idx="26">
                  <c:v>9452.2569999999996</c:v>
                </c:pt>
                <c:pt idx="27">
                  <c:v>6865.0370000000003</c:v>
                </c:pt>
                <c:pt idx="28">
                  <c:v>10569.57</c:v>
                </c:pt>
                <c:pt idx="29">
                  <c:v>8262.1910000000007</c:v>
                </c:pt>
                <c:pt idx="30">
                  <c:v>8991.8320000000003</c:v>
                </c:pt>
                <c:pt idx="31">
                  <c:v>13341.34</c:v>
                </c:pt>
                <c:pt idx="32">
                  <c:v>7095.3860000000004</c:v>
                </c:pt>
                <c:pt idx="33">
                  <c:v>6018.4040000000005</c:v>
                </c:pt>
                <c:pt idx="34">
                  <c:v>4400.3649999999998</c:v>
                </c:pt>
                <c:pt idx="35">
                  <c:v>2976.5540000000001</c:v>
                </c:pt>
                <c:pt idx="36">
                  <c:v>3729.277</c:v>
                </c:pt>
                <c:pt idx="37">
                  <c:v>7279.2610000000004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FB4-4DA7-8008-B50AB8D63D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412598128"/>
        <c:axId val="1412599216"/>
      </c:barChart>
      <c:lineChart>
        <c:grouping val="standard"/>
        <c:varyColors val="0"/>
        <c:ser>
          <c:idx val="1"/>
          <c:order val="1"/>
          <c:tx>
            <c:strRef>
              <c:f>'Figure C1.1.'!$C$25</c:f>
              <c:strCache>
                <c:ptCount val="1"/>
                <c:pt idx="0">
                  <c:v>Secondary</c:v>
                </c:pt>
              </c:strCache>
            </c:strRef>
          </c:tx>
          <c:spPr>
            <a:ln w="6350" cap="rnd" cmpd="sng" algn="ctr">
              <a:noFill/>
              <a:prstDash val="solid"/>
              <a:round/>
            </a:ln>
            <a:effectLst/>
          </c:spPr>
          <c:marker>
            <c:symbol val="circle"/>
            <c:size val="10"/>
            <c:spPr>
              <a:solidFill>
                <a:schemeClr val="accent6"/>
              </a:solidFill>
              <a:ln w="6350" cap="flat" cmpd="sng" algn="ctr">
                <a:noFill/>
                <a:prstDash val="solid"/>
                <a:round/>
              </a:ln>
              <a:effectLst/>
            </c:spPr>
          </c:marker>
          <c:dPt>
            <c:idx val="16"/>
            <c:marker>
              <c:spPr>
                <a:solidFill>
                  <a:srgbClr val="EAA4C8"/>
                </a:solidFill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</a:ln>
                <a:effectLst/>
              </c:spPr>
            </c:marker>
            <c:bubble3D val="0"/>
            <c:spPr>
              <a:ln w="6350" cap="rnd" cmpd="sng" algn="ctr">
                <a:noFill/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5FB4-4DA7-8008-B50AB8D63DF1}"/>
              </c:ext>
            </c:extLst>
          </c:dPt>
          <c:dPt>
            <c:idx val="17"/>
            <c:marker>
              <c:spPr>
                <a:solidFill>
                  <a:srgbClr val="F79779"/>
                </a:solidFill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</a:ln>
                <a:effectLst/>
              </c:spPr>
            </c:marker>
            <c:bubble3D val="0"/>
            <c:spPr>
              <a:ln w="6350" cap="rnd" cmpd="sng" algn="ctr">
                <a:noFill/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5FB4-4DA7-8008-B50AB8D63DF1}"/>
              </c:ext>
            </c:extLst>
          </c:dPt>
          <c:cat>
            <c:strRef>
              <c:f>'Figure C1.1.'!$A$26:$A$63</c:f>
              <c:strCache>
                <c:ptCount val="38"/>
                <c:pt idx="0">
                  <c:v>Luxembourg</c:v>
                </c:pt>
                <c:pt idx="1">
                  <c:v>United States</c:v>
                </c:pt>
                <c:pt idx="2">
                  <c:v>United Kingdom</c:v>
                </c:pt>
                <c:pt idx="3">
                  <c:v>Sweden</c:v>
                </c:pt>
                <c:pt idx="4">
                  <c:v>Norway</c:v>
                </c:pt>
                <c:pt idx="5">
                  <c:v>Canada</c:v>
                </c:pt>
                <c:pt idx="6">
                  <c:v>Denmark</c:v>
                </c:pt>
                <c:pt idx="7">
                  <c:v>Austria</c:v>
                </c:pt>
                <c:pt idx="8">
                  <c:v>Belgium</c:v>
                </c:pt>
                <c:pt idx="9">
                  <c:v>Netherlands</c:v>
                </c:pt>
                <c:pt idx="10">
                  <c:v>Australia</c:v>
                </c:pt>
                <c:pt idx="11">
                  <c:v>Germany</c:v>
                </c:pt>
                <c:pt idx="12">
                  <c:v>Japan</c:v>
                </c:pt>
                <c:pt idx="13">
                  <c:v>New Zealand</c:v>
                </c:pt>
                <c:pt idx="14">
                  <c:v>France</c:v>
                </c:pt>
                <c:pt idx="15">
                  <c:v>Finland</c:v>
                </c:pt>
                <c:pt idx="16">
                  <c:v>EU22 average</c:v>
                </c:pt>
                <c:pt idx="17">
                  <c:v>OECD average</c:v>
                </c:pt>
                <c:pt idx="18">
                  <c:v>Czech Republic</c:v>
                </c:pt>
                <c:pt idx="19">
                  <c:v>Ireland</c:v>
                </c:pt>
                <c:pt idx="20">
                  <c:v>Estonia</c:v>
                </c:pt>
                <c:pt idx="21">
                  <c:v>Iceland</c:v>
                </c:pt>
                <c:pt idx="22">
                  <c:v>Slovenia</c:v>
                </c:pt>
                <c:pt idx="23">
                  <c:v>Spain</c:v>
                </c:pt>
                <c:pt idx="24">
                  <c:v>Poland</c:v>
                </c:pt>
                <c:pt idx="25">
                  <c:v>Slovak Republic</c:v>
                </c:pt>
                <c:pt idx="26">
                  <c:v>Israel</c:v>
                </c:pt>
                <c:pt idx="27">
                  <c:v>Latvia</c:v>
                </c:pt>
                <c:pt idx="28">
                  <c:v>Italy</c:v>
                </c:pt>
                <c:pt idx="29">
                  <c:v>Hungary</c:v>
                </c:pt>
                <c:pt idx="30">
                  <c:v>Portugal</c:v>
                </c:pt>
                <c:pt idx="31">
                  <c:v>Korea</c:v>
                </c:pt>
                <c:pt idx="32">
                  <c:v>Lithuania</c:v>
                </c:pt>
                <c:pt idx="33">
                  <c:v>Chile</c:v>
                </c:pt>
                <c:pt idx="34">
                  <c:v>Türkiye</c:v>
                </c:pt>
                <c:pt idx="35">
                  <c:v>Mexico</c:v>
                </c:pt>
                <c:pt idx="36">
                  <c:v>Colombia</c:v>
                </c:pt>
                <c:pt idx="37">
                  <c:v>Greece</c:v>
                </c:pt>
              </c:strCache>
            </c:strRef>
          </c:cat>
          <c:val>
            <c:numRef>
              <c:f>'Figure C1.1.'!$C$26:$C$63</c:f>
              <c:numCache>
                <c:formatCode>#,##0.00</c:formatCode>
                <c:ptCount val="38"/>
                <c:pt idx="0">
                  <c:v>24736.09</c:v>
                </c:pt>
                <c:pt idx="1">
                  <c:v>15537.51</c:v>
                </c:pt>
                <c:pt idx="2">
                  <c:v>13040.54</c:v>
                </c:pt>
                <c:pt idx="3">
                  <c:v>13310.95</c:v>
                </c:pt>
                <c:pt idx="4">
                  <c:v>16191.88</c:v>
                </c:pt>
                <c:pt idx="5">
                  <c:v>14564.45</c:v>
                </c:pt>
                <c:pt idx="6">
                  <c:v>12593.52</c:v>
                </c:pt>
                <c:pt idx="7">
                  <c:v>16882.810000000001</c:v>
                </c:pt>
                <c:pt idx="8">
                  <c:v>15006.55</c:v>
                </c:pt>
                <c:pt idx="9">
                  <c:v>14901.96</c:v>
                </c:pt>
                <c:pt idx="10">
                  <c:v>14119.71</c:v>
                </c:pt>
                <c:pt idx="11">
                  <c:v>14390.28</c:v>
                </c:pt>
                <c:pt idx="12">
                  <c:v>11492.63</c:v>
                </c:pt>
                <c:pt idx="13">
                  <c:v>9335.9650000000001</c:v>
                </c:pt>
                <c:pt idx="14">
                  <c:v>13475.23</c:v>
                </c:pt>
                <c:pt idx="15">
                  <c:v>11893.77</c:v>
                </c:pt>
                <c:pt idx="16">
                  <c:v>11672.572045454544</c:v>
                </c:pt>
                <c:pt idx="17">
                  <c:v>11399.96355555556</c:v>
                </c:pt>
                <c:pt idx="18">
                  <c:v>12357.36</c:v>
                </c:pt>
                <c:pt idx="19">
                  <c:v>10383.26</c:v>
                </c:pt>
                <c:pt idx="20">
                  <c:v>8462.3729999999996</c:v>
                </c:pt>
                <c:pt idx="21">
                  <c:v>15090.54</c:v>
                </c:pt>
                <c:pt idx="22">
                  <c:v>10159.81</c:v>
                </c:pt>
                <c:pt idx="23">
                  <c:v>10706.06</c:v>
                </c:pt>
                <c:pt idx="24">
                  <c:v>8688.6190000000006</c:v>
                </c:pt>
                <c:pt idx="25">
                  <c:v>7458.0219999999999</c:v>
                </c:pt>
                <c:pt idx="26">
                  <c:v>9409.82</c:v>
                </c:pt>
                <c:pt idx="27">
                  <c:v>7888.6880000000001</c:v>
                </c:pt>
                <c:pt idx="28">
                  <c:v>10558.2</c:v>
                </c:pt>
                <c:pt idx="29">
                  <c:v>7826.7820000000002</c:v>
                </c:pt>
                <c:pt idx="30">
                  <c:v>11161.6</c:v>
                </c:pt>
                <c:pt idx="31">
                  <c:v>17077.919999999998</c:v>
                </c:pt>
                <c:pt idx="32">
                  <c:v>7227.0039999999999</c:v>
                </c:pt>
                <c:pt idx="33">
                  <c:v>5997.3320000000003</c:v>
                </c:pt>
                <c:pt idx="34">
                  <c:v>5109.6130000000003</c:v>
                </c:pt>
                <c:pt idx="35">
                  <c:v>2889.8670000000002</c:v>
                </c:pt>
                <c:pt idx="36">
                  <c:v>3744.326</c:v>
                </c:pt>
                <c:pt idx="37">
                  <c:v>6727.6469999999999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5FB4-4DA7-8008-B50AB8D63DF1}"/>
            </c:ext>
          </c:extLst>
        </c:ser>
        <c:ser>
          <c:idx val="2"/>
          <c:order val="2"/>
          <c:tx>
            <c:strRef>
              <c:f>'Figure C1.1.'!$D$25</c:f>
              <c:strCache>
                <c:ptCount val="1"/>
                <c:pt idx="0">
                  <c:v>Tertiary</c:v>
                </c:pt>
              </c:strCache>
            </c:strRef>
          </c:tx>
          <c:spPr>
            <a:ln w="6350" cap="rnd" cmpd="sng" algn="ctr">
              <a:noFill/>
              <a:prstDash val="solid"/>
              <a:round/>
            </a:ln>
            <a:effectLst/>
          </c:spPr>
          <c:marker>
            <c:symbol val="triangle"/>
            <c:size val="10"/>
            <c:spPr>
              <a:solidFill>
                <a:srgbClr val="00AACC"/>
              </a:solidFill>
              <a:ln w="6350" cap="flat" cmpd="sng" algn="ctr">
                <a:noFill/>
                <a:prstDash val="solid"/>
                <a:round/>
              </a:ln>
              <a:effectLst/>
            </c:spPr>
          </c:marker>
          <c:dPt>
            <c:idx val="16"/>
            <c:marker>
              <c:spPr>
                <a:solidFill>
                  <a:srgbClr val="8B73B3"/>
                </a:solidFill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</a:ln>
                <a:effectLst/>
              </c:spPr>
            </c:marker>
            <c:bubble3D val="0"/>
            <c:spPr>
              <a:ln w="6350" cap="rnd" cmpd="sng" algn="ctr">
                <a:noFill/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5FB4-4DA7-8008-B50AB8D63DF1}"/>
              </c:ext>
            </c:extLst>
          </c:dPt>
          <c:dPt>
            <c:idx val="17"/>
            <c:marker>
              <c:spPr>
                <a:solidFill>
                  <a:srgbClr val="F58221"/>
                </a:solidFill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</a:ln>
                <a:effectLst/>
              </c:spPr>
            </c:marker>
            <c:bubble3D val="0"/>
            <c:spPr>
              <a:ln w="6350" cap="rnd" cmpd="sng" algn="ctr">
                <a:noFill/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5FB4-4DA7-8008-B50AB8D63DF1}"/>
              </c:ext>
            </c:extLst>
          </c:dPt>
          <c:cat>
            <c:strRef>
              <c:f>'Figure C1.1.'!$A$26:$A$63</c:f>
              <c:strCache>
                <c:ptCount val="38"/>
                <c:pt idx="0">
                  <c:v>Luxembourg</c:v>
                </c:pt>
                <c:pt idx="1">
                  <c:v>United States</c:v>
                </c:pt>
                <c:pt idx="2">
                  <c:v>United Kingdom</c:v>
                </c:pt>
                <c:pt idx="3">
                  <c:v>Sweden</c:v>
                </c:pt>
                <c:pt idx="4">
                  <c:v>Norway</c:v>
                </c:pt>
                <c:pt idx="5">
                  <c:v>Canada</c:v>
                </c:pt>
                <c:pt idx="6">
                  <c:v>Denmark</c:v>
                </c:pt>
                <c:pt idx="7">
                  <c:v>Austria</c:v>
                </c:pt>
                <c:pt idx="8">
                  <c:v>Belgium</c:v>
                </c:pt>
                <c:pt idx="9">
                  <c:v>Netherlands</c:v>
                </c:pt>
                <c:pt idx="10">
                  <c:v>Australia</c:v>
                </c:pt>
                <c:pt idx="11">
                  <c:v>Germany</c:v>
                </c:pt>
                <c:pt idx="12">
                  <c:v>Japan</c:v>
                </c:pt>
                <c:pt idx="13">
                  <c:v>New Zealand</c:v>
                </c:pt>
                <c:pt idx="14">
                  <c:v>France</c:v>
                </c:pt>
                <c:pt idx="15">
                  <c:v>Finland</c:v>
                </c:pt>
                <c:pt idx="16">
                  <c:v>EU22 average</c:v>
                </c:pt>
                <c:pt idx="17">
                  <c:v>OECD average</c:v>
                </c:pt>
                <c:pt idx="18">
                  <c:v>Czech Republic</c:v>
                </c:pt>
                <c:pt idx="19">
                  <c:v>Ireland</c:v>
                </c:pt>
                <c:pt idx="20">
                  <c:v>Estonia</c:v>
                </c:pt>
                <c:pt idx="21">
                  <c:v>Iceland</c:v>
                </c:pt>
                <c:pt idx="22">
                  <c:v>Slovenia</c:v>
                </c:pt>
                <c:pt idx="23">
                  <c:v>Spain</c:v>
                </c:pt>
                <c:pt idx="24">
                  <c:v>Poland</c:v>
                </c:pt>
                <c:pt idx="25">
                  <c:v>Slovak Republic</c:v>
                </c:pt>
                <c:pt idx="26">
                  <c:v>Israel</c:v>
                </c:pt>
                <c:pt idx="27">
                  <c:v>Latvia</c:v>
                </c:pt>
                <c:pt idx="28">
                  <c:v>Italy</c:v>
                </c:pt>
                <c:pt idx="29">
                  <c:v>Hungary</c:v>
                </c:pt>
                <c:pt idx="30">
                  <c:v>Portugal</c:v>
                </c:pt>
                <c:pt idx="31">
                  <c:v>Korea</c:v>
                </c:pt>
                <c:pt idx="32">
                  <c:v>Lithuania</c:v>
                </c:pt>
                <c:pt idx="33">
                  <c:v>Chile</c:v>
                </c:pt>
                <c:pt idx="34">
                  <c:v>Türkiye</c:v>
                </c:pt>
                <c:pt idx="35">
                  <c:v>Mexico</c:v>
                </c:pt>
                <c:pt idx="36">
                  <c:v>Colombia</c:v>
                </c:pt>
                <c:pt idx="37">
                  <c:v>Greece</c:v>
                </c:pt>
              </c:strCache>
            </c:strRef>
          </c:cat>
          <c:val>
            <c:numRef>
              <c:f>'Figure C1.1.'!$D$26:$D$63</c:f>
              <c:numCache>
                <c:formatCode>#,##0.00</c:formatCode>
                <c:ptCount val="38"/>
                <c:pt idx="0">
                  <c:v>51978.27</c:v>
                </c:pt>
                <c:pt idx="1">
                  <c:v>35346.910000000003</c:v>
                </c:pt>
                <c:pt idx="2">
                  <c:v>29687.85</c:v>
                </c:pt>
                <c:pt idx="3">
                  <c:v>26045.98</c:v>
                </c:pt>
                <c:pt idx="4">
                  <c:v>25019.07</c:v>
                </c:pt>
                <c:pt idx="5">
                  <c:v>22334.720000000001</c:v>
                </c:pt>
                <c:pt idx="6">
                  <c:v>21658.02</c:v>
                </c:pt>
                <c:pt idx="7">
                  <c:v>21329.11</c:v>
                </c:pt>
                <c:pt idx="8">
                  <c:v>21081.68</c:v>
                </c:pt>
                <c:pt idx="9">
                  <c:v>20888.599999999999</c:v>
                </c:pt>
                <c:pt idx="10">
                  <c:v>20625.27</c:v>
                </c:pt>
                <c:pt idx="11">
                  <c:v>19607.97</c:v>
                </c:pt>
                <c:pt idx="12">
                  <c:v>19503.66</c:v>
                </c:pt>
                <c:pt idx="13">
                  <c:v>18641.36</c:v>
                </c:pt>
                <c:pt idx="14">
                  <c:v>18135.93</c:v>
                </c:pt>
                <c:pt idx="15">
                  <c:v>18128.5</c:v>
                </c:pt>
                <c:pt idx="16">
                  <c:v>17669.960772727271</c:v>
                </c:pt>
                <c:pt idx="17">
                  <c:v>17559.142944444447</c:v>
                </c:pt>
                <c:pt idx="18">
                  <c:v>17411.189999999999</c:v>
                </c:pt>
                <c:pt idx="19">
                  <c:v>16996.59</c:v>
                </c:pt>
                <c:pt idx="20">
                  <c:v>16751.75</c:v>
                </c:pt>
                <c:pt idx="21">
                  <c:v>16609.82</c:v>
                </c:pt>
                <c:pt idx="22">
                  <c:v>15266.82</c:v>
                </c:pt>
                <c:pt idx="23">
                  <c:v>14237.32</c:v>
                </c:pt>
                <c:pt idx="24">
                  <c:v>12911.71</c:v>
                </c:pt>
                <c:pt idx="25">
                  <c:v>12749.03</c:v>
                </c:pt>
                <c:pt idx="26">
                  <c:v>12682.53</c:v>
                </c:pt>
                <c:pt idx="27">
                  <c:v>12186.15</c:v>
                </c:pt>
                <c:pt idx="28">
                  <c:v>12177.44</c:v>
                </c:pt>
                <c:pt idx="29">
                  <c:v>12107.35</c:v>
                </c:pt>
                <c:pt idx="30">
                  <c:v>11858.04</c:v>
                </c:pt>
                <c:pt idx="31">
                  <c:v>11287.46</c:v>
                </c:pt>
                <c:pt idx="32">
                  <c:v>11039.26</c:v>
                </c:pt>
                <c:pt idx="33">
                  <c:v>10253.36</c:v>
                </c:pt>
                <c:pt idx="34">
                  <c:v>9455.2039999999997</c:v>
                </c:pt>
                <c:pt idx="35">
                  <c:v>7341.3190000000004</c:v>
                </c:pt>
                <c:pt idx="36">
                  <c:v>4601.4759999999997</c:v>
                </c:pt>
                <c:pt idx="37">
                  <c:v>4192.4269999999997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4-5FB4-4DA7-8008-B50AB8D63D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2598128"/>
        <c:axId val="1412599216"/>
      </c:lineChart>
      <c:catAx>
        <c:axId val="141259812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rgbClr val="000101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12599216"/>
        <c:crossesAt val="0"/>
        <c:auto val="1"/>
        <c:lblAlgn val="ctr"/>
        <c:lblOffset val="0"/>
        <c:tickLblSkip val="1"/>
        <c:noMultiLvlLbl val="0"/>
      </c:catAx>
      <c:valAx>
        <c:axId val="1412599216"/>
        <c:scaling>
          <c:orientation val="minMax"/>
          <c:max val="53000"/>
          <c:min val="0"/>
        </c:scaling>
        <c:delete val="0"/>
        <c:axPos val="l"/>
        <c:majorGridlines>
          <c:spPr>
            <a:ln w="12700" cap="flat" cmpd="sng" algn="ctr">
              <a:solidFill>
                <a:srgbClr val="D9D9D9"/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0"/>
              <a:lstStyle/>
              <a:p>
                <a:pPr>
                  <a:defRPr sz="1000" b="0" i="1" u="none" strike="noStrike" kern="1200" baseline="0">
                    <a:solidFill>
                      <a:srgbClr val="00010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en-GB" sz="1000" b="0" i="1">
                    <a:solidFill>
                      <a:srgbClr val="000101"/>
                    </a:solidFill>
                    <a:latin typeface="Calibri" panose="020F0502020204030204" pitchFamily="34" charset="0"/>
                  </a:rPr>
                  <a:t>USD converted using PPPs</a:t>
                </a:r>
              </a:p>
            </c:rich>
          </c:tx>
          <c:layout>
            <c:manualLayout>
              <c:xMode val="edge"/>
              <c:yMode val="edge"/>
              <c:x val="0"/>
              <c:y val="1.887557247543999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0"/>
            <a:lstStyle/>
            <a:p>
              <a:pPr>
                <a:defRPr sz="1000" b="0" i="1" u="none" strike="noStrike" kern="1200" baseline="0">
                  <a:solidFill>
                    <a:srgbClr val="000101"/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\ ##0" sourceLinked="0"/>
        <c:majorTickMark val="in"/>
        <c:minorTickMark val="none"/>
        <c:tickLblPos val="nextTo"/>
        <c:spPr>
          <a:noFill/>
          <a:ln w="9525" cap="flat" cmpd="sng" algn="ctr">
            <a:solidFill>
              <a:srgbClr val="000101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12598128"/>
        <c:crosses val="autoZero"/>
        <c:crossBetween val="between"/>
      </c:valAx>
      <c:spPr>
        <a:noFill/>
        <a:ln w="9525"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EAEAEA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</a14:hiddenLine>
          </a:ext>
        </a:extLst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ayout>
        <c:manualLayout>
          <c:xMode val="edge"/>
          <c:yMode val="edge"/>
          <c:x val="0.17411755703684895"/>
          <c:y val="1.1717894008419353E-2"/>
          <c:w val="0.68099710794176926"/>
          <c:h val="4.3942102531572574E-2"/>
        </c:manualLayout>
      </c:layout>
      <c:overlay val="1"/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EAEAEA"/>
              </a:solidFill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  <c:txPr>
        <a:bodyPr rot="0" spcFirstLastPara="1" vertOverflow="ellipsis" vert="horz" wrap="square" anchor="ctr" anchorCtr="1"/>
        <a:lstStyle/>
        <a:p>
          <a:pPr>
            <a:defRPr sz="750" b="0" i="0" u="none" strike="noStrike" kern="0" baseline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en-US"/>
        </a:p>
      </c:txPr>
    </c:legend>
    <c:plotVisOnly val="1"/>
    <c:dispBlanksAs val="gap"/>
    <c:showDLblsOverMax val="1"/>
  </c:chart>
  <c:spPr>
    <a:noFill/>
    <a:ln w="6350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6350" cap="flat" cmpd="sng" algn="ctr">
          <a:solidFill>
            <a:sysClr val="windowText" lastClr="000000">
              <a:tint val="75000"/>
            </a:sysClr>
          </a:solidFill>
          <a:prstDash val="solid"/>
          <a:round/>
        </a14:hiddenLine>
      </a:ext>
    </a:ex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875687705464364E-2"/>
          <c:y val="9.9703905564217113E-2"/>
          <c:w val="0.93898100972672538"/>
          <c:h val="0.62954917656923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C1.5.'!$B$34</c:f>
              <c:strCache>
                <c:ptCount val="1"/>
                <c:pt idx="0">
                  <c:v>Number of students</c:v>
                </c:pt>
              </c:strCache>
            </c:strRef>
          </c:tx>
          <c:spPr>
            <a:solidFill>
              <a:srgbClr val="002F6C"/>
            </a:solidFill>
            <a:ln w="6350">
              <a:noFill/>
            </a:ln>
            <a:effectLst/>
            <a:extLst>
              <a:ext uri="{91240B29-F687-4F45-9708-019B960494DF}">
                <a14:hiddenLine xmlns:a14="http://schemas.microsoft.com/office/drawing/2010/main" w="6350" cap="rnd" cmpd="sng" algn="ctr">
                  <a:solidFill>
                    <a:sysClr val="windowText" lastClr="000000"/>
                  </a:solidFill>
                  <a:prstDash val="solid"/>
                  <a:round/>
                </a14:hiddenLine>
              </a:ext>
            </a:extLst>
          </c:spPr>
          <c:invertIfNegative val="0"/>
          <c:dPt>
            <c:idx val="10"/>
            <c:invertIfNegative val="0"/>
            <c:bubble3D val="0"/>
            <c:spPr>
              <a:solidFill>
                <a:srgbClr val="002F6C"/>
              </a:solidFill>
              <a:ln w="6350"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 cap="rnd" cmpd="sng" algn="ctr">
                    <a:solidFill>
                      <a:sysClr val="windowText" lastClr="000000"/>
                    </a:solidFill>
                    <a:prstDash val="solid"/>
                    <a:round/>
                  </a14:hiddenLine>
                </a:ext>
              </a:ex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2C9-45B5-ACCB-E44ECF310E5E}"/>
              </c:ext>
            </c:extLst>
          </c:dPt>
          <c:dPt>
            <c:idx val="11"/>
            <c:invertIfNegative val="0"/>
            <c:bubble3D val="0"/>
            <c:spPr>
              <a:solidFill>
                <a:srgbClr val="AC147A"/>
              </a:solidFill>
              <a:ln w="6350" cap="rnd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2C9-45B5-ACCB-E44ECF310E5E}"/>
              </c:ext>
            </c:extLst>
          </c:dPt>
          <c:dPt>
            <c:idx val="12"/>
            <c:invertIfNegative val="0"/>
            <c:bubble3D val="0"/>
            <c:spPr>
              <a:solidFill>
                <a:srgbClr val="002F6C"/>
              </a:solidFill>
              <a:ln w="6350"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 cap="rnd" cmpd="sng" algn="ctr">
                    <a:solidFill>
                      <a:sysClr val="windowText" lastClr="000000"/>
                    </a:solidFill>
                    <a:prstDash val="solid"/>
                    <a:round/>
                  </a14:hiddenLine>
                </a:ext>
              </a:ex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2C9-45B5-ACCB-E44ECF310E5E}"/>
              </c:ext>
            </c:extLst>
          </c:dPt>
          <c:dPt>
            <c:idx val="14"/>
            <c:invertIfNegative val="0"/>
            <c:bubble3D val="0"/>
            <c:spPr>
              <a:solidFill>
                <a:srgbClr val="DD2C00"/>
              </a:solidFill>
              <a:ln w="6350" cap="rnd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2C9-45B5-ACCB-E44ECF310E5E}"/>
              </c:ext>
            </c:extLst>
          </c:dPt>
          <c:cat>
            <c:strRef>
              <c:f>'Figure C1.5.'!$A$35:$A$67</c:f>
              <c:strCache>
                <c:ptCount val="33"/>
                <c:pt idx="0">
                  <c:v>Hungary</c:v>
                </c:pt>
                <c:pt idx="1">
                  <c:v>Slovak Republic</c:v>
                </c:pt>
                <c:pt idx="2">
                  <c:v>Iceland</c:v>
                </c:pt>
                <c:pt idx="3">
                  <c:v>Poland</c:v>
                </c:pt>
                <c:pt idx="4">
                  <c:v>Czech Republic</c:v>
                </c:pt>
                <c:pt idx="5">
                  <c:v>Latvia</c:v>
                </c:pt>
                <c:pt idx="6">
                  <c:v>Estonia</c:v>
                </c:pt>
                <c:pt idx="7">
                  <c:v>Colombia</c:v>
                </c:pt>
                <c:pt idx="8">
                  <c:v>Lithuania</c:v>
                </c:pt>
                <c:pt idx="9">
                  <c:v>Türkiye</c:v>
                </c:pt>
                <c:pt idx="10">
                  <c:v>Chile</c:v>
                </c:pt>
                <c:pt idx="11">
                  <c:v>EU average</c:v>
                </c:pt>
                <c:pt idx="12">
                  <c:v>Israel</c:v>
                </c:pt>
                <c:pt idx="13">
                  <c:v>Norway</c:v>
                </c:pt>
                <c:pt idx="14">
                  <c:v>OECD average</c:v>
                </c:pt>
                <c:pt idx="15">
                  <c:v>United Kingdom</c:v>
                </c:pt>
                <c:pt idx="16">
                  <c:v>United States</c:v>
                </c:pt>
                <c:pt idx="17">
                  <c:v>Germany</c:v>
                </c:pt>
                <c:pt idx="18">
                  <c:v>Netherlands</c:v>
                </c:pt>
                <c:pt idx="19">
                  <c:v>New Zealand</c:v>
                </c:pt>
                <c:pt idx="20">
                  <c:v>Sweden</c:v>
                </c:pt>
                <c:pt idx="21">
                  <c:v>Austria</c:v>
                </c:pt>
                <c:pt idx="22">
                  <c:v>Spain</c:v>
                </c:pt>
                <c:pt idx="23">
                  <c:v>Portugal</c:v>
                </c:pt>
                <c:pt idx="24">
                  <c:v>Japan</c:v>
                </c:pt>
                <c:pt idx="25">
                  <c:v>Canada</c:v>
                </c:pt>
                <c:pt idx="26">
                  <c:v>Belgium</c:v>
                </c:pt>
                <c:pt idx="27">
                  <c:v>France</c:v>
                </c:pt>
                <c:pt idx="28">
                  <c:v>Italy</c:v>
                </c:pt>
                <c:pt idx="29">
                  <c:v>Slovenia</c:v>
                </c:pt>
                <c:pt idx="30">
                  <c:v>Finland</c:v>
                </c:pt>
                <c:pt idx="31">
                  <c:v>Greece</c:v>
                </c:pt>
                <c:pt idx="32">
                  <c:v>Mexico</c:v>
                </c:pt>
              </c:strCache>
            </c:strRef>
          </c:cat>
          <c:val>
            <c:numRef>
              <c:f>'Figure C1.5.'!$B$35:$B$67</c:f>
              <c:numCache>
                <c:formatCode>#,##0.00</c:formatCode>
                <c:ptCount val="33"/>
                <c:pt idx="0">
                  <c:v>-1.993608</c:v>
                </c:pt>
                <c:pt idx="1">
                  <c:v>-1.1052550000000001</c:v>
                </c:pt>
                <c:pt idx="2">
                  <c:v>-0.17552380000000001</c:v>
                </c:pt>
                <c:pt idx="3">
                  <c:v>-1.148647</c:v>
                </c:pt>
                <c:pt idx="4">
                  <c:v>-4.0257000000000001E-2</c:v>
                </c:pt>
                <c:pt idx="5">
                  <c:v>-0.6712437</c:v>
                </c:pt>
                <c:pt idx="6">
                  <c:v>-0.58358310000000002</c:v>
                </c:pt>
                <c:pt idx="7">
                  <c:v>-3.8713200000000003E-2</c:v>
                </c:pt>
                <c:pt idx="8">
                  <c:v>-3.049839</c:v>
                </c:pt>
                <c:pt idx="9">
                  <c:v>2.3524759999999998</c:v>
                </c:pt>
                <c:pt idx="10">
                  <c:v>0.56524280000000005</c:v>
                </c:pt>
                <c:pt idx="11">
                  <c:v>-0.17098272857142863</c:v>
                </c:pt>
                <c:pt idx="12">
                  <c:v>2.1764869999999998</c:v>
                </c:pt>
                <c:pt idx="13">
                  <c:v>0.89454650000000002</c:v>
                </c:pt>
                <c:pt idx="14">
                  <c:v>9.0629566820941213E-2</c:v>
                </c:pt>
                <c:pt idx="15">
                  <c:v>0.17623900000000001</c:v>
                </c:pt>
                <c:pt idx="16">
                  <c:v>2.0742E-3</c:v>
                </c:pt>
                <c:pt idx="17">
                  <c:v>6.5326999999999998E-3</c:v>
                </c:pt>
                <c:pt idx="18">
                  <c:v>-7.0929999999999995E-4</c:v>
                </c:pt>
                <c:pt idx="19">
                  <c:v>0.40671829999999998</c:v>
                </c:pt>
                <c:pt idx="20">
                  <c:v>2.0387050000000002</c:v>
                </c:pt>
                <c:pt idx="21">
                  <c:v>9.4580700000000004E-2</c:v>
                </c:pt>
                <c:pt idx="22">
                  <c:v>1.1043670000000001</c:v>
                </c:pt>
                <c:pt idx="23">
                  <c:v>-1.5369710000000001</c:v>
                </c:pt>
                <c:pt idx="24">
                  <c:v>-0.67809819999999998</c:v>
                </c:pt>
                <c:pt idx="25">
                  <c:v>1.044643</c:v>
                </c:pt>
                <c:pt idx="26">
                  <c:v>0.61036349999999995</c:v>
                </c:pt>
                <c:pt idx="27">
                  <c:v>0.75926780000000005</c:v>
                </c:pt>
                <c:pt idx="28">
                  <c:v>-1.6385299999999998E-2</c:v>
                </c:pt>
                <c:pt idx="29">
                  <c:v>0.39377210000000001</c:v>
                </c:pt>
                <c:pt idx="30">
                  <c:v>2.1624600000000001E-2</c:v>
                </c:pt>
                <c:pt idx="31">
                  <c:v>0.25489329999999999</c:v>
                </c:pt>
                <c:pt idx="32">
                  <c:v>1.0735269999999999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2C9-45B5-ACCB-E44ECF310E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466402512"/>
        <c:axId val="1466403056"/>
      </c:barChart>
      <c:lineChart>
        <c:grouping val="standard"/>
        <c:varyColors val="0"/>
        <c:ser>
          <c:idx val="1"/>
          <c:order val="1"/>
          <c:tx>
            <c:strRef>
              <c:f>'Figure C1.5.'!$C$34</c:f>
              <c:strCache>
                <c:ptCount val="1"/>
                <c:pt idx="0">
                  <c:v>Expenditure on educational institutions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</c:spPr>
          <c:marker>
            <c:symbol val="square"/>
            <c:size val="10"/>
            <c:spPr>
              <a:solidFill>
                <a:schemeClr val="accent2"/>
              </a:solidFill>
              <a:ln w="6350" cap="flat" cmpd="sng" algn="ctr">
                <a:noFill/>
                <a:prstDash val="solid"/>
                <a:round/>
              </a:ln>
              <a:effectLst/>
            </c:spPr>
          </c:marker>
          <c:dPt>
            <c:idx val="10"/>
            <c:bubble3D val="0"/>
            <c:spPr>
              <a:ln w="19050" cap="rnd" cmpd="sng" algn="ctr">
                <a:noFill/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72C9-45B5-ACCB-E44ECF310E5E}"/>
              </c:ext>
            </c:extLst>
          </c:dPt>
          <c:dPt>
            <c:idx val="11"/>
            <c:marker>
              <c:spPr>
                <a:solidFill>
                  <a:srgbClr val="EAA4C8"/>
                </a:solidFill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</a:ln>
                <a:effectLst/>
              </c:spPr>
            </c:marker>
            <c:bubble3D val="0"/>
            <c:spPr>
              <a:ln w="19050" cap="rnd" cmpd="sng" algn="ctr">
                <a:noFill/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72C9-45B5-ACCB-E44ECF310E5E}"/>
              </c:ext>
            </c:extLst>
          </c:dPt>
          <c:dPt>
            <c:idx val="12"/>
            <c:bubble3D val="0"/>
            <c:spPr>
              <a:ln w="19050" cap="rnd" cmpd="sng" algn="ctr">
                <a:noFill/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72C9-45B5-ACCB-E44ECF310E5E}"/>
              </c:ext>
            </c:extLst>
          </c:dPt>
          <c:dPt>
            <c:idx val="14"/>
            <c:marker>
              <c:spPr>
                <a:solidFill>
                  <a:srgbClr val="E4644B"/>
                </a:solidFill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</a:ln>
                <a:effectLst/>
              </c:spPr>
            </c:marker>
            <c:bubble3D val="0"/>
            <c:spPr>
              <a:ln w="19050" cap="rnd" cmpd="sng" algn="ctr">
                <a:noFill/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72C9-45B5-ACCB-E44ECF310E5E}"/>
              </c:ext>
            </c:extLst>
          </c:dPt>
          <c:dPt>
            <c:idx val="21"/>
            <c:bubble3D val="0"/>
            <c:spPr>
              <a:ln w="19050" cap="rnd" cmpd="sng" algn="ctr">
                <a:noFill/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72C9-45B5-ACCB-E44ECF310E5E}"/>
              </c:ext>
            </c:extLst>
          </c:dPt>
          <c:cat>
            <c:strRef>
              <c:f>'Figure C1.5.'!$A$35:$A$67</c:f>
              <c:strCache>
                <c:ptCount val="33"/>
                <c:pt idx="0">
                  <c:v>Hungary</c:v>
                </c:pt>
                <c:pt idx="1">
                  <c:v>Slovak Republic</c:v>
                </c:pt>
                <c:pt idx="2">
                  <c:v>Iceland</c:v>
                </c:pt>
                <c:pt idx="3">
                  <c:v>Poland</c:v>
                </c:pt>
                <c:pt idx="4">
                  <c:v>Czech Republic</c:v>
                </c:pt>
                <c:pt idx="5">
                  <c:v>Latvia</c:v>
                </c:pt>
                <c:pt idx="6">
                  <c:v>Estonia</c:v>
                </c:pt>
                <c:pt idx="7">
                  <c:v>Colombia</c:v>
                </c:pt>
                <c:pt idx="8">
                  <c:v>Lithuania</c:v>
                </c:pt>
                <c:pt idx="9">
                  <c:v>Türkiye</c:v>
                </c:pt>
                <c:pt idx="10">
                  <c:v>Chile</c:v>
                </c:pt>
                <c:pt idx="11">
                  <c:v>EU average</c:v>
                </c:pt>
                <c:pt idx="12">
                  <c:v>Israel</c:v>
                </c:pt>
                <c:pt idx="13">
                  <c:v>Norway</c:v>
                </c:pt>
                <c:pt idx="14">
                  <c:v>OECD average</c:v>
                </c:pt>
                <c:pt idx="15">
                  <c:v>United Kingdom</c:v>
                </c:pt>
                <c:pt idx="16">
                  <c:v>United States</c:v>
                </c:pt>
                <c:pt idx="17">
                  <c:v>Germany</c:v>
                </c:pt>
                <c:pt idx="18">
                  <c:v>Netherlands</c:v>
                </c:pt>
                <c:pt idx="19">
                  <c:v>New Zealand</c:v>
                </c:pt>
                <c:pt idx="20">
                  <c:v>Sweden</c:v>
                </c:pt>
                <c:pt idx="21">
                  <c:v>Austria</c:v>
                </c:pt>
                <c:pt idx="22">
                  <c:v>Spain</c:v>
                </c:pt>
                <c:pt idx="23">
                  <c:v>Portugal</c:v>
                </c:pt>
                <c:pt idx="24">
                  <c:v>Japan</c:v>
                </c:pt>
                <c:pt idx="25">
                  <c:v>Canada</c:v>
                </c:pt>
                <c:pt idx="26">
                  <c:v>Belgium</c:v>
                </c:pt>
                <c:pt idx="27">
                  <c:v>France</c:v>
                </c:pt>
                <c:pt idx="28">
                  <c:v>Italy</c:v>
                </c:pt>
                <c:pt idx="29">
                  <c:v>Slovenia</c:v>
                </c:pt>
                <c:pt idx="30">
                  <c:v>Finland</c:v>
                </c:pt>
                <c:pt idx="31">
                  <c:v>Greece</c:v>
                </c:pt>
                <c:pt idx="32">
                  <c:v>Mexico</c:v>
                </c:pt>
              </c:strCache>
            </c:strRef>
          </c:cat>
          <c:val>
            <c:numRef>
              <c:f>'Figure C1.5.'!$C$35:$C$67</c:f>
              <c:numCache>
                <c:formatCode>#,##0.00</c:formatCode>
                <c:ptCount val="33"/>
                <c:pt idx="0">
                  <c:v>3.7859080000000001</c:v>
                </c:pt>
                <c:pt idx="1">
                  <c:v>3.8735029999999999</c:v>
                </c:pt>
                <c:pt idx="2">
                  <c:v>4.0552970000000004</c:v>
                </c:pt>
                <c:pt idx="3">
                  <c:v>2.8018000000000001</c:v>
                </c:pt>
                <c:pt idx="4">
                  <c:v>3.709292</c:v>
                </c:pt>
                <c:pt idx="5">
                  <c:v>2.990472</c:v>
                </c:pt>
                <c:pt idx="6">
                  <c:v>3.0059809999999998</c:v>
                </c:pt>
                <c:pt idx="7">
                  <c:v>2.9437069999999999</c:v>
                </c:pt>
                <c:pt idx="8">
                  <c:v>-0.3415108</c:v>
                </c:pt>
                <c:pt idx="9">
                  <c:v>4.9975509999999996</c:v>
                </c:pt>
                <c:pt idx="10">
                  <c:v>3.0537960000000002</c:v>
                </c:pt>
                <c:pt idx="11">
                  <c:v>1.5877708249999998</c:v>
                </c:pt>
                <c:pt idx="12">
                  <c:v>4.0438890000000001</c:v>
                </c:pt>
                <c:pt idx="13">
                  <c:v>2.7154210000000001</c:v>
                </c:pt>
                <c:pt idx="14">
                  <c:v>1.8806701218750002</c:v>
                </c:pt>
                <c:pt idx="15">
                  <c:v>1.847172</c:v>
                </c:pt>
                <c:pt idx="16">
                  <c:v>1.457047</c:v>
                </c:pt>
                <c:pt idx="17">
                  <c:v>1.4637830000000001</c:v>
                </c:pt>
                <c:pt idx="18">
                  <c:v>1.044095</c:v>
                </c:pt>
                <c:pt idx="19">
                  <c:v>1.3537650000000001</c:v>
                </c:pt>
                <c:pt idx="20">
                  <c:v>2.9221529999999998</c:v>
                </c:pt>
                <c:pt idx="21">
                  <c:v>0.82746739999999996</c:v>
                </c:pt>
                <c:pt idx="22">
                  <c:v>1.8200639999999999</c:v>
                </c:pt>
                <c:pt idx="23">
                  <c:v>-0.92751980000000001</c:v>
                </c:pt>
                <c:pt idx="24">
                  <c:v>-0.11521579999999999</c:v>
                </c:pt>
                <c:pt idx="25">
                  <c:v>1.5278700000000001</c:v>
                </c:pt>
                <c:pt idx="26">
                  <c:v>1.06864</c:v>
                </c:pt>
                <c:pt idx="27">
                  <c:v>1.200199</c:v>
                </c:pt>
                <c:pt idx="28">
                  <c:v>0.30292269999999999</c:v>
                </c:pt>
                <c:pt idx="29">
                  <c:v>0.59944390000000003</c:v>
                </c:pt>
                <c:pt idx="30">
                  <c:v>-0.2488911</c:v>
                </c:pt>
                <c:pt idx="31">
                  <c:v>-0.13239380000000001</c:v>
                </c:pt>
                <c:pt idx="32">
                  <c:v>0.5457282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3-72C9-45B5-ACCB-E44ECF310E5E}"/>
            </c:ext>
          </c:extLst>
        </c:ser>
        <c:ser>
          <c:idx val="2"/>
          <c:order val="2"/>
          <c:tx>
            <c:strRef>
              <c:f>'Figure C1.5.'!$D$34</c:f>
              <c:strCache>
                <c:ptCount val="1"/>
                <c:pt idx="0">
                  <c:v>Expenditure per student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</c:spPr>
          <c:marker>
            <c:symbol val="triangle"/>
            <c:size val="10"/>
            <c:spPr>
              <a:solidFill>
                <a:schemeClr val="accent6"/>
              </a:solidFill>
              <a:ln w="6350" cap="flat" cmpd="sng" algn="ctr">
                <a:noFill/>
                <a:prstDash val="solid"/>
                <a:round/>
              </a:ln>
              <a:effectLst/>
            </c:spPr>
          </c:marker>
          <c:dPt>
            <c:idx val="10"/>
            <c:bubble3D val="0"/>
            <c:spPr>
              <a:ln w="19050" cap="rnd" cmpd="sng" algn="ctr">
                <a:noFill/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72C9-45B5-ACCB-E44ECF310E5E}"/>
              </c:ext>
            </c:extLst>
          </c:dPt>
          <c:dPt>
            <c:idx val="11"/>
            <c:marker>
              <c:spPr>
                <a:solidFill>
                  <a:srgbClr val="C8838D"/>
                </a:solidFill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</a:ln>
                <a:effectLst/>
              </c:spPr>
            </c:marker>
            <c:bubble3D val="0"/>
            <c:spPr>
              <a:ln w="19050" cap="rnd" cmpd="sng" algn="ctr">
                <a:noFill/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72C9-45B5-ACCB-E44ECF310E5E}"/>
              </c:ext>
            </c:extLst>
          </c:dPt>
          <c:dPt>
            <c:idx val="12"/>
            <c:bubble3D val="0"/>
            <c:spPr>
              <a:ln w="19050" cap="rnd" cmpd="sng" algn="ctr">
                <a:noFill/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72C9-45B5-ACCB-E44ECF310E5E}"/>
              </c:ext>
            </c:extLst>
          </c:dPt>
          <c:dPt>
            <c:idx val="14"/>
            <c:marker>
              <c:spPr>
                <a:solidFill>
                  <a:srgbClr val="F79779"/>
                </a:solidFill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</a:ln>
                <a:effectLst/>
              </c:spPr>
            </c:marker>
            <c:bubble3D val="0"/>
            <c:spPr>
              <a:ln w="19050" cap="rnd" cmpd="sng" algn="ctr">
                <a:noFill/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72C9-45B5-ACCB-E44ECF310E5E}"/>
              </c:ext>
            </c:extLst>
          </c:dPt>
          <c:cat>
            <c:strRef>
              <c:f>'Figure C1.5.'!$A$35:$A$67</c:f>
              <c:strCache>
                <c:ptCount val="33"/>
                <c:pt idx="0">
                  <c:v>Hungary</c:v>
                </c:pt>
                <c:pt idx="1">
                  <c:v>Slovak Republic</c:v>
                </c:pt>
                <c:pt idx="2">
                  <c:v>Iceland</c:v>
                </c:pt>
                <c:pt idx="3">
                  <c:v>Poland</c:v>
                </c:pt>
                <c:pt idx="4">
                  <c:v>Czech Republic</c:v>
                </c:pt>
                <c:pt idx="5">
                  <c:v>Latvia</c:v>
                </c:pt>
                <c:pt idx="6">
                  <c:v>Estonia</c:v>
                </c:pt>
                <c:pt idx="7">
                  <c:v>Colombia</c:v>
                </c:pt>
                <c:pt idx="8">
                  <c:v>Lithuania</c:v>
                </c:pt>
                <c:pt idx="9">
                  <c:v>Türkiye</c:v>
                </c:pt>
                <c:pt idx="10">
                  <c:v>Chile</c:v>
                </c:pt>
                <c:pt idx="11">
                  <c:v>EU average</c:v>
                </c:pt>
                <c:pt idx="12">
                  <c:v>Israel</c:v>
                </c:pt>
                <c:pt idx="13">
                  <c:v>Norway</c:v>
                </c:pt>
                <c:pt idx="14">
                  <c:v>OECD average</c:v>
                </c:pt>
                <c:pt idx="15">
                  <c:v>United Kingdom</c:v>
                </c:pt>
                <c:pt idx="16">
                  <c:v>United States</c:v>
                </c:pt>
                <c:pt idx="17">
                  <c:v>Germany</c:v>
                </c:pt>
                <c:pt idx="18">
                  <c:v>Netherlands</c:v>
                </c:pt>
                <c:pt idx="19">
                  <c:v>New Zealand</c:v>
                </c:pt>
                <c:pt idx="20">
                  <c:v>Sweden</c:v>
                </c:pt>
                <c:pt idx="21">
                  <c:v>Austria</c:v>
                </c:pt>
                <c:pt idx="22">
                  <c:v>Spain</c:v>
                </c:pt>
                <c:pt idx="23">
                  <c:v>Portugal</c:v>
                </c:pt>
                <c:pt idx="24">
                  <c:v>Japan</c:v>
                </c:pt>
                <c:pt idx="25">
                  <c:v>Canada</c:v>
                </c:pt>
                <c:pt idx="26">
                  <c:v>Belgium</c:v>
                </c:pt>
                <c:pt idx="27">
                  <c:v>France</c:v>
                </c:pt>
                <c:pt idx="28">
                  <c:v>Italy</c:v>
                </c:pt>
                <c:pt idx="29">
                  <c:v>Slovenia</c:v>
                </c:pt>
                <c:pt idx="30">
                  <c:v>Finland</c:v>
                </c:pt>
                <c:pt idx="31">
                  <c:v>Greece</c:v>
                </c:pt>
                <c:pt idx="32">
                  <c:v>Mexico</c:v>
                </c:pt>
              </c:strCache>
            </c:strRef>
          </c:cat>
          <c:val>
            <c:numRef>
              <c:f>'Figure C1.5.'!$D$35:$D$67</c:f>
              <c:numCache>
                <c:formatCode>#,##0.00</c:formatCode>
                <c:ptCount val="33"/>
                <c:pt idx="0">
                  <c:v>5.897081</c:v>
                </c:pt>
                <c:pt idx="1">
                  <c:v>5.0343989999999996</c:v>
                </c:pt>
                <c:pt idx="2">
                  <c:v>4.2382479999999996</c:v>
                </c:pt>
                <c:pt idx="3">
                  <c:v>3.9963479999999998</c:v>
                </c:pt>
                <c:pt idx="4">
                  <c:v>3.7510509999999999</c:v>
                </c:pt>
                <c:pt idx="5">
                  <c:v>3.6864520000000001</c:v>
                </c:pt>
                <c:pt idx="6">
                  <c:v>3.6106349999999998</c:v>
                </c:pt>
                <c:pt idx="7">
                  <c:v>2.9845120000000001</c:v>
                </c:pt>
                <c:pt idx="8">
                  <c:v>2.7935270000000001</c:v>
                </c:pt>
                <c:pt idx="9">
                  <c:v>2.5842670000000001</c:v>
                </c:pt>
                <c:pt idx="10">
                  <c:v>2.4745699999999999</c:v>
                </c:pt>
                <c:pt idx="11">
                  <c:v>1.8377040526315791</c:v>
                </c:pt>
                <c:pt idx="12">
                  <c:v>1.8276330000000001</c:v>
                </c:pt>
                <c:pt idx="13">
                  <c:v>1.8047329999999999</c:v>
                </c:pt>
                <c:pt idx="14">
                  <c:v>1.7877178419354838</c:v>
                </c:pt>
                <c:pt idx="15">
                  <c:v>1.667988</c:v>
                </c:pt>
                <c:pt idx="16">
                  <c:v>1.4549369999999999</c:v>
                </c:pt>
                <c:pt idx="17">
                  <c:v>1.416671</c:v>
                </c:pt>
                <c:pt idx="18">
                  <c:v>1.04481</c:v>
                </c:pt>
                <c:pt idx="19">
                  <c:v>0.94320769999999998</c:v>
                </c:pt>
                <c:pt idx="20">
                  <c:v>0.86579320000000004</c:v>
                </c:pt>
                <c:pt idx="21">
                  <c:v>0.73219540000000005</c:v>
                </c:pt>
                <c:pt idx="22">
                  <c:v>0.70788859999999998</c:v>
                </c:pt>
                <c:pt idx="23">
                  <c:v>0.61897040000000003</c:v>
                </c:pt>
                <c:pt idx="24">
                  <c:v>0.56672100000000003</c:v>
                </c:pt>
                <c:pt idx="25">
                  <c:v>0.4782438</c:v>
                </c:pt>
                <c:pt idx="26">
                  <c:v>0.45548680000000002</c:v>
                </c:pt>
                <c:pt idx="27">
                  <c:v>0.43760539999999998</c:v>
                </c:pt>
                <c:pt idx="28">
                  <c:v>0.31936170000000003</c:v>
                </c:pt>
                <c:pt idx="29">
                  <c:v>0.20486119999999999</c:v>
                </c:pt>
                <c:pt idx="30">
                  <c:v>-0.27045010000000003</c:v>
                </c:pt>
                <c:pt idx="31">
                  <c:v>-0.38630959999999998</c:v>
                </c:pt>
                <c:pt idx="32">
                  <c:v>-0.52218439999999999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C-72C9-45B5-ACCB-E44ECF310E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6402512"/>
        <c:axId val="1466403056"/>
      </c:lineChart>
      <c:catAx>
        <c:axId val="146640251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rgbClr val="000101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66403056"/>
        <c:crosses val="autoZero"/>
        <c:auto val="1"/>
        <c:lblAlgn val="ctr"/>
        <c:lblOffset val="0"/>
        <c:tickLblSkip val="1"/>
        <c:noMultiLvlLbl val="0"/>
      </c:catAx>
      <c:valAx>
        <c:axId val="1466403056"/>
        <c:scaling>
          <c:orientation val="minMax"/>
          <c:max val="6"/>
        </c:scaling>
        <c:delete val="0"/>
        <c:axPos val="l"/>
        <c:majorGridlines>
          <c:spPr>
            <a:ln w="12700" cap="flat" cmpd="sng" algn="ctr">
              <a:solidFill>
                <a:srgbClr val="D9D9D9"/>
              </a:solidFill>
              <a:prstDash val="solid"/>
              <a:round/>
            </a:ln>
            <a:effectLst/>
          </c:spPr>
        </c:majorGridlines>
        <c:numFmt formatCode="General" sourceLinked="0"/>
        <c:majorTickMark val="in"/>
        <c:minorTickMark val="none"/>
        <c:tickLblPos val="nextTo"/>
        <c:spPr>
          <a:noFill/>
          <a:ln w="9525" cap="flat" cmpd="sng" algn="ctr">
            <a:solidFill>
              <a:srgbClr val="000101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66402512"/>
        <c:crosses val="autoZero"/>
        <c:crossBetween val="between"/>
      </c:valAx>
      <c:spPr>
        <a:noFill/>
        <a:ln w="9525"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EAEAEA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</a14:hiddenLine>
          </a:ext>
        </a:extLst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ayout>
        <c:manualLayout>
          <c:xMode val="edge"/>
          <c:yMode val="edge"/>
          <c:x val="9.8943922404393481E-2"/>
          <c:y val="1.1904722847272248E-2"/>
          <c:w val="0.84828545653067"/>
          <c:h val="7.7920526157192083E-2"/>
        </c:manualLayout>
      </c:layout>
      <c:overlay val="1"/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EAEAEA"/>
              </a:solidFill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  <c:txPr>
        <a:bodyPr rot="0" spcFirstLastPara="1" vertOverflow="ellipsis" vert="horz" wrap="square" anchor="ctr" anchorCtr="1"/>
        <a:lstStyle/>
        <a:p>
          <a:pPr>
            <a:defRPr sz="750" b="0" i="0" u="none" strike="noStrike" kern="0" baseline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en-US"/>
        </a:p>
      </c:txPr>
    </c:legend>
    <c:plotVisOnly val="1"/>
    <c:dispBlanksAs val="gap"/>
    <c:showDLblsOverMax val="1"/>
  </c:chart>
  <c:spPr>
    <a:noFill/>
    <a:ln w="6350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6350" cap="flat" cmpd="sng" algn="ctr">
          <a:solidFill>
            <a:sysClr val="windowText" lastClr="000000">
              <a:tint val="75000"/>
            </a:sysClr>
          </a:solidFill>
          <a:prstDash val="solid"/>
          <a:round/>
        </a14:hiddenLine>
      </a:ext>
    </a:ex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130117904299348E-2"/>
          <c:y val="0.14664745109856275"/>
          <c:w val="0.94210158135371413"/>
          <c:h val="0.582728785357737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'Figure C4.1.'!$B$35</c:f>
              <c:strCache>
                <c:ptCount val="1"/>
                <c:pt idx="0">
                  <c:v>Primary</c:v>
                </c:pt>
              </c:strCache>
            </c:strRef>
          </c:tx>
          <c:spPr>
            <a:solidFill>
              <a:srgbClr val="002F6C"/>
            </a:solidFill>
            <a:ln w="6350" cmpd="sng">
              <a:noFill/>
              <a:round/>
            </a:ln>
            <a:effectLst/>
            <a:extLst>
              <a:ext uri="{91240B29-F687-4F45-9708-019B960494DF}">
                <a14:hiddenLine xmlns:a14="http://schemas.microsoft.com/office/drawing/2010/main" w="6350" cmpd="sng">
                  <a:solidFill>
                    <a:srgbClr val="000000"/>
                  </a:solidFill>
                  <a:round/>
                </a14:hiddenLine>
              </a:ext>
            </a:extLst>
          </c:spPr>
          <c:invertIfNegative val="0"/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483-48AA-97C8-7326B19D7ECE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483-48AA-97C8-7326B19D7ECE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6483-48AA-97C8-7326B19D7ECE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6483-48AA-97C8-7326B19D7ECE}"/>
              </c:ext>
            </c:extLst>
          </c:dPt>
          <c:dPt>
            <c:idx val="2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6483-48AA-97C8-7326B19D7ECE}"/>
              </c:ext>
            </c:extLst>
          </c:dPt>
          <c:dPt>
            <c:idx val="23"/>
            <c:invertIfNegative val="0"/>
            <c:bubble3D val="0"/>
            <c:spPr>
              <a:solidFill>
                <a:srgbClr val="DD2C00"/>
              </a:soli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6483-48AA-97C8-7326B19D7ECE}"/>
              </c:ext>
            </c:extLst>
          </c:dPt>
          <c:dPt>
            <c:idx val="2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6483-48AA-97C8-7326B19D7ECE}"/>
              </c:ext>
            </c:extLst>
          </c:dPt>
          <c:dPt>
            <c:idx val="2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6483-48AA-97C8-7326B19D7ECE}"/>
              </c:ext>
            </c:extLst>
          </c:dPt>
          <c:dPt>
            <c:idx val="27"/>
            <c:invertIfNegative val="0"/>
            <c:bubble3D val="0"/>
            <c:spPr>
              <a:solidFill>
                <a:srgbClr val="AC147A"/>
              </a:soli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6483-48AA-97C8-7326B19D7ECE}"/>
              </c:ext>
            </c:extLst>
          </c:dPt>
          <c:cat>
            <c:strRef>
              <c:f>'Figure C4.1.'!$A$36:$A$79</c:f>
              <c:strCache>
                <c:ptCount val="44"/>
                <c:pt idx="0">
                  <c:v>Chile</c:v>
                </c:pt>
                <c:pt idx="1">
                  <c:v>South Africa</c:v>
                </c:pt>
                <c:pt idx="2">
                  <c:v>India</c:v>
                </c:pt>
                <c:pt idx="3">
                  <c:v>Brazil</c:v>
                </c:pt>
                <c:pt idx="4">
                  <c:v>Mexico</c:v>
                </c:pt>
                <c:pt idx="5">
                  <c:v>Switzerland</c:v>
                </c:pt>
                <c:pt idx="6">
                  <c:v>Israel</c:v>
                </c:pt>
                <c:pt idx="7">
                  <c:v>Iceland</c:v>
                </c:pt>
                <c:pt idx="8">
                  <c:v>Ireland</c:v>
                </c:pt>
                <c:pt idx="9">
                  <c:v>Costa Rica</c:v>
                </c:pt>
                <c:pt idx="10">
                  <c:v>Korea</c:v>
                </c:pt>
                <c:pt idx="11">
                  <c:v>Norway</c:v>
                </c:pt>
                <c:pt idx="12">
                  <c:v>Sweden</c:v>
                </c:pt>
                <c:pt idx="13">
                  <c:v>Denmark</c:v>
                </c:pt>
                <c:pt idx="14">
                  <c:v>United Kingdom</c:v>
                </c:pt>
                <c:pt idx="15">
                  <c:v>United States</c:v>
                </c:pt>
                <c:pt idx="16">
                  <c:v>Türkiye</c:v>
                </c:pt>
                <c:pt idx="17">
                  <c:v>Netherlands</c:v>
                </c:pt>
                <c:pt idx="18">
                  <c:v>New Zealand</c:v>
                </c:pt>
                <c:pt idx="19">
                  <c:v>Canada</c:v>
                </c:pt>
                <c:pt idx="20">
                  <c:v>Argentina</c:v>
                </c:pt>
                <c:pt idx="21">
                  <c:v>Australia</c:v>
                </c:pt>
                <c:pt idx="22">
                  <c:v>Belgium</c:v>
                </c:pt>
                <c:pt idx="23">
                  <c:v>OECD average</c:v>
                </c:pt>
                <c:pt idx="24">
                  <c:v>Estonia</c:v>
                </c:pt>
                <c:pt idx="25">
                  <c:v>Portugal</c:v>
                </c:pt>
                <c:pt idx="26">
                  <c:v>Finland</c:v>
                </c:pt>
                <c:pt idx="27">
                  <c:v>EU22 average</c:v>
                </c:pt>
                <c:pt idx="28">
                  <c:v>Czech Republic</c:v>
                </c:pt>
                <c:pt idx="29">
                  <c:v>Slovenia</c:v>
                </c:pt>
                <c:pt idx="30">
                  <c:v>Latvia</c:v>
                </c:pt>
                <c:pt idx="31">
                  <c:v>Austria</c:v>
                </c:pt>
                <c:pt idx="32">
                  <c:v>Poland</c:v>
                </c:pt>
                <c:pt idx="33">
                  <c:v>Colombia</c:v>
                </c:pt>
                <c:pt idx="34">
                  <c:v>Germany</c:v>
                </c:pt>
                <c:pt idx="35">
                  <c:v>Slovak Republic</c:v>
                </c:pt>
                <c:pt idx="36">
                  <c:v>Lithuania</c:v>
                </c:pt>
                <c:pt idx="37">
                  <c:v>Spain</c:v>
                </c:pt>
                <c:pt idx="38">
                  <c:v>France</c:v>
                </c:pt>
                <c:pt idx="39">
                  <c:v>Japan</c:v>
                </c:pt>
                <c:pt idx="40">
                  <c:v>Luxembourg</c:v>
                </c:pt>
                <c:pt idx="41">
                  <c:v>Italy</c:v>
                </c:pt>
                <c:pt idx="42">
                  <c:v>Hungary</c:v>
                </c:pt>
                <c:pt idx="43">
                  <c:v>Greece</c:v>
                </c:pt>
              </c:strCache>
            </c:strRef>
          </c:cat>
          <c:val>
            <c:numRef>
              <c:f>'Figure C4.1.'!$B$36:$B$79</c:f>
              <c:numCache>
                <c:formatCode>#,##0.00</c:formatCode>
                <c:ptCount val="44"/>
                <c:pt idx="0">
                  <c:v>5.9237659999999996</c:v>
                </c:pt>
                <c:pt idx="1">
                  <c:v>7.2993949999999996</c:v>
                </c:pt>
                <c:pt idx="2">
                  <c:v>3.922218</c:v>
                </c:pt>
                <c:pt idx="3">
                  <c:v>4.095828</c:v>
                </c:pt>
                <c:pt idx="4">
                  <c:v>5.4174259999999999</c:v>
                </c:pt>
                <c:pt idx="5">
                  <c:v>4.3837000000000002</c:v>
                </c:pt>
                <c:pt idx="6">
                  <c:v>6.0893290000000002</c:v>
                </c:pt>
                <c:pt idx="7">
                  <c:v>5.1061589999999999</c:v>
                </c:pt>
                <c:pt idx="8">
                  <c:v>4.6929610000000004</c:v>
                </c:pt>
                <c:pt idx="9">
                  <c:v>4.5728679999999997</c:v>
                </c:pt>
                <c:pt idx="10">
                  <c:v>4.6043450000000004</c:v>
                </c:pt>
                <c:pt idx="11">
                  <c:v>3.7148050000000001</c:v>
                </c:pt>
                <c:pt idx="12">
                  <c:v>3.944277</c:v>
                </c:pt>
                <c:pt idx="13">
                  <c:v>3.2034090000000002</c:v>
                </c:pt>
                <c:pt idx="14">
                  <c:v>4.0224869999999999</c:v>
                </c:pt>
                <c:pt idx="15">
                  <c:v>3.8931840000000002</c:v>
                </c:pt>
                <c:pt idx="16">
                  <c:v>2.328195</c:v>
                </c:pt>
                <c:pt idx="17">
                  <c:v>2.7400690000000001</c:v>
                </c:pt>
                <c:pt idx="18">
                  <c:v>2.9714849999999999</c:v>
                </c:pt>
                <c:pt idx="19">
                  <c:v>4.6323990000000004</c:v>
                </c:pt>
                <c:pt idx="20">
                  <c:v>3.97316</c:v>
                </c:pt>
                <c:pt idx="21">
                  <c:v>4.217435</c:v>
                </c:pt>
                <c:pt idx="22">
                  <c:v>2.8813089999999999</c:v>
                </c:pt>
                <c:pt idx="23">
                  <c:v>3.4072926842105264</c:v>
                </c:pt>
                <c:pt idx="24">
                  <c:v>4.0755119999999998</c:v>
                </c:pt>
                <c:pt idx="25">
                  <c:v>3.2449810000000001</c:v>
                </c:pt>
                <c:pt idx="26">
                  <c:v>2.643265</c:v>
                </c:pt>
                <c:pt idx="27">
                  <c:v>2.7813914999999998</c:v>
                </c:pt>
                <c:pt idx="28">
                  <c:v>2.227671</c:v>
                </c:pt>
                <c:pt idx="29">
                  <c:v>3.2611430000000001</c:v>
                </c:pt>
                <c:pt idx="30">
                  <c:v>3.373739</c:v>
                </c:pt>
                <c:pt idx="31">
                  <c:v>1.822695</c:v>
                </c:pt>
                <c:pt idx="32">
                  <c:v>3.0028609999999998</c:v>
                </c:pt>
                <c:pt idx="33">
                  <c:v>3.5298250000000002</c:v>
                </c:pt>
                <c:pt idx="34">
                  <c:v>1.5042340000000001</c:v>
                </c:pt>
                <c:pt idx="35">
                  <c:v>2.4389400000000001</c:v>
                </c:pt>
                <c:pt idx="36">
                  <c:v>2.1560809999999999</c:v>
                </c:pt>
                <c:pt idx="37">
                  <c:v>2.655564</c:v>
                </c:pt>
                <c:pt idx="38">
                  <c:v>2.116514</c:v>
                </c:pt>
                <c:pt idx="39">
                  <c:v>2.8791009999999999</c:v>
                </c:pt>
                <c:pt idx="40">
                  <c:v>2.6625570000000001</c:v>
                </c:pt>
                <c:pt idx="41">
                  <c:v>2.1006909999999999</c:v>
                </c:pt>
                <c:pt idx="42">
                  <c:v>1.7212879999999999</c:v>
                </c:pt>
                <c:pt idx="43">
                  <c:v>2.7208519999999998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6483-48AA-97C8-7326B19D7ECE}"/>
            </c:ext>
          </c:extLst>
        </c:ser>
        <c:ser>
          <c:idx val="10"/>
          <c:order val="1"/>
          <c:tx>
            <c:strRef>
              <c:f>'Figure C4.1.'!$C$35</c:f>
              <c:strCache>
                <c:ptCount val="1"/>
                <c:pt idx="0">
                  <c:v>Secondary and post-secondary non-tertiary</c:v>
                </c:pt>
              </c:strCache>
            </c:strRef>
          </c:tx>
          <c:spPr>
            <a:solidFill>
              <a:schemeClr val="accent1">
                <a:lumMod val="25000"/>
                <a:lumOff val="75000"/>
              </a:schemeClr>
            </a:solidFill>
            <a:ln w="6350" cmpd="sng">
              <a:noFill/>
              <a:round/>
            </a:ln>
            <a:effectLst/>
            <a:extLst>
              <a:ext uri="{91240B29-F687-4F45-9708-019B960494DF}">
                <a14:hiddenLine xmlns:a14="http://schemas.microsoft.com/office/drawing/2010/main" w="6350" cmpd="sng">
                  <a:solidFill>
                    <a:srgbClr val="000000"/>
                  </a:solidFill>
                  <a:round/>
                </a14:hiddenLine>
              </a:ext>
            </a:extLst>
          </c:spPr>
          <c:invertIfNegative val="0"/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6483-48AA-97C8-7326B19D7ECE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6483-48AA-97C8-7326B19D7ECE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6483-48AA-97C8-7326B19D7ECE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6483-48AA-97C8-7326B19D7ECE}"/>
              </c:ext>
            </c:extLst>
          </c:dPt>
          <c:dPt>
            <c:idx val="2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6483-48AA-97C8-7326B19D7ECE}"/>
              </c:ext>
            </c:extLst>
          </c:dPt>
          <c:dPt>
            <c:idx val="23"/>
            <c:invertIfNegative val="0"/>
            <c:bubble3D val="0"/>
            <c:spPr>
              <a:solidFill>
                <a:srgbClr val="F79779"/>
              </a:soli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6483-48AA-97C8-7326B19D7ECE}"/>
              </c:ext>
            </c:extLst>
          </c:dPt>
          <c:dPt>
            <c:idx val="2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6483-48AA-97C8-7326B19D7ECE}"/>
              </c:ext>
            </c:extLst>
          </c:dPt>
          <c:dPt>
            <c:idx val="2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6483-48AA-97C8-7326B19D7ECE}"/>
              </c:ext>
            </c:extLst>
          </c:dPt>
          <c:dPt>
            <c:idx val="27"/>
            <c:invertIfNegative val="0"/>
            <c:bubble3D val="0"/>
            <c:spPr>
              <a:solidFill>
                <a:srgbClr val="EAA4C8"/>
              </a:soli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6483-48AA-97C8-7326B19D7ECE}"/>
              </c:ext>
            </c:extLst>
          </c:dPt>
          <c:cat>
            <c:strRef>
              <c:f>'Figure C4.1.'!$A$36:$A$79</c:f>
              <c:strCache>
                <c:ptCount val="44"/>
                <c:pt idx="0">
                  <c:v>Chile</c:v>
                </c:pt>
                <c:pt idx="1">
                  <c:v>South Africa</c:v>
                </c:pt>
                <c:pt idx="2">
                  <c:v>India</c:v>
                </c:pt>
                <c:pt idx="3">
                  <c:v>Brazil</c:v>
                </c:pt>
                <c:pt idx="4">
                  <c:v>Mexico</c:v>
                </c:pt>
                <c:pt idx="5">
                  <c:v>Switzerland</c:v>
                </c:pt>
                <c:pt idx="6">
                  <c:v>Israel</c:v>
                </c:pt>
                <c:pt idx="7">
                  <c:v>Iceland</c:v>
                </c:pt>
                <c:pt idx="8">
                  <c:v>Ireland</c:v>
                </c:pt>
                <c:pt idx="9">
                  <c:v>Costa Rica</c:v>
                </c:pt>
                <c:pt idx="10">
                  <c:v>Korea</c:v>
                </c:pt>
                <c:pt idx="11">
                  <c:v>Norway</c:v>
                </c:pt>
                <c:pt idx="12">
                  <c:v>Sweden</c:v>
                </c:pt>
                <c:pt idx="13">
                  <c:v>Denmark</c:v>
                </c:pt>
                <c:pt idx="14">
                  <c:v>United Kingdom</c:v>
                </c:pt>
                <c:pt idx="15">
                  <c:v>United States</c:v>
                </c:pt>
                <c:pt idx="16">
                  <c:v>Türkiye</c:v>
                </c:pt>
                <c:pt idx="17">
                  <c:v>Netherlands</c:v>
                </c:pt>
                <c:pt idx="18">
                  <c:v>New Zealand</c:v>
                </c:pt>
                <c:pt idx="19">
                  <c:v>Canada</c:v>
                </c:pt>
                <c:pt idx="20">
                  <c:v>Argentina</c:v>
                </c:pt>
                <c:pt idx="21">
                  <c:v>Australia</c:v>
                </c:pt>
                <c:pt idx="22">
                  <c:v>Belgium</c:v>
                </c:pt>
                <c:pt idx="23">
                  <c:v>OECD average</c:v>
                </c:pt>
                <c:pt idx="24">
                  <c:v>Estonia</c:v>
                </c:pt>
                <c:pt idx="25">
                  <c:v>Portugal</c:v>
                </c:pt>
                <c:pt idx="26">
                  <c:v>Finland</c:v>
                </c:pt>
                <c:pt idx="27">
                  <c:v>EU22 average</c:v>
                </c:pt>
                <c:pt idx="28">
                  <c:v>Czech Republic</c:v>
                </c:pt>
                <c:pt idx="29">
                  <c:v>Slovenia</c:v>
                </c:pt>
                <c:pt idx="30">
                  <c:v>Latvia</c:v>
                </c:pt>
                <c:pt idx="31">
                  <c:v>Austria</c:v>
                </c:pt>
                <c:pt idx="32">
                  <c:v>Poland</c:v>
                </c:pt>
                <c:pt idx="33">
                  <c:v>Colombia</c:v>
                </c:pt>
                <c:pt idx="34">
                  <c:v>Germany</c:v>
                </c:pt>
                <c:pt idx="35">
                  <c:v>Slovak Republic</c:v>
                </c:pt>
                <c:pt idx="36">
                  <c:v>Lithuania</c:v>
                </c:pt>
                <c:pt idx="37">
                  <c:v>Spain</c:v>
                </c:pt>
                <c:pt idx="38">
                  <c:v>France</c:v>
                </c:pt>
                <c:pt idx="39">
                  <c:v>Japan</c:v>
                </c:pt>
                <c:pt idx="40">
                  <c:v>Luxembourg</c:v>
                </c:pt>
                <c:pt idx="41">
                  <c:v>Italy</c:v>
                </c:pt>
                <c:pt idx="42">
                  <c:v>Hungary</c:v>
                </c:pt>
                <c:pt idx="43">
                  <c:v>Greece</c:v>
                </c:pt>
              </c:strCache>
            </c:strRef>
          </c:cat>
          <c:val>
            <c:numRef>
              <c:f>'Figure C4.1.'!$C$36:$C$79</c:f>
              <c:numCache>
                <c:formatCode>#,##0.00</c:formatCode>
                <c:ptCount val="44"/>
                <c:pt idx="0">
                  <c:v>6.0803269999999996</c:v>
                </c:pt>
                <c:pt idx="1">
                  <c:v>6.2809591000000005</c:v>
                </c:pt>
                <c:pt idx="2">
                  <c:v>5.6694825</c:v>
                </c:pt>
                <c:pt idx="3">
                  <c:v>6.3209070000000001</c:v>
                </c:pt>
                <c:pt idx="4">
                  <c:v>5.2933329999999996</c:v>
                </c:pt>
                <c:pt idx="5">
                  <c:v>5.0944450000000003</c:v>
                </c:pt>
                <c:pt idx="6">
                  <c:v>4.8359367000000004</c:v>
                </c:pt>
                <c:pt idx="7">
                  <c:v>4.9614463000000004</c:v>
                </c:pt>
                <c:pt idx="8">
                  <c:v>4.6875862999999995</c:v>
                </c:pt>
                <c:pt idx="9">
                  <c:v>5.1109450000000001</c:v>
                </c:pt>
                <c:pt idx="10">
                  <c:v>5.6393060000000004</c:v>
                </c:pt>
                <c:pt idx="11">
                  <c:v>4.4558892999999999</c:v>
                </c:pt>
                <c:pt idx="12">
                  <c:v>4.5270831999999999</c:v>
                </c:pt>
                <c:pt idx="13">
                  <c:v>4.0781090000000004</c:v>
                </c:pt>
                <c:pt idx="14">
                  <c:v>4.4183599999999998</c:v>
                </c:pt>
                <c:pt idx="15">
                  <c:v>4.3849064000000002</c:v>
                </c:pt>
                <c:pt idx="16">
                  <c:v>5.5230680000000003</c:v>
                </c:pt>
                <c:pt idx="17">
                  <c:v>4.8667499999999997</c:v>
                </c:pt>
                <c:pt idx="18">
                  <c:v>4.6510404000000003</c:v>
                </c:pt>
                <c:pt idx="19">
                  <c:v>2.858876</c:v>
                </c:pt>
                <c:pt idx="20">
                  <c:v>4.5572439999999999</c:v>
                </c:pt>
                <c:pt idx="21">
                  <c:v>4.2804056999999993</c:v>
                </c:pt>
                <c:pt idx="22">
                  <c:v>4.9033639999999998</c:v>
                </c:pt>
                <c:pt idx="23">
                  <c:v>4.3360712368421064</c:v>
                </c:pt>
                <c:pt idx="24">
                  <c:v>3.7402161999999999</c:v>
                </c:pt>
                <c:pt idx="25">
                  <c:v>4.941141</c:v>
                </c:pt>
                <c:pt idx="26">
                  <c:v>4.4434259999999997</c:v>
                </c:pt>
                <c:pt idx="27">
                  <c:v>4.2573852333333324</c:v>
                </c:pt>
                <c:pt idx="28">
                  <c:v>5.0554196999999998</c:v>
                </c:pt>
                <c:pt idx="29">
                  <c:v>3.8559480000000002</c:v>
                </c:pt>
                <c:pt idx="30">
                  <c:v>3.9322835999999999</c:v>
                </c:pt>
                <c:pt idx="31">
                  <c:v>4.0767188000000001</c:v>
                </c:pt>
                <c:pt idx="32">
                  <c:v>3.7841578</c:v>
                </c:pt>
                <c:pt idx="33">
                  <c:v>4.0756670000000002</c:v>
                </c:pt>
                <c:pt idx="34">
                  <c:v>4.8641528999999997</c:v>
                </c:pt>
                <c:pt idx="35">
                  <c:v>4.6420669999999999</c:v>
                </c:pt>
                <c:pt idx="36">
                  <c:v>4.4551970000000001</c:v>
                </c:pt>
                <c:pt idx="37">
                  <c:v>3.762165</c:v>
                </c:pt>
                <c:pt idx="38">
                  <c:v>4.1509256999999993</c:v>
                </c:pt>
                <c:pt idx="39">
                  <c:v>3.2913239999999999</c:v>
                </c:pt>
                <c:pt idx="40">
                  <c:v>3.7495599000000004</c:v>
                </c:pt>
                <c:pt idx="41">
                  <c:v>3.735293</c:v>
                </c:pt>
                <c:pt idx="42">
                  <c:v>3.7241889000000001</c:v>
                </c:pt>
                <c:pt idx="43">
                  <c:v>2.7389625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6483-48AA-97C8-7326B19D7ECE}"/>
            </c:ext>
          </c:extLst>
        </c:ser>
        <c:ser>
          <c:idx val="1"/>
          <c:order val="2"/>
          <c:tx>
            <c:strRef>
              <c:f>'Figure C4.1.'!$D$35</c:f>
              <c:strCache>
                <c:ptCount val="1"/>
                <c:pt idx="0">
                  <c:v>Tertiary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8-6483-48AA-97C8-7326B19D7ECE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6483-48AA-97C8-7326B19D7ECE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A-6483-48AA-97C8-7326B19D7ECE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6483-48AA-97C8-7326B19D7ECE}"/>
              </c:ext>
            </c:extLst>
          </c:dPt>
          <c:dPt>
            <c:idx val="2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C-6483-48AA-97C8-7326B19D7ECE}"/>
              </c:ext>
            </c:extLst>
          </c:dPt>
          <c:dPt>
            <c:idx val="23"/>
            <c:invertIfNegative val="0"/>
            <c:bubble3D val="0"/>
            <c:spPr>
              <a:solidFill>
                <a:srgbClr val="F25602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6483-48AA-97C8-7326B19D7ECE}"/>
              </c:ext>
            </c:extLst>
          </c:dPt>
          <c:dPt>
            <c:idx val="2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F-6483-48AA-97C8-7326B19D7ECE}"/>
              </c:ext>
            </c:extLst>
          </c:dPt>
          <c:dPt>
            <c:idx val="2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0-6483-48AA-97C8-7326B19D7ECE}"/>
              </c:ext>
            </c:extLst>
          </c:dPt>
          <c:dPt>
            <c:idx val="27"/>
            <c:invertIfNegative val="0"/>
            <c:bubble3D val="0"/>
            <c:spPr>
              <a:solidFill>
                <a:srgbClr val="E464AF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2-6483-48AA-97C8-7326B19D7ECE}"/>
              </c:ext>
            </c:extLst>
          </c:dPt>
          <c:cat>
            <c:strRef>
              <c:f>'Figure C4.1.'!$A$36:$A$79</c:f>
              <c:strCache>
                <c:ptCount val="44"/>
                <c:pt idx="0">
                  <c:v>Chile</c:v>
                </c:pt>
                <c:pt idx="1">
                  <c:v>South Africa</c:v>
                </c:pt>
                <c:pt idx="2">
                  <c:v>India</c:v>
                </c:pt>
                <c:pt idx="3">
                  <c:v>Brazil</c:v>
                </c:pt>
                <c:pt idx="4">
                  <c:v>Mexico</c:v>
                </c:pt>
                <c:pt idx="5">
                  <c:v>Switzerland</c:v>
                </c:pt>
                <c:pt idx="6">
                  <c:v>Israel</c:v>
                </c:pt>
                <c:pt idx="7">
                  <c:v>Iceland</c:v>
                </c:pt>
                <c:pt idx="8">
                  <c:v>Ireland</c:v>
                </c:pt>
                <c:pt idx="9">
                  <c:v>Costa Rica</c:v>
                </c:pt>
                <c:pt idx="10">
                  <c:v>Korea</c:v>
                </c:pt>
                <c:pt idx="11">
                  <c:v>Norway</c:v>
                </c:pt>
                <c:pt idx="12">
                  <c:v>Sweden</c:v>
                </c:pt>
                <c:pt idx="13">
                  <c:v>Denmark</c:v>
                </c:pt>
                <c:pt idx="14">
                  <c:v>United Kingdom</c:v>
                </c:pt>
                <c:pt idx="15">
                  <c:v>United States</c:v>
                </c:pt>
                <c:pt idx="16">
                  <c:v>Türkiye</c:v>
                </c:pt>
                <c:pt idx="17">
                  <c:v>Netherlands</c:v>
                </c:pt>
                <c:pt idx="18">
                  <c:v>New Zealand</c:v>
                </c:pt>
                <c:pt idx="19">
                  <c:v>Canada</c:v>
                </c:pt>
                <c:pt idx="20">
                  <c:v>Argentina</c:v>
                </c:pt>
                <c:pt idx="21">
                  <c:v>Australia</c:v>
                </c:pt>
                <c:pt idx="22">
                  <c:v>Belgium</c:v>
                </c:pt>
                <c:pt idx="23">
                  <c:v>OECD average</c:v>
                </c:pt>
                <c:pt idx="24">
                  <c:v>Estonia</c:v>
                </c:pt>
                <c:pt idx="25">
                  <c:v>Portugal</c:v>
                </c:pt>
                <c:pt idx="26">
                  <c:v>Finland</c:v>
                </c:pt>
                <c:pt idx="27">
                  <c:v>EU22 average</c:v>
                </c:pt>
                <c:pt idx="28">
                  <c:v>Czech Republic</c:v>
                </c:pt>
                <c:pt idx="29">
                  <c:v>Slovenia</c:v>
                </c:pt>
                <c:pt idx="30">
                  <c:v>Latvia</c:v>
                </c:pt>
                <c:pt idx="31">
                  <c:v>Austria</c:v>
                </c:pt>
                <c:pt idx="32">
                  <c:v>Poland</c:v>
                </c:pt>
                <c:pt idx="33">
                  <c:v>Colombia</c:v>
                </c:pt>
                <c:pt idx="34">
                  <c:v>Germany</c:v>
                </c:pt>
                <c:pt idx="35">
                  <c:v>Slovak Republic</c:v>
                </c:pt>
                <c:pt idx="36">
                  <c:v>Lithuania</c:v>
                </c:pt>
                <c:pt idx="37">
                  <c:v>Spain</c:v>
                </c:pt>
                <c:pt idx="38">
                  <c:v>France</c:v>
                </c:pt>
                <c:pt idx="39">
                  <c:v>Japan</c:v>
                </c:pt>
                <c:pt idx="40">
                  <c:v>Luxembourg</c:v>
                </c:pt>
                <c:pt idx="41">
                  <c:v>Italy</c:v>
                </c:pt>
                <c:pt idx="42">
                  <c:v>Hungary</c:v>
                </c:pt>
                <c:pt idx="43">
                  <c:v>Greece</c:v>
                </c:pt>
              </c:strCache>
            </c:strRef>
          </c:cat>
          <c:val>
            <c:numRef>
              <c:f>'Figure C4.1.'!$D$36:$D$79</c:f>
              <c:numCache>
                <c:formatCode>#,##0.00</c:formatCode>
                <c:ptCount val="44"/>
                <c:pt idx="0">
                  <c:v>5.437335</c:v>
                </c:pt>
                <c:pt idx="1">
                  <c:v>3.2726679999999999</c:v>
                </c:pt>
                <c:pt idx="2">
                  <c:v>4.9182730000000001</c:v>
                </c:pt>
                <c:pt idx="3">
                  <c:v>3.5871360000000001</c:v>
                </c:pt>
                <c:pt idx="4">
                  <c:v>3.2374170000000002</c:v>
                </c:pt>
                <c:pt idx="5">
                  <c:v>3.9756749999999998</c:v>
                </c:pt>
                <c:pt idx="6">
                  <c:v>2.1622119999999998</c:v>
                </c:pt>
                <c:pt idx="7">
                  <c:v>2.945354</c:v>
                </c:pt>
                <c:pt idx="8">
                  <c:v>3.5460739999999999</c:v>
                </c:pt>
                <c:pt idx="9">
                  <c:v>3.1178539999999999</c:v>
                </c:pt>
                <c:pt idx="10">
                  <c:v>2.41351</c:v>
                </c:pt>
                <c:pt idx="11">
                  <c:v>4.1799580000000001</c:v>
                </c:pt>
                <c:pt idx="12">
                  <c:v>3.6286200000000002</c:v>
                </c:pt>
                <c:pt idx="13">
                  <c:v>4.6681840000000001</c:v>
                </c:pt>
                <c:pt idx="14">
                  <c:v>3.411251</c:v>
                </c:pt>
                <c:pt idx="15">
                  <c:v>3.4107560000000001</c:v>
                </c:pt>
                <c:pt idx="16">
                  <c:v>3.74722</c:v>
                </c:pt>
                <c:pt idx="17">
                  <c:v>3.8424499999999999</c:v>
                </c:pt>
                <c:pt idx="18">
                  <c:v>3.5662430000000001</c:v>
                </c:pt>
                <c:pt idx="19">
                  <c:v>3.649213</c:v>
                </c:pt>
                <c:pt idx="20">
                  <c:v>2.5687720000000001</c:v>
                </c:pt>
                <c:pt idx="21">
                  <c:v>2.6002429999999999</c:v>
                </c:pt>
                <c:pt idx="22">
                  <c:v>2.9579200000000001</c:v>
                </c:pt>
                <c:pt idx="23">
                  <c:v>2.8270815526315789</c:v>
                </c:pt>
                <c:pt idx="24">
                  <c:v>2.7582659999999999</c:v>
                </c:pt>
                <c:pt idx="25">
                  <c:v>1.8535349999999999</c:v>
                </c:pt>
                <c:pt idx="26">
                  <c:v>2.8356729999999999</c:v>
                </c:pt>
                <c:pt idx="27">
                  <c:v>2.5586795909090907</c:v>
                </c:pt>
                <c:pt idx="28">
                  <c:v>2.2650039999999998</c:v>
                </c:pt>
                <c:pt idx="29">
                  <c:v>2.3594759999999999</c:v>
                </c:pt>
                <c:pt idx="30">
                  <c:v>2.1510440000000002</c:v>
                </c:pt>
                <c:pt idx="31">
                  <c:v>3.5530930000000001</c:v>
                </c:pt>
                <c:pt idx="32">
                  <c:v>2.6348760000000002</c:v>
                </c:pt>
                <c:pt idx="33">
                  <c:v>1.6357809999999999</c:v>
                </c:pt>
                <c:pt idx="34">
                  <c:v>2.841288</c:v>
                </c:pt>
                <c:pt idx="35">
                  <c:v>1.9269529999999999</c:v>
                </c:pt>
                <c:pt idx="36">
                  <c:v>2.3025950000000002</c:v>
                </c:pt>
                <c:pt idx="37">
                  <c:v>2.231509</c:v>
                </c:pt>
                <c:pt idx="38">
                  <c:v>2.1937660000000001</c:v>
                </c:pt>
                <c:pt idx="39">
                  <c:v>1.648126</c:v>
                </c:pt>
                <c:pt idx="40">
                  <c:v>1.039695</c:v>
                </c:pt>
                <c:pt idx="41">
                  <c:v>1.6036159999999999</c:v>
                </c:pt>
                <c:pt idx="42">
                  <c:v>1.6296949999999999</c:v>
                </c:pt>
                <c:pt idx="43">
                  <c:v>1.467619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3-6483-48AA-97C8-7326B19D7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66399248"/>
        <c:axId val="1466401424"/>
      </c:barChart>
      <c:catAx>
        <c:axId val="1466399248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low"/>
        <c:spPr>
          <a:noFill/>
          <a:ln w="9525">
            <a:solidFill>
              <a:srgbClr val="00010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5400000" vert="horz"/>
          <a:lstStyle/>
          <a:p>
            <a:pPr>
              <a:defRPr sz="1000" b="0" i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66401424"/>
        <c:crosses val="autoZero"/>
        <c:auto val="1"/>
        <c:lblAlgn val="ctr"/>
        <c:lblOffset val="0"/>
        <c:tickLblSkip val="1"/>
        <c:noMultiLvlLbl val="0"/>
      </c:catAx>
      <c:valAx>
        <c:axId val="1466401424"/>
        <c:scaling>
          <c:orientation val="minMax"/>
          <c:max val="18"/>
        </c:scaling>
        <c:delete val="0"/>
        <c:axPos val="l"/>
        <c:majorGridlines>
          <c:spPr>
            <a:ln w="12700">
              <a:solidFill>
                <a:srgbClr val="D9D9D9"/>
              </a:solidFill>
              <a:prstDash val="solid"/>
            </a:ln>
          </c:spPr>
        </c:majorGridlines>
        <c:numFmt formatCode="General" sourceLinked="0"/>
        <c:majorTickMark val="in"/>
        <c:minorTickMark val="none"/>
        <c:tickLblPos val="nextTo"/>
        <c:spPr>
          <a:noFill/>
          <a:ln w="9525">
            <a:solidFill>
              <a:srgbClr val="00010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1000" b="0" i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66399248"/>
        <c:crosses val="autoZero"/>
        <c:crossBetween val="between"/>
        <c:majorUnit val="3"/>
      </c:valAx>
      <c:spPr>
        <a:noFill/>
        <a:ln w="9525"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EAEAEA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</a14:hiddenLine>
          </a:ext>
        </a:extLst>
      </c:spPr>
    </c:plotArea>
    <c:legend>
      <c:legendPos val="r"/>
      <c:legendEntry>
        <c:idx val="0"/>
        <c:txPr>
          <a:bodyPr/>
          <a:lstStyle/>
          <a:p>
            <a:pPr>
              <a:defRPr sz="1100" b="0" i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100" b="0" i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100" b="0" i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ayout>
        <c:manualLayout>
          <c:xMode val="edge"/>
          <c:yMode val="edge"/>
          <c:x val="0.32637591929416288"/>
          <c:y val="1.1829282037095511E-2"/>
          <c:w val="0.42039516939866017"/>
          <c:h val="0.12061708176660946"/>
        </c:manualLayout>
      </c:layout>
      <c:overlay val="1"/>
      <c:spPr>
        <a:noFill/>
        <a:ln>
          <a:noFill/>
          <a:round/>
        </a:ln>
        <a:effectLst/>
        <a:extLst>
          <a:ext uri="{909E8E84-426E-40DD-AFC4-6F175D3DCCD1}">
            <a14:hiddenFill xmlns:a14="http://schemas.microsoft.com/office/drawing/2010/main">
              <a:solidFill>
                <a:srgbClr val="EAEAEA"/>
              </a:solidFill>
            </a14:hiddenFill>
          </a:ext>
          <a:ext uri="{91240B29-F687-4F45-9708-019B960494DF}">
            <a14:hiddenLine xmlns:a14="http://schemas.microsoft.com/office/drawing/2010/main">
              <a:noFill/>
              <a:round/>
            </a14:hiddenLine>
          </a:ext>
        </a:extLst>
      </c:spPr>
      <c:txPr>
        <a:bodyPr/>
        <a:lstStyle/>
        <a:p>
          <a:pPr>
            <a:defRPr sz="900" b="0" i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en-US"/>
        </a:p>
      </c:txPr>
    </c:legend>
    <c:plotVisOnly val="1"/>
    <c:dispBlanksAs val="gap"/>
    <c:showDLblsOverMax val="1"/>
  </c:chart>
  <c:spPr>
    <a:noFill/>
    <a:ln w="952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chemeClr val="bg1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117120751530005E-2"/>
          <c:y val="0.11241147831562201"/>
          <c:w val="0.91966622962851641"/>
          <c:h val="0.67546896904109943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'Figure D3.6'!$B$34</c:f>
              <c:strCache>
                <c:ptCount val="1"/>
                <c:pt idx="0">
                  <c:v>All tertiary educated workers</c:v>
                </c:pt>
              </c:strCache>
            </c:strRef>
          </c:tx>
          <c:spPr>
            <a:solidFill>
              <a:srgbClr val="002F6C"/>
            </a:solidFill>
            <a:ln w="6350" cmpd="sng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6350" cap="rnd" cmpd="sng">
                  <a:solidFill>
                    <a:sysClr val="windowText" lastClr="000000"/>
                  </a:solidFill>
                  <a:prstDash val="solid"/>
                  <a:round/>
                </a14:hiddenLine>
              </a:ext>
            </a:extLst>
          </c:spPr>
          <c:invertIfNegative val="0"/>
          <c:cat>
            <c:strRef>
              <c:f>'Figure D3.6'!$A$35:$A$45</c:f>
              <c:strCache>
                <c:ptCount val="11"/>
                <c:pt idx="0">
                  <c:v>Luxembourg </c:v>
                </c:pt>
                <c:pt idx="1">
                  <c:v>Türkiye </c:v>
                </c:pt>
                <c:pt idx="2">
                  <c:v>Latvia </c:v>
                </c:pt>
                <c:pt idx="3">
                  <c:v>Sweden </c:v>
                </c:pt>
                <c:pt idx="4">
                  <c:v>Chile </c:v>
                </c:pt>
                <c:pt idx="5">
                  <c:v>Norway </c:v>
                </c:pt>
                <c:pt idx="6">
                  <c:v>Czech Republic </c:v>
                </c:pt>
                <c:pt idx="7">
                  <c:v>Austria </c:v>
                </c:pt>
                <c:pt idx="8">
                  <c:v> </c:v>
                </c:pt>
                <c:pt idx="9">
                  <c:v>Scotland (UK) </c:v>
                </c:pt>
                <c:pt idx="10">
                  <c:v>England (UK) </c:v>
                </c:pt>
              </c:strCache>
            </c:strRef>
          </c:cat>
          <c:val>
            <c:numRef>
              <c:f>'Figure D3.6'!$B$35:$B$45</c:f>
              <c:numCache>
                <c:formatCode>#,##0.00</c:formatCode>
                <c:ptCount val="11"/>
                <c:pt idx="0">
                  <c:v>1.4600698686436038</c:v>
                </c:pt>
                <c:pt idx="1">
                  <c:v>0.84599132096268048</c:v>
                </c:pt>
                <c:pt idx="2">
                  <c:v>0.8320218886968942</c:v>
                </c:pt>
                <c:pt idx="3">
                  <c:v>0.76288117893052443</c:v>
                </c:pt>
                <c:pt idx="4">
                  <c:v>0.65293363202403565</c:v>
                </c:pt>
                <c:pt idx="5">
                  <c:v>0.60153148843067228</c:v>
                </c:pt>
                <c:pt idx="6">
                  <c:v>0.52017271351422412</c:v>
                </c:pt>
                <c:pt idx="7">
                  <c:v>#N/A</c:v>
                </c:pt>
                <c:pt idx="8">
                  <c:v>#N/A</c:v>
                </c:pt>
                <c:pt idx="9">
                  <c:v>0.67317097147190308</c:v>
                </c:pt>
                <c:pt idx="10">
                  <c:v>0.5622515909768061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96-4D84-9622-4E960F0E9E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66398160"/>
        <c:axId val="1466400880"/>
      </c:barChart>
      <c:lineChart>
        <c:grouping val="standard"/>
        <c:varyColors val="0"/>
        <c:ser>
          <c:idx val="0"/>
          <c:order val="1"/>
          <c:tx>
            <c:strRef>
              <c:f>'Figure D3.6'!$C$34</c:f>
              <c:strCache>
                <c:ptCount val="1"/>
                <c:pt idx="0">
                  <c:v>Workers who graduated zero to two years ago</c:v>
                </c:pt>
              </c:strCache>
            </c:strRef>
          </c:tx>
          <c:spPr>
            <a:ln w="6350" cap="rnd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6350" cap="rnd">
                  <a:solidFill>
                    <a:sysClr val="windowText" lastClr="000000"/>
                  </a:solidFill>
                  <a:prstDash val="solid"/>
                  <a:round/>
                </a14:hiddenLine>
              </a:ext>
            </a:extLst>
          </c:spPr>
          <c:marker>
            <c:symbol val="diamond"/>
            <c:size val="8"/>
            <c:spPr>
              <a:solidFill>
                <a:srgbClr val="7FA8D9"/>
              </a:solidFill>
              <a:ln w="3175">
                <a:solidFill>
                  <a:srgbClr val="7FA8D9"/>
                </a:solidFill>
                <a:prstDash val="solid"/>
              </a:ln>
              <a:effectLst/>
            </c:spPr>
          </c:marker>
          <c:cat>
            <c:strRef>
              <c:f>'Figure D3.6'!$A$35:$A$45</c:f>
              <c:strCache>
                <c:ptCount val="11"/>
                <c:pt idx="0">
                  <c:v>Luxembourg </c:v>
                </c:pt>
                <c:pt idx="1">
                  <c:v>Türkiye </c:v>
                </c:pt>
                <c:pt idx="2">
                  <c:v>Latvia </c:v>
                </c:pt>
                <c:pt idx="3">
                  <c:v>Sweden </c:v>
                </c:pt>
                <c:pt idx="4">
                  <c:v>Chile </c:v>
                </c:pt>
                <c:pt idx="5">
                  <c:v>Norway </c:v>
                </c:pt>
                <c:pt idx="6">
                  <c:v>Czech Republic </c:v>
                </c:pt>
                <c:pt idx="7">
                  <c:v>Austria </c:v>
                </c:pt>
                <c:pt idx="8">
                  <c:v> </c:v>
                </c:pt>
                <c:pt idx="9">
                  <c:v>Scotland (UK) </c:v>
                </c:pt>
                <c:pt idx="10">
                  <c:v>England (UK) </c:v>
                </c:pt>
              </c:strCache>
            </c:strRef>
          </c:cat>
          <c:val>
            <c:numRef>
              <c:f>'Figure D3.6'!$C$35:$C$45</c:f>
              <c:numCache>
                <c:formatCode>#,##0.00</c:formatCode>
                <c:ptCount val="11"/>
                <c:pt idx="0">
                  <c:v>1.712844696044922</c:v>
                </c:pt>
                <c:pt idx="1">
                  <c:v>1.1079190826416017</c:v>
                </c:pt>
                <c:pt idx="2">
                  <c:v>0.93394660949707031</c:v>
                </c:pt>
                <c:pt idx="3">
                  <c:v>1.0866563415527344</c:v>
                </c:pt>
                <c:pt idx="4">
                  <c:v>0.90243881225585942</c:v>
                </c:pt>
                <c:pt idx="5">
                  <c:v>0.94957206726074217</c:v>
                </c:pt>
                <c:pt idx="6">
                  <c:v>0.80833244323730469</c:v>
                </c:pt>
                <c:pt idx="7">
                  <c:v>#N/A</c:v>
                </c:pt>
                <c:pt idx="8">
                  <c:v>#N/A</c:v>
                </c:pt>
                <c:pt idx="9">
                  <c:v>1.0785311889648437</c:v>
                </c:pt>
                <c:pt idx="10">
                  <c:v>0.90082000732421874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B96-4D84-9622-4E960F0E9E58}"/>
            </c:ext>
          </c:extLst>
        </c:ser>
        <c:ser>
          <c:idx val="2"/>
          <c:order val="2"/>
          <c:tx>
            <c:strRef>
              <c:f>'Figure D3.6'!$D$34</c:f>
              <c:strCache>
                <c:ptCount val="1"/>
                <c:pt idx="0">
                  <c:v>Workers who graduated three to five years ago</c:v>
                </c:pt>
              </c:strCache>
            </c:strRef>
          </c:tx>
          <c:spPr>
            <a:ln w="6350" cap="rnd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6350" cap="rnd">
                  <a:solidFill>
                    <a:sysClr val="windowText" lastClr="000000"/>
                  </a:solidFill>
                  <a:prstDash val="solid"/>
                  <a:round/>
                </a14:hiddenLine>
              </a:ext>
            </a:extLst>
          </c:spPr>
          <c:marker>
            <c:symbol val="diamond"/>
            <c:size val="8"/>
            <c:spPr>
              <a:solidFill>
                <a:srgbClr val="006BB6"/>
              </a:solidFill>
              <a:ln w="3175">
                <a:solidFill>
                  <a:srgbClr val="006BB6"/>
                </a:solidFill>
                <a:prstDash val="solid"/>
              </a:ln>
              <a:effectLst/>
            </c:spPr>
          </c:marker>
          <c:cat>
            <c:strRef>
              <c:f>'Figure D3.6'!$A$35:$A$45</c:f>
              <c:strCache>
                <c:ptCount val="11"/>
                <c:pt idx="0">
                  <c:v>Luxembourg </c:v>
                </c:pt>
                <c:pt idx="1">
                  <c:v>Türkiye </c:v>
                </c:pt>
                <c:pt idx="2">
                  <c:v>Latvia </c:v>
                </c:pt>
                <c:pt idx="3">
                  <c:v>Sweden </c:v>
                </c:pt>
                <c:pt idx="4">
                  <c:v>Chile </c:v>
                </c:pt>
                <c:pt idx="5">
                  <c:v>Norway </c:v>
                </c:pt>
                <c:pt idx="6">
                  <c:v>Czech Republic </c:v>
                </c:pt>
                <c:pt idx="7">
                  <c:v>Austria </c:v>
                </c:pt>
                <c:pt idx="8">
                  <c:v> </c:v>
                </c:pt>
                <c:pt idx="9">
                  <c:v>Scotland (UK) </c:v>
                </c:pt>
                <c:pt idx="10">
                  <c:v>England (UK) </c:v>
                </c:pt>
              </c:strCache>
            </c:strRef>
          </c:cat>
          <c:val>
            <c:numRef>
              <c:f>'Figure D3.6'!$D$35:$D$45</c:f>
              <c:numCache>
                <c:formatCode>#,##0.00</c:formatCode>
                <c:ptCount val="11"/>
                <c:pt idx="0">
                  <c:v>2.2442210388183592</c:v>
                </c:pt>
                <c:pt idx="1">
                  <c:v>1.0074861145019531</c:v>
                </c:pt>
                <c:pt idx="2">
                  <c:v>0.84386314392089845</c:v>
                </c:pt>
                <c:pt idx="3">
                  <c:v>1.0313288116455077</c:v>
                </c:pt>
                <c:pt idx="4">
                  <c:v>#N/A</c:v>
                </c:pt>
                <c:pt idx="5">
                  <c:v>0.82191139221191412</c:v>
                </c:pt>
                <c:pt idx="6">
                  <c:v>1.017973403930664</c:v>
                </c:pt>
                <c:pt idx="7">
                  <c:v>0.90902389526367189</c:v>
                </c:pt>
                <c:pt idx="8">
                  <c:v>#N/A</c:v>
                </c:pt>
                <c:pt idx="9">
                  <c:v>0.9554430389404297</c:v>
                </c:pt>
                <c:pt idx="10">
                  <c:v>0.79801322937011721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B96-4D84-9622-4E960F0E9E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6404144"/>
        <c:axId val="1466407408"/>
      </c:lineChart>
      <c:catAx>
        <c:axId val="146640414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rgbClr val="FFFFFF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rgbClr val="000101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66407408"/>
        <c:crosses val="autoZero"/>
        <c:auto val="1"/>
        <c:lblAlgn val="ctr"/>
        <c:lblOffset val="0"/>
        <c:tickLblSkip val="1"/>
        <c:noMultiLvlLbl val="0"/>
      </c:catAx>
      <c:valAx>
        <c:axId val="1466407408"/>
        <c:scaling>
          <c:orientation val="minMax"/>
          <c:max val="2.5"/>
        </c:scaling>
        <c:delete val="0"/>
        <c:axPos val="l"/>
        <c:majorGridlines>
          <c:spPr>
            <a:ln w="12700" cap="flat" cmpd="sng" algn="ctr">
              <a:solidFill>
                <a:srgbClr val="D9D9D9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010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en-GB" sz="1000" b="0" i="0" baseline="0">
                    <a:solidFill>
                      <a:srgbClr val="000101"/>
                    </a:solidFill>
                    <a:effectLst/>
                    <a:latin typeface="Calibri" panose="020F0502020204030204" pitchFamily="34" charset="0"/>
                  </a:rPr>
                  <a:t>Salary in equivalent USD converted using PPPs</a:t>
                </a:r>
                <a:endParaRPr lang="en-GB" sz="1000">
                  <a:solidFill>
                    <a:srgbClr val="000101"/>
                  </a:solidFill>
                  <a:effectLst/>
                  <a:latin typeface="Calibri" panose="020F050202020403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0101"/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in"/>
        <c:minorTickMark val="none"/>
        <c:tickLblPos val="nextTo"/>
        <c:spPr>
          <a:noFill/>
          <a:ln w="9525">
            <a:solidFill>
              <a:srgbClr val="000101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66404144"/>
        <c:crosses val="autoZero"/>
        <c:crossBetween val="between"/>
      </c:valAx>
      <c:valAx>
        <c:axId val="1466400880"/>
        <c:scaling>
          <c:orientation val="minMax"/>
          <c:max val="2.5"/>
        </c:scaling>
        <c:delete val="1"/>
        <c:axPos val="r"/>
        <c:numFmt formatCode="#,##0.00" sourceLinked="1"/>
        <c:majorTickMark val="out"/>
        <c:minorTickMark val="none"/>
        <c:tickLblPos val="nextTo"/>
        <c:crossAx val="1466398160"/>
        <c:crosses val="max"/>
        <c:crossBetween val="between"/>
      </c:valAx>
      <c:catAx>
        <c:axId val="146639816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466400880"/>
        <c:crosses val="max"/>
        <c:auto val="1"/>
        <c:lblAlgn val="ctr"/>
        <c:lblOffset val="100"/>
        <c:noMultiLvlLbl val="0"/>
      </c:catAx>
      <c:spPr>
        <a:noFill/>
        <a:ln w="9525"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EAEAEA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</a14:hiddenLine>
          </a:ext>
        </a:extLst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ayout>
        <c:manualLayout>
          <c:xMode val="edge"/>
          <c:yMode val="edge"/>
          <c:x val="4.5039921243699564E-2"/>
          <c:y val="1.1829282037095511E-2"/>
          <c:w val="0.94240558220911841"/>
          <c:h val="4.4359807639108163E-2"/>
        </c:manualLayout>
      </c:layout>
      <c:overlay val="1"/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EAEAEA"/>
              </a:solidFill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  <c:txPr>
        <a:bodyPr rot="0" spcFirstLastPara="1" vertOverflow="ellipsis" vert="horz" wrap="square" anchor="ctr" anchorCtr="1"/>
        <a:lstStyle/>
        <a:p>
          <a:pPr>
            <a:defRPr sz="750" b="0" i="0" u="none" strike="noStrike" kern="1200" baseline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en-US"/>
        </a:p>
      </c:txPr>
    </c:legend>
    <c:plotVisOnly val="1"/>
    <c:dispBlanksAs val="gap"/>
    <c:showDLblsOverMax val="1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8.725504391694075E-3"/>
          <c:y val="1.4553234327412823E-2"/>
          <c:w val="0.98691174341245891"/>
          <c:h val="0.974531839927027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'Table D3.7'!$B$34</c:f>
              <c:strCache>
                <c:ptCount val="1"/>
                <c:pt idx="0">
                  <c:v>Change between 2015 and 2021</c:v>
                </c:pt>
              </c:strCache>
            </c:strRef>
          </c:tx>
          <c:spPr>
            <a:solidFill>
              <a:srgbClr val="002F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dPt>
            <c:idx val="12"/>
            <c:invertIfNegative val="0"/>
            <c:bubble3D val="0"/>
            <c:spPr>
              <a:solidFill>
                <a:srgbClr val="AC147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6D3-4584-BA80-ED3A294E6358}"/>
              </c:ext>
            </c:extLst>
          </c:dPt>
          <c:cat>
            <c:strRef>
              <c:f>'Table D3.7'!$A$35:$A$57</c:f>
              <c:strCache>
                <c:ptCount val="23"/>
                <c:pt idx="0">
                  <c:v>Austria</c:v>
                </c:pt>
                <c:pt idx="1">
                  <c:v>Denmark</c:v>
                </c:pt>
                <c:pt idx="2">
                  <c:v>Finland</c:v>
                </c:pt>
                <c:pt idx="3">
                  <c:v>Portugal</c:v>
                </c:pt>
                <c:pt idx="4">
                  <c:v>United States</c:v>
                </c:pt>
                <c:pt idx="5">
                  <c:v>Israel</c:v>
                </c:pt>
                <c:pt idx="6">
                  <c:v>Netherlands</c:v>
                </c:pt>
                <c:pt idx="7">
                  <c:v>Italy</c:v>
                </c:pt>
                <c:pt idx="8">
                  <c:v>Greece</c:v>
                </c:pt>
                <c:pt idx="9">
                  <c:v>Australia</c:v>
                </c:pt>
                <c:pt idx="10">
                  <c:v>Germany</c:v>
                </c:pt>
                <c:pt idx="11">
                  <c:v>Hungary</c:v>
                </c:pt>
                <c:pt idx="12">
                  <c:v>EU22 average</c:v>
                </c:pt>
                <c:pt idx="13">
                  <c:v>Iceland</c:v>
                </c:pt>
                <c:pt idx="14">
                  <c:v>Estonia</c:v>
                </c:pt>
                <c:pt idx="15">
                  <c:v>Slovak Republic</c:v>
                </c:pt>
                <c:pt idx="16">
                  <c:v>Latvia</c:v>
                </c:pt>
                <c:pt idx="17">
                  <c:v>Lithuania</c:v>
                </c:pt>
                <c:pt idx="19">
                  <c:v>French Comm. (Belgium)</c:v>
                </c:pt>
                <c:pt idx="20">
                  <c:v>Flemish Comm. (Belgium)</c:v>
                </c:pt>
                <c:pt idx="21">
                  <c:v>England (UK)</c:v>
                </c:pt>
                <c:pt idx="22">
                  <c:v>Scotland (UK)</c:v>
                </c:pt>
              </c:strCache>
            </c:strRef>
          </c:cat>
          <c:val>
            <c:numRef>
              <c:f>'Table D3.7'!$B$35:$B$57</c:f>
              <c:numCache>
                <c:formatCode>General</c:formatCode>
                <c:ptCount val="23"/>
                <c:pt idx="0">
                  <c:v>-5.0009759565684959</c:v>
                </c:pt>
                <c:pt idx="1">
                  <c:v>-3.7938841010184206</c:v>
                </c:pt>
                <c:pt idx="2">
                  <c:v>0.67297496362644438</c:v>
                </c:pt>
                <c:pt idx="3">
                  <c:v>0.95990481629100088</c:v>
                </c:pt>
                <c:pt idx="4">
                  <c:v>1.7442362276081553</c:v>
                </c:pt>
                <c:pt idx="5">
                  <c:v>3.974684644195932</c:v>
                </c:pt>
                <c:pt idx="6">
                  <c:v>6.7486746416784484</c:v>
                </c:pt>
                <c:pt idx="7">
                  <c:v>6.951166681003329</c:v>
                </c:pt>
                <c:pt idx="8">
                  <c:v>8.0083021400712227</c:v>
                </c:pt>
                <c:pt idx="9">
                  <c:v>8.5504013725154806</c:v>
                </c:pt>
                <c:pt idx="10">
                  <c:v>9.6308677744766982</c:v>
                </c:pt>
                <c:pt idx="11">
                  <c:v>11.96299402693927</c:v>
                </c:pt>
                <c:pt idx="12">
                  <c:v>18.209275278587455</c:v>
                </c:pt>
                <c:pt idx="13">
                  <c:v>24.421560201131712</c:v>
                </c:pt>
                <c:pt idx="14">
                  <c:v>31.690563603819953</c:v>
                </c:pt>
                <c:pt idx="15">
                  <c:v>34.021905338117108</c:v>
                </c:pt>
                <c:pt idx="16">
                  <c:v>59.227103381625426</c:v>
                </c:pt>
                <c:pt idx="17">
                  <c:v>94.65771878387261</c:v>
                </c:pt>
                <c:pt idx="18">
                  <c:v>0</c:v>
                </c:pt>
                <c:pt idx="19">
                  <c:v>-2.0563765216177217</c:v>
                </c:pt>
                <c:pt idx="20">
                  <c:v>0.44145213419731988</c:v>
                </c:pt>
                <c:pt idx="21">
                  <c:v>4.4583874087401796</c:v>
                </c:pt>
                <c:pt idx="22">
                  <c:v>6.7508053767220275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D3-4584-BA80-ED3A294E63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466407952"/>
        <c:axId val="1466392720"/>
      </c:barChart>
      <c:catAx>
        <c:axId val="1466407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Arial Narrow"/>
                <a:cs typeface="Arial Narrow"/>
              </a:defRPr>
            </a:pPr>
            <a:endParaRPr lang="en-US"/>
          </a:p>
        </c:txPr>
        <c:crossAx val="1466392720"/>
        <c:crosses val="autoZero"/>
        <c:auto val="1"/>
        <c:lblAlgn val="ctr"/>
        <c:lblOffset val="0"/>
        <c:tickLblSkip val="1"/>
        <c:noMultiLvlLbl val="0"/>
      </c:catAx>
      <c:valAx>
        <c:axId val="1466392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Arial Narrow"/>
                <a:cs typeface="Arial Narrow"/>
              </a:defRPr>
            </a:pPr>
            <a:endParaRPr lang="en-US"/>
          </a:p>
        </c:txPr>
        <c:crossAx val="1466407952"/>
        <c:crosses val="autoZero"/>
        <c:crossBetween val="between"/>
      </c:valAx>
      <c:spPr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plotVisOnly val="1"/>
    <c:dispBlanksAs val="gap"/>
    <c:showDLblsOverMax val="1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524362001378232E-2"/>
          <c:y val="0.13650267926159815"/>
          <c:w val="0.89884623640122463"/>
          <c:h val="0.62815962896484856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'Figure D4.3.'!$C$33</c:f>
              <c:strCache>
                <c:ptCount val="1"/>
                <c:pt idx="0">
                  <c:v>Total statutory working time in hours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cat>
            <c:strRef>
              <c:f>'Figure D4.3.'!$A$34:$A$55</c:f>
              <c:strCache>
                <c:ptCount val="22"/>
                <c:pt idx="0">
                  <c:v>Latvia</c:v>
                </c:pt>
                <c:pt idx="1">
                  <c:v>Luxembourg</c:v>
                </c:pt>
                <c:pt idx="2">
                  <c:v>Lithuania</c:v>
                </c:pt>
                <c:pt idx="3">
                  <c:v>Israel</c:v>
                </c:pt>
                <c:pt idx="4">
                  <c:v>Portugal</c:v>
                </c:pt>
                <c:pt idx="5">
                  <c:v>Colombia</c:v>
                </c:pt>
                <c:pt idx="6">
                  <c:v>Spain</c:v>
                </c:pt>
                <c:pt idx="7">
                  <c:v>France</c:v>
                </c:pt>
                <c:pt idx="8">
                  <c:v>Netherlands</c:v>
                </c:pt>
                <c:pt idx="9">
                  <c:v>Hungary</c:v>
                </c:pt>
                <c:pt idx="10">
                  <c:v>Estonia</c:v>
                </c:pt>
                <c:pt idx="11">
                  <c:v>Slovak Republic</c:v>
                </c:pt>
                <c:pt idx="12">
                  <c:v>Korea</c:v>
                </c:pt>
                <c:pt idx="13">
                  <c:v>Switzerland</c:v>
                </c:pt>
                <c:pt idx="14">
                  <c:v>Germany</c:v>
                </c:pt>
                <c:pt idx="15">
                  <c:v>Czech Republic</c:v>
                </c:pt>
                <c:pt idx="16">
                  <c:v>Poland</c:v>
                </c:pt>
                <c:pt idx="17">
                  <c:v>Türkiye</c:v>
                </c:pt>
                <c:pt idx="18">
                  <c:v>Norway</c:v>
                </c:pt>
                <c:pt idx="19">
                  <c:v>Japan</c:v>
                </c:pt>
                <c:pt idx="21">
                  <c:v>Scotland (UK)</c:v>
                </c:pt>
              </c:strCache>
              <c:extLst xmlns:c16r2="http://schemas.microsoft.com/office/drawing/2015/06/chart"/>
            </c:strRef>
          </c:cat>
          <c:val>
            <c:numRef>
              <c:f>'Figure D4.3.'!$C$34:$C$55</c:f>
              <c:numCache>
                <c:formatCode>#,##0.00</c:formatCode>
                <c:ptCount val="22"/>
                <c:pt idx="0">
                  <c:v>1320</c:v>
                </c:pt>
                <c:pt idx="1">
                  <c:v>1228.8</c:v>
                </c:pt>
                <c:pt idx="2">
                  <c:v>1512</c:v>
                </c:pt>
                <c:pt idx="3">
                  <c:v>1267.8763300000001</c:v>
                </c:pt>
                <c:pt idx="4">
                  <c:v>1368</c:v>
                </c:pt>
                <c:pt idx="5">
                  <c:v>1720</c:v>
                </c:pt>
                <c:pt idx="6">
                  <c:v>1425</c:v>
                </c:pt>
                <c:pt idx="7">
                  <c:v>1607</c:v>
                </c:pt>
                <c:pt idx="8">
                  <c:v>1659</c:v>
                </c:pt>
                <c:pt idx="9">
                  <c:v>1656</c:v>
                </c:pt>
                <c:pt idx="10">
                  <c:v>1540</c:v>
                </c:pt>
                <c:pt idx="11">
                  <c:v>1560</c:v>
                </c:pt>
                <c:pt idx="12">
                  <c:v>1520</c:v>
                </c:pt>
                <c:pt idx="13">
                  <c:v>1866</c:v>
                </c:pt>
                <c:pt idx="14">
                  <c:v>1795</c:v>
                </c:pt>
                <c:pt idx="15">
                  <c:v>1688</c:v>
                </c:pt>
                <c:pt idx="16">
                  <c:v>1432</c:v>
                </c:pt>
                <c:pt idx="17">
                  <c:v>1576</c:v>
                </c:pt>
                <c:pt idx="18">
                  <c:v>1687.5</c:v>
                </c:pt>
                <c:pt idx="19">
                  <c:v>1728.3</c:v>
                </c:pt>
                <c:pt idx="20">
                  <c:v>#N/A</c:v>
                </c:pt>
                <c:pt idx="21">
                  <c:v>1365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95-4E85-AAF8-49870B6EEA69}"/>
            </c:ext>
          </c:extLst>
        </c:ser>
        <c:ser>
          <c:idx val="0"/>
          <c:order val="2"/>
          <c:tx>
            <c:strRef>
              <c:f>'Figure D4.3.'!$D$33</c:f>
              <c:strCache>
                <c:ptCount val="1"/>
                <c:pt idx="0">
                  <c:v>Net teaching time in hours</c:v>
                </c:pt>
              </c:strCache>
            </c:strRef>
          </c:tx>
          <c:spPr>
            <a:solidFill>
              <a:schemeClr val="accent1">
                <a:lumMod val="25000"/>
                <a:lumOff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cat>
            <c:strRef>
              <c:f>'Figure D4.3.'!$A$34:$A$55</c:f>
              <c:strCache>
                <c:ptCount val="22"/>
                <c:pt idx="0">
                  <c:v>Latvia</c:v>
                </c:pt>
                <c:pt idx="1">
                  <c:v>Luxembourg</c:v>
                </c:pt>
                <c:pt idx="2">
                  <c:v>Lithuania</c:v>
                </c:pt>
                <c:pt idx="3">
                  <c:v>Israel</c:v>
                </c:pt>
                <c:pt idx="4">
                  <c:v>Portugal</c:v>
                </c:pt>
                <c:pt idx="5">
                  <c:v>Colombia</c:v>
                </c:pt>
                <c:pt idx="6">
                  <c:v>Spain</c:v>
                </c:pt>
                <c:pt idx="7">
                  <c:v>France</c:v>
                </c:pt>
                <c:pt idx="8">
                  <c:v>Netherlands</c:v>
                </c:pt>
                <c:pt idx="9">
                  <c:v>Hungary</c:v>
                </c:pt>
                <c:pt idx="10">
                  <c:v>Estonia</c:v>
                </c:pt>
                <c:pt idx="11">
                  <c:v>Slovak Republic</c:v>
                </c:pt>
                <c:pt idx="12">
                  <c:v>Korea</c:v>
                </c:pt>
                <c:pt idx="13">
                  <c:v>Switzerland</c:v>
                </c:pt>
                <c:pt idx="14">
                  <c:v>Germany</c:v>
                </c:pt>
                <c:pt idx="15">
                  <c:v>Czech Republic</c:v>
                </c:pt>
                <c:pt idx="16">
                  <c:v>Poland</c:v>
                </c:pt>
                <c:pt idx="17">
                  <c:v>Türkiye</c:v>
                </c:pt>
                <c:pt idx="18">
                  <c:v>Norway</c:v>
                </c:pt>
                <c:pt idx="19">
                  <c:v>Japan</c:v>
                </c:pt>
                <c:pt idx="21">
                  <c:v>Scotland (UK)</c:v>
                </c:pt>
              </c:strCache>
              <c:extLst xmlns:c16r2="http://schemas.microsoft.com/office/drawing/2015/06/chart"/>
            </c:strRef>
          </c:cat>
          <c:val>
            <c:numRef>
              <c:f>'Figure D4.3.'!$D$34:$D$55</c:f>
              <c:numCache>
                <c:formatCode>#,##0.00</c:formatCode>
                <c:ptCount val="22"/>
                <c:pt idx="0">
                  <c:v>832</c:v>
                </c:pt>
                <c:pt idx="1">
                  <c:v>739.2</c:v>
                </c:pt>
                <c:pt idx="2">
                  <c:v>854.4</c:v>
                </c:pt>
                <c:pt idx="3">
                  <c:v>649.56957</c:v>
                </c:pt>
                <c:pt idx="4">
                  <c:v>667.33333000000005</c:v>
                </c:pt>
                <c:pt idx="5">
                  <c:v>836</c:v>
                </c:pt>
                <c:pt idx="6">
                  <c:v>665.09975999999995</c:v>
                </c:pt>
                <c:pt idx="7">
                  <c:v>720</c:v>
                </c:pt>
                <c:pt idx="8">
                  <c:v>720</c:v>
                </c:pt>
                <c:pt idx="9">
                  <c:v>640.79999999999995</c:v>
                </c:pt>
                <c:pt idx="10">
                  <c:v>574.20000000000005</c:v>
                </c:pt>
                <c:pt idx="11">
                  <c:v>561</c:v>
                </c:pt>
                <c:pt idx="12">
                  <c:v>543.64409000000001</c:v>
                </c:pt>
                <c:pt idx="13">
                  <c:v>637.5</c:v>
                </c:pt>
                <c:pt idx="14">
                  <c:v>610.36478999999997</c:v>
                </c:pt>
                <c:pt idx="15">
                  <c:v>573</c:v>
                </c:pt>
                <c:pt idx="16">
                  <c:v>483.3</c:v>
                </c:pt>
                <c:pt idx="17">
                  <c:v>520.79999999999995</c:v>
                </c:pt>
                <c:pt idx="18">
                  <c:v>522.5</c:v>
                </c:pt>
                <c:pt idx="19">
                  <c:v>507.48379</c:v>
                </c:pt>
                <c:pt idx="20">
                  <c:v>#N/A</c:v>
                </c:pt>
                <c:pt idx="21">
                  <c:v>855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A95-4E85-AAF8-49870B6EEA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466405232"/>
        <c:axId val="1466393808"/>
      </c:barChart>
      <c:lineChart>
        <c:grouping val="standard"/>
        <c:varyColors val="0"/>
        <c:ser>
          <c:idx val="2"/>
          <c:order val="0"/>
          <c:tx>
            <c:strRef>
              <c:f>'Figure D4.3.'!$B$33</c:f>
              <c:strCache>
                <c:ptCount val="1"/>
                <c:pt idx="0">
                  <c:v>Percentage of total statutory working time spent teaching</c:v>
                </c:pt>
              </c:strCache>
            </c:strRef>
          </c:tx>
          <c:spPr>
            <a:ln w="6350" cap="rnd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6350" cap="rnd">
                  <a:solidFill>
                    <a:sysClr val="windowText" lastClr="000000"/>
                  </a:solidFill>
                  <a:prstDash val="solid"/>
                  <a:round/>
                </a14:hiddenLine>
              </a:ext>
            </a:extLst>
          </c:spPr>
          <c:marker>
            <c:symbol val="diamond"/>
            <c:size val="10"/>
            <c:spPr>
              <a:solidFill>
                <a:schemeClr val="accent1"/>
              </a:solidFill>
              <a:ln w="6350">
                <a:noFill/>
                <a:prstDash val="solid"/>
              </a:ln>
              <a:effectLst/>
            </c:spPr>
          </c:marker>
          <c:cat>
            <c:strRef>
              <c:f>'Figure D4.3.'!$A$34:$A$55</c:f>
              <c:strCache>
                <c:ptCount val="22"/>
                <c:pt idx="0">
                  <c:v>Latvia</c:v>
                </c:pt>
                <c:pt idx="1">
                  <c:v>Luxembourg</c:v>
                </c:pt>
                <c:pt idx="2">
                  <c:v>Lithuania</c:v>
                </c:pt>
                <c:pt idx="3">
                  <c:v>Israel</c:v>
                </c:pt>
                <c:pt idx="4">
                  <c:v>Portugal</c:v>
                </c:pt>
                <c:pt idx="5">
                  <c:v>Colombia</c:v>
                </c:pt>
                <c:pt idx="6">
                  <c:v>Spain</c:v>
                </c:pt>
                <c:pt idx="7">
                  <c:v>France</c:v>
                </c:pt>
                <c:pt idx="8">
                  <c:v>Netherlands</c:v>
                </c:pt>
                <c:pt idx="9">
                  <c:v>Hungary</c:v>
                </c:pt>
                <c:pt idx="10">
                  <c:v>Estonia</c:v>
                </c:pt>
                <c:pt idx="11">
                  <c:v>Slovak Republic</c:v>
                </c:pt>
                <c:pt idx="12">
                  <c:v>Korea</c:v>
                </c:pt>
                <c:pt idx="13">
                  <c:v>Switzerland</c:v>
                </c:pt>
                <c:pt idx="14">
                  <c:v>Germany</c:v>
                </c:pt>
                <c:pt idx="15">
                  <c:v>Czech Republic</c:v>
                </c:pt>
                <c:pt idx="16">
                  <c:v>Poland</c:v>
                </c:pt>
                <c:pt idx="17">
                  <c:v>Türkiye</c:v>
                </c:pt>
                <c:pt idx="18">
                  <c:v>Norway</c:v>
                </c:pt>
                <c:pt idx="19">
                  <c:v>Japan</c:v>
                </c:pt>
                <c:pt idx="21">
                  <c:v>Scotland (UK)</c:v>
                </c:pt>
              </c:strCache>
              <c:extLst xmlns:c16r2="http://schemas.microsoft.com/office/drawing/2015/06/chart"/>
            </c:strRef>
          </c:cat>
          <c:val>
            <c:numRef>
              <c:f>'Figure D4.3.'!$B$34:$B$55</c:f>
              <c:numCache>
                <c:formatCode>#,##0.00</c:formatCode>
                <c:ptCount val="22"/>
                <c:pt idx="0">
                  <c:v>0.63029999999999997</c:v>
                </c:pt>
                <c:pt idx="1">
                  <c:v>0.60155999999999998</c:v>
                </c:pt>
                <c:pt idx="2">
                  <c:v>0.56508000000000003</c:v>
                </c:pt>
                <c:pt idx="3">
                  <c:v>0.51232999999999995</c:v>
                </c:pt>
                <c:pt idx="4">
                  <c:v>0.48781999999999998</c:v>
                </c:pt>
                <c:pt idx="5">
                  <c:v>0.48604999999999998</c:v>
                </c:pt>
                <c:pt idx="6">
                  <c:v>0.46673999999999999</c:v>
                </c:pt>
                <c:pt idx="7">
                  <c:v>0.44803999999999999</c:v>
                </c:pt>
                <c:pt idx="8">
                  <c:v>0.434</c:v>
                </c:pt>
                <c:pt idx="9">
                  <c:v>0.38696000000000003</c:v>
                </c:pt>
                <c:pt idx="10">
                  <c:v>0.37286000000000002</c:v>
                </c:pt>
                <c:pt idx="11">
                  <c:v>0.35962</c:v>
                </c:pt>
                <c:pt idx="12">
                  <c:v>0.35765999999999998</c:v>
                </c:pt>
                <c:pt idx="13">
                  <c:v>0.34164</c:v>
                </c:pt>
                <c:pt idx="14">
                  <c:v>0.34004000000000001</c:v>
                </c:pt>
                <c:pt idx="15">
                  <c:v>0.33944999999999997</c:v>
                </c:pt>
                <c:pt idx="16">
                  <c:v>0.33750000000000002</c:v>
                </c:pt>
                <c:pt idx="17">
                  <c:v>0.33045999999999998</c:v>
                </c:pt>
                <c:pt idx="18">
                  <c:v>0.30963000000000002</c:v>
                </c:pt>
                <c:pt idx="19">
                  <c:v>0.29363</c:v>
                </c:pt>
                <c:pt idx="20">
                  <c:v>#N/A</c:v>
                </c:pt>
                <c:pt idx="21">
                  <c:v>0.62636999999999998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A95-4E85-AAF8-49870B6EEA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6406320"/>
        <c:axId val="1466405776"/>
      </c:lineChart>
      <c:catAx>
        <c:axId val="146640523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rgbClr val="000101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66393808"/>
        <c:crosses val="autoZero"/>
        <c:auto val="1"/>
        <c:lblAlgn val="ctr"/>
        <c:lblOffset val="0"/>
        <c:tickLblSkip val="1"/>
        <c:noMultiLvlLbl val="0"/>
      </c:catAx>
      <c:valAx>
        <c:axId val="1466393808"/>
        <c:scaling>
          <c:orientation val="minMax"/>
          <c:max val="2100"/>
          <c:min val="0"/>
        </c:scaling>
        <c:delete val="0"/>
        <c:axPos val="l"/>
        <c:majorGridlines>
          <c:spPr>
            <a:ln w="12700" cap="flat" cmpd="sng" algn="ctr">
              <a:solidFill>
                <a:srgbClr val="D9D9D9"/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1" u="none" strike="noStrike" kern="1200" baseline="0">
                    <a:solidFill>
                      <a:srgbClr val="00010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en-GB" sz="1000" b="0" i="1" baseline="0">
                    <a:solidFill>
                      <a:srgbClr val="000101"/>
                    </a:solidFill>
                    <a:effectLst/>
                    <a:latin typeface="Calibri" panose="020F0502020204030204" pitchFamily="34" charset="0"/>
                  </a:rPr>
                  <a:t>Hours per year</a:t>
                </a:r>
              </a:p>
            </c:rich>
          </c:tx>
          <c:layout>
            <c:manualLayout>
              <c:xMode val="edge"/>
              <c:yMode val="edge"/>
              <c:x val="8.725504391694075E-3"/>
              <c:y val="6.486921215250626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1" u="none" strike="noStrike" kern="1200" baseline="0">
                  <a:solidFill>
                    <a:srgbClr val="000101"/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\ ##0" sourceLinked="0"/>
        <c:majorTickMark val="in"/>
        <c:minorTickMark val="none"/>
        <c:tickLblPos val="nextTo"/>
        <c:spPr>
          <a:noFill/>
          <a:ln w="9525">
            <a:solidFill>
              <a:srgbClr val="000101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66405232"/>
        <c:crosses val="autoZero"/>
        <c:crossBetween val="between"/>
        <c:majorUnit val="300"/>
      </c:valAx>
      <c:valAx>
        <c:axId val="1466405776"/>
        <c:scaling>
          <c:orientation val="minMax"/>
          <c:max val="0.70000000000000007"/>
          <c:min val="0"/>
        </c:scaling>
        <c:delete val="0"/>
        <c:axPos val="r"/>
        <c:title>
          <c:tx>
            <c:rich>
              <a:bodyPr rot="0" spcFirstLastPara="1" vertOverflow="ellipsis" wrap="square" anchor="b" anchorCtr="0"/>
              <a:lstStyle/>
              <a:p>
                <a:pPr>
                  <a:defRPr sz="1000" b="0" i="1" u="none" strike="noStrike" kern="1200" baseline="0">
                    <a:solidFill>
                      <a:srgbClr val="00010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en-GB" sz="1000" b="0" i="1" baseline="0">
                    <a:solidFill>
                      <a:srgbClr val="000101"/>
                    </a:solidFill>
                    <a:effectLst/>
                    <a:latin typeface="Calibri" panose="020F0502020204030204" pitchFamily="34" charset="0"/>
                  </a:rPr>
                  <a:t>Percentage spent teaching</a:t>
                </a:r>
              </a:p>
            </c:rich>
          </c:tx>
          <c:layout>
            <c:manualLayout>
              <c:xMode val="edge"/>
              <c:yMode val="edge"/>
              <c:x val="0.81594934257417584"/>
              <c:y val="6.608974704257686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b" anchorCtr="0"/>
            <a:lstStyle/>
            <a:p>
              <a:pPr>
                <a:defRPr sz="1000" b="0" i="1" u="none" strike="noStrike" kern="1200" baseline="0">
                  <a:solidFill>
                    <a:srgbClr val="000101"/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in"/>
        <c:minorTickMark val="none"/>
        <c:tickLblPos val="nextTo"/>
        <c:spPr>
          <a:noFill/>
          <a:ln>
            <a:solidFill>
              <a:srgbClr val="000101"/>
            </a:solidFill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66406320"/>
        <c:crosses val="max"/>
        <c:crossBetween val="between"/>
      </c:valAx>
      <c:catAx>
        <c:axId val="1466406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66405776"/>
        <c:crossesAt val="0"/>
        <c:auto val="1"/>
        <c:lblAlgn val="ctr"/>
        <c:lblOffset val="100"/>
        <c:noMultiLvlLbl val="0"/>
      </c:catAx>
      <c:spPr>
        <a:noFill/>
        <a:ln w="9525"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EAEAEA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</a14:hiddenLine>
          </a:ext>
        </a:extLst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ayout>
        <c:manualLayout>
          <c:xMode val="edge"/>
          <c:yMode val="edge"/>
          <c:x val="5.6132131618393845E-2"/>
          <c:y val="1.1794402209546594E-2"/>
          <c:w val="0.89508697421321459"/>
          <c:h val="4.4229008285799724E-2"/>
        </c:manualLayout>
      </c:layout>
      <c:overlay val="1"/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EAEAEA"/>
              </a:solidFill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  <c:txPr>
        <a:bodyPr rot="0" spcFirstLastPara="1" vertOverflow="ellipsis" vert="horz" wrap="square" anchor="ctr" anchorCtr="1"/>
        <a:lstStyle/>
        <a:p>
          <a:pPr>
            <a:defRPr sz="750" b="0" i="0" u="none" strike="noStrike" kern="1200" baseline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en-US"/>
        </a:p>
      </c:txPr>
    </c:legend>
    <c:plotVisOnly val="1"/>
    <c:dispBlanksAs val="gap"/>
    <c:showDLblsOverMax val="1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608173611111111"/>
          <c:y val="0.17800330057523253"/>
          <c:w val="0.51405017361111116"/>
          <c:h val="0.8131508977676074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'Figure D4.4.'!$B$33</c:f>
              <c:strCache>
                <c:ptCount val="1"/>
                <c:pt idx="0">
                  <c:v>Mandatory for all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'Figure D4.4.'!$A$34:$A$47</c:f>
              <c:strCache>
                <c:ptCount val="14"/>
                <c:pt idx="0">
                  <c:v>Individual planning or preparation of lessons</c:v>
                </c:pt>
                <c:pt idx="1">
                  <c:v>Marking/correcting of student work</c:v>
                </c:pt>
                <c:pt idx="2">
                  <c:v>Communication and co-operation with parents or guardians</c:v>
                </c:pt>
                <c:pt idx="3">
                  <c:v>Team work and dialogue with colleagues</c:v>
                </c:pt>
                <c:pt idx="4">
                  <c:v>Participation in professional development activities</c:v>
                </c:pt>
                <c:pt idx="5">
                  <c:v>General administrative work</c:v>
                </c:pt>
                <c:pt idx="6">
                  <c:v>Supervision of students during breaks</c:v>
                </c:pt>
                <c:pt idx="7">
                  <c:v>Student counselling</c:v>
                </c:pt>
                <c:pt idx="8">
                  <c:v>Class teacher/form teacher</c:v>
                </c:pt>
                <c:pt idx="9">
                  <c:v>Participation in school or other management in addition to teaching duties</c:v>
                </c:pt>
                <c:pt idx="10">
                  <c:v>Participation in mentoring and/or supporting new teachers in induction</c:v>
                </c:pt>
                <c:pt idx="11">
                  <c:v>Special tasks</c:v>
                </c:pt>
                <c:pt idx="12">
                  <c:v>Teaching more classes or hours than required by full-time contract</c:v>
                </c:pt>
                <c:pt idx="13">
                  <c:v>Engaging in extracurricular activities</c:v>
                </c:pt>
              </c:strCache>
            </c:strRef>
          </c:cat>
          <c:val>
            <c:numRef>
              <c:f>'Figure D4.4.'!$B$34:$B$47</c:f>
              <c:numCache>
                <c:formatCode>#,##0.00</c:formatCode>
                <c:ptCount val="14"/>
                <c:pt idx="0">
                  <c:v>38</c:v>
                </c:pt>
                <c:pt idx="1">
                  <c:v>37</c:v>
                </c:pt>
                <c:pt idx="2">
                  <c:v>35</c:v>
                </c:pt>
                <c:pt idx="3">
                  <c:v>31</c:v>
                </c:pt>
                <c:pt idx="4">
                  <c:v>25</c:v>
                </c:pt>
                <c:pt idx="5">
                  <c:v>31</c:v>
                </c:pt>
                <c:pt idx="6">
                  <c:v>16</c:v>
                </c:pt>
                <c:pt idx="7">
                  <c:v>15</c:v>
                </c:pt>
                <c:pt idx="8">
                  <c:v>7</c:v>
                </c:pt>
                <c:pt idx="9">
                  <c:v>5</c:v>
                </c:pt>
                <c:pt idx="10">
                  <c:v>4</c:v>
                </c:pt>
                <c:pt idx="11">
                  <c:v>2</c:v>
                </c:pt>
                <c:pt idx="12">
                  <c:v>5</c:v>
                </c:pt>
                <c:pt idx="1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0C-42E1-81C8-E690D4A4D110}"/>
            </c:ext>
          </c:extLst>
        </c:ser>
        <c:ser>
          <c:idx val="1"/>
          <c:order val="1"/>
          <c:tx>
            <c:strRef>
              <c:f>'Figure D4.4.'!$C$33</c:f>
              <c:strCache>
                <c:ptCount val="1"/>
                <c:pt idx="0">
                  <c:v>Multiple requirements</c:v>
                </c:pt>
              </c:strCache>
            </c:strRef>
          </c:tx>
          <c:spPr>
            <a:solidFill>
              <a:schemeClr val="accent1">
                <a:lumMod val="25000"/>
                <a:lumOff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cat>
            <c:strRef>
              <c:f>'Figure D4.4.'!$A$34:$A$47</c:f>
              <c:strCache>
                <c:ptCount val="14"/>
                <c:pt idx="0">
                  <c:v>Individual planning or preparation of lessons</c:v>
                </c:pt>
                <c:pt idx="1">
                  <c:v>Marking/correcting of student work</c:v>
                </c:pt>
                <c:pt idx="2">
                  <c:v>Communication and co-operation with parents or guardians</c:v>
                </c:pt>
                <c:pt idx="3">
                  <c:v>Team work and dialogue with colleagues</c:v>
                </c:pt>
                <c:pt idx="4">
                  <c:v>Participation in professional development activities</c:v>
                </c:pt>
                <c:pt idx="5">
                  <c:v>General administrative work</c:v>
                </c:pt>
                <c:pt idx="6">
                  <c:v>Supervision of students during breaks</c:v>
                </c:pt>
                <c:pt idx="7">
                  <c:v>Student counselling</c:v>
                </c:pt>
                <c:pt idx="8">
                  <c:v>Class teacher/form teacher</c:v>
                </c:pt>
                <c:pt idx="9">
                  <c:v>Participation in school or other management in addition to teaching duties</c:v>
                </c:pt>
                <c:pt idx="10">
                  <c:v>Participation in mentoring and/or supporting new teachers in induction</c:v>
                </c:pt>
                <c:pt idx="11">
                  <c:v>Special tasks</c:v>
                </c:pt>
                <c:pt idx="12">
                  <c:v>Teaching more classes or hours than required by full-time contract</c:v>
                </c:pt>
                <c:pt idx="13">
                  <c:v>Engaging in extracurricular activities</c:v>
                </c:pt>
              </c:strCache>
            </c:strRef>
          </c:cat>
          <c:val>
            <c:numRef>
              <c:f>'Figure D4.4.'!$C$34:$C$47</c:f>
              <c:numCache>
                <c:formatCode>#,##0.00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2</c:v>
                </c:pt>
                <c:pt idx="1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10C-42E1-81C8-E690D4A4D110}"/>
            </c:ext>
          </c:extLst>
        </c:ser>
        <c:ser>
          <c:idx val="2"/>
          <c:order val="2"/>
          <c:tx>
            <c:strRef>
              <c:f>'Figure D4.4.'!$D$33</c:f>
              <c:strCache>
                <c:ptCount val="1"/>
                <c:pt idx="0">
                  <c:v>Mandatory for some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cat>
            <c:strRef>
              <c:f>'Figure D4.4.'!$A$34:$A$47</c:f>
              <c:strCache>
                <c:ptCount val="14"/>
                <c:pt idx="0">
                  <c:v>Individual planning or preparation of lessons</c:v>
                </c:pt>
                <c:pt idx="1">
                  <c:v>Marking/correcting of student work</c:v>
                </c:pt>
                <c:pt idx="2">
                  <c:v>Communication and co-operation with parents or guardians</c:v>
                </c:pt>
                <c:pt idx="3">
                  <c:v>Team work and dialogue with colleagues</c:v>
                </c:pt>
                <c:pt idx="4">
                  <c:v>Participation in professional development activities</c:v>
                </c:pt>
                <c:pt idx="5">
                  <c:v>General administrative work</c:v>
                </c:pt>
                <c:pt idx="6">
                  <c:v>Supervision of students during breaks</c:v>
                </c:pt>
                <c:pt idx="7">
                  <c:v>Student counselling</c:v>
                </c:pt>
                <c:pt idx="8">
                  <c:v>Class teacher/form teacher</c:v>
                </c:pt>
                <c:pt idx="9">
                  <c:v>Participation in school or other management in addition to teaching duties</c:v>
                </c:pt>
                <c:pt idx="10">
                  <c:v>Participation in mentoring and/or supporting new teachers in induction</c:v>
                </c:pt>
                <c:pt idx="11">
                  <c:v>Special tasks</c:v>
                </c:pt>
                <c:pt idx="12">
                  <c:v>Teaching more classes or hours than required by full-time contract</c:v>
                </c:pt>
                <c:pt idx="13">
                  <c:v>Engaging in extracurricular activities</c:v>
                </c:pt>
              </c:strCache>
            </c:strRef>
          </c:cat>
          <c:val>
            <c:numRef>
              <c:f>'Figure D4.4.'!$D$34:$D$47</c:f>
              <c:numCache>
                <c:formatCode>#,##0.00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10</c:v>
                </c:pt>
                <c:pt idx="5">
                  <c:v>3</c:v>
                </c:pt>
                <c:pt idx="6">
                  <c:v>13</c:v>
                </c:pt>
                <c:pt idx="7">
                  <c:v>12</c:v>
                </c:pt>
                <c:pt idx="8">
                  <c:v>18</c:v>
                </c:pt>
                <c:pt idx="9">
                  <c:v>18</c:v>
                </c:pt>
                <c:pt idx="10">
                  <c:v>16</c:v>
                </c:pt>
                <c:pt idx="11">
                  <c:v>15</c:v>
                </c:pt>
                <c:pt idx="12">
                  <c:v>9</c:v>
                </c:pt>
                <c:pt idx="1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10C-42E1-81C8-E690D4A4D110}"/>
            </c:ext>
          </c:extLst>
        </c:ser>
        <c:ser>
          <c:idx val="4"/>
          <c:order val="3"/>
          <c:tx>
            <c:strRef>
              <c:f>'Figure D4.4.'!$E$33</c:f>
              <c:strCache>
                <c:ptCount val="1"/>
                <c:pt idx="0">
                  <c:v>Voluntary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cat>
            <c:strRef>
              <c:f>'Figure D4.4.'!$A$34:$A$47</c:f>
              <c:strCache>
                <c:ptCount val="14"/>
                <c:pt idx="0">
                  <c:v>Individual planning or preparation of lessons</c:v>
                </c:pt>
                <c:pt idx="1">
                  <c:v>Marking/correcting of student work</c:v>
                </c:pt>
                <c:pt idx="2">
                  <c:v>Communication and co-operation with parents or guardians</c:v>
                </c:pt>
                <c:pt idx="3">
                  <c:v>Team work and dialogue with colleagues</c:v>
                </c:pt>
                <c:pt idx="4">
                  <c:v>Participation in professional development activities</c:v>
                </c:pt>
                <c:pt idx="5">
                  <c:v>General administrative work</c:v>
                </c:pt>
                <c:pt idx="6">
                  <c:v>Supervision of students during breaks</c:v>
                </c:pt>
                <c:pt idx="7">
                  <c:v>Student counselling</c:v>
                </c:pt>
                <c:pt idx="8">
                  <c:v>Class teacher/form teacher</c:v>
                </c:pt>
                <c:pt idx="9">
                  <c:v>Participation in school or other management in addition to teaching duties</c:v>
                </c:pt>
                <c:pt idx="10">
                  <c:v>Participation in mentoring and/or supporting new teachers in induction</c:v>
                </c:pt>
                <c:pt idx="11">
                  <c:v>Special tasks</c:v>
                </c:pt>
                <c:pt idx="12">
                  <c:v>Teaching more classes or hours than required by full-time contract</c:v>
                </c:pt>
                <c:pt idx="13">
                  <c:v>Engaging in extracurricular activities</c:v>
                </c:pt>
              </c:strCache>
            </c:strRef>
          </c:cat>
          <c:val>
            <c:numRef>
              <c:f>'Figure D4.4.'!$E$34:$E$47</c:f>
              <c:numCache>
                <c:formatCode>#,##0.00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8</c:v>
                </c:pt>
                <c:pt idx="9">
                  <c:v>12</c:v>
                </c:pt>
                <c:pt idx="10">
                  <c:v>18</c:v>
                </c:pt>
                <c:pt idx="11">
                  <c:v>18</c:v>
                </c:pt>
                <c:pt idx="12">
                  <c:v>17</c:v>
                </c:pt>
                <c:pt idx="13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10C-42E1-81C8-E690D4A4D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66406864"/>
        <c:axId val="1466393264"/>
      </c:barChart>
      <c:scatterChart>
        <c:scatterStyle val="lineMarker"/>
        <c:varyColors val="0"/>
        <c:ser>
          <c:idx val="3"/>
          <c:order val="4"/>
          <c:tx>
            <c:strRef>
              <c:f>'Figure D4.4.'!$F$33</c:f>
              <c:strCache>
                <c:ptCount val="1"/>
                <c:pt idx="0">
                  <c:v>Financial incentive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0"/>
            <c:spPr>
              <a:solidFill>
                <a:schemeClr val="accent1"/>
              </a:solidFill>
              <a:ln w="12700">
                <a:noFill/>
              </a:ln>
              <a:effectLst/>
            </c:spPr>
          </c:marker>
          <c:xVal>
            <c:numRef>
              <c:f>'Figure D4.4.'!$F$34:$F$47</c:f>
              <c:numCache>
                <c:formatCode>#,##0.00</c:formatCode>
                <c:ptCount val="14"/>
                <c:pt idx="0">
                  <c:v>5</c:v>
                </c:pt>
                <c:pt idx="1">
                  <c:v>3</c:v>
                </c:pt>
                <c:pt idx="2">
                  <c:v>4</c:v>
                </c:pt>
                <c:pt idx="3">
                  <c:v>3</c:v>
                </c:pt>
                <c:pt idx="4">
                  <c:v>8</c:v>
                </c:pt>
                <c:pt idx="5">
                  <c:v>4</c:v>
                </c:pt>
                <c:pt idx="6">
                  <c:v>2</c:v>
                </c:pt>
                <c:pt idx="7">
                  <c:v>14</c:v>
                </c:pt>
                <c:pt idx="8">
                  <c:v>16</c:v>
                </c:pt>
                <c:pt idx="9">
                  <c:v>20</c:v>
                </c:pt>
                <c:pt idx="10">
                  <c:v>18</c:v>
                </c:pt>
                <c:pt idx="11">
                  <c:v>21</c:v>
                </c:pt>
                <c:pt idx="12">
                  <c:v>26</c:v>
                </c:pt>
                <c:pt idx="13">
                  <c:v>13</c:v>
                </c:pt>
              </c:numCache>
            </c:numRef>
          </c:xVal>
          <c:yVal>
            <c:numRef>
              <c:f>'Figure D4.4.'!$V$44:$V$57</c:f>
              <c:numCache>
                <c:formatCode>General</c:formatCode>
                <c:ptCount val="14"/>
                <c:pt idx="0">
                  <c:v>1.25</c:v>
                </c:pt>
                <c:pt idx="1">
                  <c:v>3.75</c:v>
                </c:pt>
                <c:pt idx="2">
                  <c:v>6.25</c:v>
                </c:pt>
                <c:pt idx="3">
                  <c:v>8.75</c:v>
                </c:pt>
                <c:pt idx="4">
                  <c:v>11.25</c:v>
                </c:pt>
                <c:pt idx="5">
                  <c:v>13.75</c:v>
                </c:pt>
                <c:pt idx="6">
                  <c:v>16.25</c:v>
                </c:pt>
                <c:pt idx="7">
                  <c:v>18.75</c:v>
                </c:pt>
                <c:pt idx="8">
                  <c:v>21.25</c:v>
                </c:pt>
                <c:pt idx="9">
                  <c:v>23.75</c:v>
                </c:pt>
                <c:pt idx="10">
                  <c:v>26.25</c:v>
                </c:pt>
                <c:pt idx="11">
                  <c:v>28.75</c:v>
                </c:pt>
                <c:pt idx="12">
                  <c:v>31.25</c:v>
                </c:pt>
                <c:pt idx="13">
                  <c:v>33.75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810C-42E1-81C8-E690D4A4D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6394896"/>
        <c:axId val="1466394352"/>
      </c:scatterChart>
      <c:catAx>
        <c:axId val="1466406864"/>
        <c:scaling>
          <c:orientation val="maxMin"/>
        </c:scaling>
        <c:delete val="0"/>
        <c:axPos val="l"/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rgbClr val="000101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66393264"/>
        <c:crosses val="autoZero"/>
        <c:auto val="1"/>
        <c:lblAlgn val="ctr"/>
        <c:lblOffset val="0"/>
        <c:tickLblSkip val="1"/>
        <c:noMultiLvlLbl val="0"/>
      </c:catAx>
      <c:valAx>
        <c:axId val="1466393264"/>
        <c:scaling>
          <c:orientation val="minMax"/>
          <c:max val="40"/>
          <c:min val="0"/>
        </c:scaling>
        <c:delete val="0"/>
        <c:axPos val="t"/>
        <c:majorGridlines>
          <c:spPr>
            <a:ln w="12700" cap="flat" cmpd="sng" algn="ctr">
              <a:solidFill>
                <a:srgbClr val="D9D9D9"/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1" u="none" strike="noStrike" kern="1200" baseline="0">
                    <a:solidFill>
                      <a:srgbClr val="00010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en-GB" sz="1000" i="1">
                    <a:solidFill>
                      <a:srgbClr val="000101"/>
                    </a:solidFill>
                    <a:latin typeface="Calibri" panose="020F0502020204030204" pitchFamily="34" charset="0"/>
                  </a:rPr>
                  <a:t>Number</a:t>
                </a:r>
                <a:r>
                  <a:rPr lang="en-GB" sz="1000" i="1" baseline="0">
                    <a:solidFill>
                      <a:srgbClr val="000101"/>
                    </a:solidFill>
                    <a:latin typeface="Calibri" panose="020F0502020204030204" pitchFamily="34" charset="0"/>
                  </a:rPr>
                  <a:t> of countries and other participants</a:t>
                </a:r>
                <a:endParaRPr lang="en-GB" sz="1000" i="1">
                  <a:solidFill>
                    <a:srgbClr val="000101"/>
                  </a:solidFill>
                  <a:latin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0.71380212157841816"/>
              <c:y val="6.900127084779959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1" u="none" strike="noStrike" kern="1200" baseline="0">
                  <a:solidFill>
                    <a:srgbClr val="000101"/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in"/>
        <c:minorTickMark val="none"/>
        <c:tickLblPos val="nextTo"/>
        <c:spPr>
          <a:noFill/>
          <a:ln w="9525">
            <a:solidFill>
              <a:srgbClr val="000101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466406864"/>
        <c:crosses val="autoZero"/>
        <c:crossBetween val="between"/>
        <c:majorUnit val="5"/>
      </c:valAx>
      <c:valAx>
        <c:axId val="1466394352"/>
        <c:scaling>
          <c:orientation val="maxMin"/>
          <c:max val="35"/>
        </c:scaling>
        <c:delete val="1"/>
        <c:axPos val="r"/>
        <c:numFmt formatCode="General" sourceLinked="1"/>
        <c:majorTickMark val="out"/>
        <c:minorTickMark val="none"/>
        <c:tickLblPos val="nextTo"/>
        <c:crossAx val="1466394896"/>
        <c:crosses val="max"/>
        <c:crossBetween val="midCat"/>
      </c:valAx>
      <c:valAx>
        <c:axId val="1466394896"/>
        <c:scaling>
          <c:orientation val="minMax"/>
        </c:scaling>
        <c:delete val="1"/>
        <c:axPos val="b"/>
        <c:numFmt formatCode="#,##0.00" sourceLinked="1"/>
        <c:majorTickMark val="out"/>
        <c:minorTickMark val="none"/>
        <c:tickLblPos val="nextTo"/>
        <c:crossAx val="1466394352"/>
        <c:crosses val="max"/>
        <c:crossBetween val="midCat"/>
      </c:valAx>
      <c:spPr>
        <a:noFill/>
        <a:ln w="9525"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EAEAEA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</a14:hiddenLine>
          </a:ext>
        </a:extLst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ayout>
        <c:manualLayout>
          <c:xMode val="edge"/>
          <c:yMode val="edge"/>
          <c:x val="8.1456973429854061E-3"/>
          <c:y val="1.1794402209546594E-2"/>
          <c:w val="0.96694296708993033"/>
          <c:h val="5.4127373013481465E-2"/>
        </c:manualLayout>
      </c:layout>
      <c:overlay val="1"/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EAEAEA"/>
              </a:solidFill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  <c:txPr>
        <a:bodyPr rot="0" spcFirstLastPara="1" vertOverflow="ellipsis" vert="horz" wrap="square" anchor="ctr" anchorCtr="1"/>
        <a:lstStyle/>
        <a:p>
          <a:pPr>
            <a:defRPr sz="750" b="0" i="0" u="none" strike="noStrike" kern="1200" baseline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en-US"/>
        </a:p>
      </c:txPr>
    </c:legend>
    <c:plotVisOnly val="1"/>
    <c:dispBlanksAs val="gap"/>
    <c:showDLblsOverMax val="1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83864500309151"/>
          <c:y val="0.13219916792376282"/>
          <c:w val="0.54362792168912888"/>
          <c:h val="0.7344589233607735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'FIgure 4'!$B$29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002F6C"/>
            </a:solidFill>
            <a:ln>
              <a:noFill/>
            </a:ln>
            <a:effectLst/>
          </c:spPr>
          <c:invertIfNegative val="0"/>
          <c:cat>
            <c:strRef>
              <c:f>'FIgure 4'!$A$30:$A$36</c:f>
              <c:strCache>
                <c:ptCount val="7"/>
                <c:pt idx="0">
                  <c:v>Enhanced provision of hybrid learning</c:v>
                </c:pt>
                <c:pt idx="1">
                  <c:v>Enhanced provision of pre-service digital training to teachers</c:v>
                </c:pt>
                <c:pt idx="2">
                  <c:v>Enhanced use of digitalised assessments/exams</c:v>
                </c:pt>
                <c:pt idx="3">
                  <c:v>Enhanced provision of distance learning</c:v>
                </c:pt>
                <c:pt idx="4">
                  <c:v>Enhanced provision of digital tools at the school</c:v>
                </c:pt>
                <c:pt idx="5">
                  <c:v>Enhanced provision of in-service digital training to teachers</c:v>
                </c:pt>
                <c:pt idx="6">
                  <c:v>Enhanced provision of digital training for students</c:v>
                </c:pt>
              </c:strCache>
            </c:strRef>
          </c:cat>
          <c:val>
            <c:numRef>
              <c:f>'FIgure 4'!$B$30:$B$36</c:f>
              <c:numCache>
                <c:formatCode>#,##0.00</c:formatCode>
                <c:ptCount val="7"/>
                <c:pt idx="0">
                  <c:v>51.851851851851855</c:v>
                </c:pt>
                <c:pt idx="1">
                  <c:v>52</c:v>
                </c:pt>
                <c:pt idx="2">
                  <c:v>52</c:v>
                </c:pt>
                <c:pt idx="3">
                  <c:v>53.571428571428569</c:v>
                </c:pt>
                <c:pt idx="4">
                  <c:v>62.962962962962962</c:v>
                </c:pt>
                <c:pt idx="5">
                  <c:v>71.428571428571431</c:v>
                </c:pt>
                <c:pt idx="6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93-4D7F-9B76-881DC6F62B85}"/>
            </c:ext>
          </c:extLst>
        </c:ser>
        <c:ser>
          <c:idx val="1"/>
          <c:order val="1"/>
          <c:tx>
            <c:strRef>
              <c:f>'FIgure 4'!$C$29</c:f>
              <c:strCache>
                <c:ptCount val="1"/>
                <c:pt idx="0">
                  <c:v>Decisions made at local level of governance</c:v>
                </c:pt>
              </c:strCache>
            </c:strRef>
          </c:tx>
          <c:spPr>
            <a:solidFill>
              <a:schemeClr val="accent1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'FIgure 4'!$A$30:$A$36</c:f>
              <c:strCache>
                <c:ptCount val="7"/>
                <c:pt idx="0">
                  <c:v>Enhanced provision of hybrid learning</c:v>
                </c:pt>
                <c:pt idx="1">
                  <c:v>Enhanced provision of pre-service digital training to teachers</c:v>
                </c:pt>
                <c:pt idx="2">
                  <c:v>Enhanced use of digitalised assessments/exams</c:v>
                </c:pt>
                <c:pt idx="3">
                  <c:v>Enhanced provision of distance learning</c:v>
                </c:pt>
                <c:pt idx="4">
                  <c:v>Enhanced provision of digital tools at the school</c:v>
                </c:pt>
                <c:pt idx="5">
                  <c:v>Enhanced provision of in-service digital training to teachers</c:v>
                </c:pt>
                <c:pt idx="6">
                  <c:v>Enhanced provision of digital training for students</c:v>
                </c:pt>
              </c:strCache>
            </c:strRef>
          </c:cat>
          <c:val>
            <c:numRef>
              <c:f>'FIgure 4'!$C$30:$C$36</c:f>
              <c:numCache>
                <c:formatCode>#,##0.00</c:formatCode>
                <c:ptCount val="7"/>
                <c:pt idx="0">
                  <c:v>29.62962962962963</c:v>
                </c:pt>
                <c:pt idx="1">
                  <c:v>32</c:v>
                </c:pt>
                <c:pt idx="2">
                  <c:v>24</c:v>
                </c:pt>
                <c:pt idx="3">
                  <c:v>25</c:v>
                </c:pt>
                <c:pt idx="4">
                  <c:v>29.62962962962963</c:v>
                </c:pt>
                <c:pt idx="5">
                  <c:v>25</c:v>
                </c:pt>
                <c:pt idx="6">
                  <c:v>21.428571428571427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493-4D7F-9B76-881DC6F62B85}"/>
            </c:ext>
          </c:extLst>
        </c:ser>
        <c:ser>
          <c:idx val="2"/>
          <c:order val="2"/>
          <c:tx>
            <c:strRef>
              <c:f>'FIgure 4'!$D$29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'FIgure 4'!$A$30:$A$36</c:f>
              <c:strCache>
                <c:ptCount val="7"/>
                <c:pt idx="0">
                  <c:v>Enhanced provision of hybrid learning</c:v>
                </c:pt>
                <c:pt idx="1">
                  <c:v>Enhanced provision of pre-service digital training to teachers</c:v>
                </c:pt>
                <c:pt idx="2">
                  <c:v>Enhanced use of digitalised assessments/exams</c:v>
                </c:pt>
                <c:pt idx="3">
                  <c:v>Enhanced provision of distance learning</c:v>
                </c:pt>
                <c:pt idx="4">
                  <c:v>Enhanced provision of digital tools at the school</c:v>
                </c:pt>
                <c:pt idx="5">
                  <c:v>Enhanced provision of in-service digital training to teachers</c:v>
                </c:pt>
                <c:pt idx="6">
                  <c:v>Enhanced provision of digital training for students</c:v>
                </c:pt>
              </c:strCache>
            </c:strRef>
          </c:cat>
          <c:val>
            <c:numRef>
              <c:f>'FIgure 4'!$D$30:$D$36</c:f>
              <c:numCache>
                <c:formatCode>#,##0.00</c:formatCode>
                <c:ptCount val="7"/>
                <c:pt idx="0">
                  <c:v>18.518518518518519</c:v>
                </c:pt>
                <c:pt idx="1">
                  <c:v>16</c:v>
                </c:pt>
                <c:pt idx="2">
                  <c:v>24</c:v>
                </c:pt>
                <c:pt idx="3">
                  <c:v>21.428571428571427</c:v>
                </c:pt>
                <c:pt idx="4">
                  <c:v>7.4074074074074074</c:v>
                </c:pt>
                <c:pt idx="5">
                  <c:v>3.5714285714285716</c:v>
                </c:pt>
                <c:pt idx="6">
                  <c:v>3.5714285714285716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493-4D7F-9B76-881DC6F62B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370720864"/>
        <c:axId val="1370719232"/>
      </c:barChart>
      <c:catAx>
        <c:axId val="1370720864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rgbClr val="000101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70719232"/>
        <c:crosses val="autoZero"/>
        <c:auto val="1"/>
        <c:lblAlgn val="ctr"/>
        <c:lblOffset val="0"/>
        <c:tickLblSkip val="1"/>
        <c:noMultiLvlLbl val="0"/>
      </c:catAx>
      <c:valAx>
        <c:axId val="1370719232"/>
        <c:scaling>
          <c:orientation val="minMax"/>
          <c:max val="100"/>
        </c:scaling>
        <c:delete val="0"/>
        <c:axPos val="b"/>
        <c:majorGridlines>
          <c:spPr>
            <a:ln w="12700" cap="flat" cmpd="sng" algn="ctr">
              <a:solidFill>
                <a:srgbClr val="D9D9D9"/>
              </a:solidFill>
              <a:prstDash val="solid"/>
              <a:round/>
            </a:ln>
            <a:effectLst/>
          </c:spPr>
        </c:majorGridlines>
        <c:numFmt formatCode="#&quot;%&quot;" sourceLinked="0"/>
        <c:majorTickMark val="in"/>
        <c:minorTickMark val="none"/>
        <c:tickLblPos val="nextTo"/>
        <c:spPr>
          <a:noFill/>
          <a:ln w="9525">
            <a:solidFill>
              <a:srgbClr val="000101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70720864"/>
        <c:crosses val="autoZero"/>
        <c:crossBetween val="between"/>
        <c:majorUnit val="20"/>
      </c:valAx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EAEAEA"/>
              </a:solidFill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ayout>
        <c:manualLayout>
          <c:xMode val="edge"/>
          <c:yMode val="edge"/>
          <c:x val="0.38773867757204666"/>
          <c:y val="1.9822085080447228E-2"/>
          <c:w val="0.54344762141461156"/>
          <c:h val="7.4332819051677115E-2"/>
        </c:manualLayout>
      </c:layout>
      <c:overlay val="1"/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EAEAEA"/>
              </a:solidFill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  <c:txPr>
        <a:bodyPr rot="0" spcFirstLastPara="1" vertOverflow="ellipsis" vert="horz" wrap="square" anchor="ctr" anchorCtr="1"/>
        <a:lstStyle/>
        <a:p>
          <a:pPr>
            <a:defRPr sz="750" b="0" i="0" u="none" strike="noStrike" kern="1200" baseline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en-US"/>
        </a:p>
      </c:txPr>
    </c:legend>
    <c:plotVisOnly val="1"/>
    <c:dispBlanksAs val="gap"/>
    <c:showDLblsOverMax val="1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8297653611089146E-2"/>
          <c:y val="0.10237268594337523"/>
          <c:w val="0.93656073837255271"/>
          <c:h val="0.60596355156104653"/>
        </c:manualLayout>
      </c:layout>
      <c:lineChart>
        <c:grouping val="standard"/>
        <c:varyColors val="0"/>
        <c:ser>
          <c:idx val="0"/>
          <c:order val="0"/>
          <c:tx>
            <c:strRef>
              <c:f>'Figure A1.1.'!$B$22</c:f>
              <c:strCache>
                <c:ptCount val="1"/>
                <c:pt idx="0">
                  <c:v>2000</c:v>
                </c:pt>
              </c:strCache>
            </c:strRef>
          </c:tx>
          <c:spPr>
            <a:ln w="25400">
              <a:noFill/>
            </a:ln>
            <a:effectLst/>
          </c:spPr>
          <c:marker>
            <c:symbol val="circle"/>
            <c:size val="10"/>
            <c:spPr>
              <a:solidFill>
                <a:srgbClr val="79AF02"/>
              </a:solidFill>
              <a:ln w="6350" cap="flat" cmpd="sng" algn="ctr">
                <a:noFill/>
                <a:prstDash val="solid"/>
                <a:round/>
              </a:ln>
              <a:effectLst/>
            </c:spPr>
          </c:marker>
          <c:dPt>
            <c:idx val="14"/>
            <c:marker>
              <c:spPr>
                <a:solidFill>
                  <a:srgbClr val="CC0099"/>
                </a:solidFill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B8F-4743-99EC-1EF0EF9589B0}"/>
              </c:ext>
            </c:extLst>
          </c:dPt>
          <c:dPt>
            <c:idx val="15"/>
            <c:marker>
              <c:spPr>
                <a:solidFill>
                  <a:srgbClr val="F25602"/>
                </a:solidFill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round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B8F-4743-99EC-1EF0EF9589B0}"/>
              </c:ext>
            </c:extLst>
          </c:dPt>
          <c:cat>
            <c:strRef>
              <c:f>'Figure A1.1.'!$A$23:$A$61</c:f>
              <c:strCache>
                <c:ptCount val="39"/>
                <c:pt idx="0">
                  <c:v>Luxembourg</c:v>
                </c:pt>
                <c:pt idx="1">
                  <c:v>Portugal</c:v>
                </c:pt>
                <c:pt idx="2">
                  <c:v>Ireland</c:v>
                </c:pt>
                <c:pt idx="3">
                  <c:v>Korea</c:v>
                </c:pt>
                <c:pt idx="4">
                  <c:v>Türkiye </c:v>
                </c:pt>
                <c:pt idx="5">
                  <c:v>Netherlands</c:v>
                </c:pt>
                <c:pt idx="6">
                  <c:v>Slovenia</c:v>
                </c:pt>
                <c:pt idx="7">
                  <c:v>United Kingdom</c:v>
                </c:pt>
                <c:pt idx="8">
                  <c:v>Slovak Republic</c:v>
                </c:pt>
                <c:pt idx="9">
                  <c:v>Latvia</c:v>
                </c:pt>
                <c:pt idx="10">
                  <c:v>Switzerland</c:v>
                </c:pt>
                <c:pt idx="11">
                  <c:v>Poland</c:v>
                </c:pt>
                <c:pt idx="12">
                  <c:v>Czech Republic</c:v>
                </c:pt>
                <c:pt idx="13">
                  <c:v>Australia</c:v>
                </c:pt>
                <c:pt idx="14">
                  <c:v>EU22 average</c:v>
                </c:pt>
                <c:pt idx="15">
                  <c:v>OECD average</c:v>
                </c:pt>
                <c:pt idx="16">
                  <c:v>Greece</c:v>
                </c:pt>
                <c:pt idx="17">
                  <c:v>Norway</c:v>
                </c:pt>
                <c:pt idx="18">
                  <c:v>Denmark</c:v>
                </c:pt>
                <c:pt idx="19">
                  <c:v>Austria</c:v>
                </c:pt>
                <c:pt idx="20">
                  <c:v>France</c:v>
                </c:pt>
                <c:pt idx="21">
                  <c:v>Hungary</c:v>
                </c:pt>
                <c:pt idx="22">
                  <c:v>Canada</c:v>
                </c:pt>
                <c:pt idx="23">
                  <c:v>Italy</c:v>
                </c:pt>
                <c:pt idx="24">
                  <c:v>Lithuania</c:v>
                </c:pt>
                <c:pt idx="25">
                  <c:v>Japan</c:v>
                </c:pt>
                <c:pt idx="26">
                  <c:v>New Zealand</c:v>
                </c:pt>
                <c:pt idx="27">
                  <c:v>Sweden</c:v>
                </c:pt>
                <c:pt idx="28">
                  <c:v>Belgium</c:v>
                </c:pt>
                <c:pt idx="29">
                  <c:v>Spain</c:v>
                </c:pt>
                <c:pt idx="30">
                  <c:v>Estonia</c:v>
                </c:pt>
                <c:pt idx="31">
                  <c:v>Germany</c:v>
                </c:pt>
                <c:pt idx="32">
                  <c:v>United States</c:v>
                </c:pt>
                <c:pt idx="33">
                  <c:v>Iceland</c:v>
                </c:pt>
                <c:pt idx="34">
                  <c:v>Costa Rica</c:v>
                </c:pt>
                <c:pt idx="35">
                  <c:v>Indonesia</c:v>
                </c:pt>
                <c:pt idx="36">
                  <c:v>Mexico</c:v>
                </c:pt>
                <c:pt idx="37">
                  <c:v>Israel</c:v>
                </c:pt>
                <c:pt idx="38">
                  <c:v>Finland</c:v>
                </c:pt>
              </c:strCache>
            </c:strRef>
          </c:cat>
          <c:val>
            <c:numRef>
              <c:f>'Figure A1.1.'!$B$23:$B$61</c:f>
              <c:numCache>
                <c:formatCode>#,##0.00</c:formatCode>
                <c:ptCount val="39"/>
                <c:pt idx="0">
                  <c:v>22.884604</c:v>
                </c:pt>
                <c:pt idx="1">
                  <c:v>12.948861000000001</c:v>
                </c:pt>
                <c:pt idx="2">
                  <c:v>29.803612000000001</c:v>
                </c:pt>
                <c:pt idx="3">
                  <c:v>36.812420000000003</c:v>
                </c:pt>
                <c:pt idx="4">
                  <c:v>8.8802375999999992</c:v>
                </c:pt>
                <c:pt idx="5">
                  <c:v>26.57077</c:v>
                </c:pt>
                <c:pt idx="6">
                  <c:v>19.301691000000002</c:v>
                </c:pt>
                <c:pt idx="7">
                  <c:v>28.901674</c:v>
                </c:pt>
                <c:pt idx="8">
                  <c:v>11.197058</c:v>
                </c:pt>
                <c:pt idx="9">
                  <c:v>17.292057</c:v>
                </c:pt>
                <c:pt idx="10">
                  <c:v>25.571111999999999</c:v>
                </c:pt>
                <c:pt idx="11">
                  <c:v>14.184260999999999</c:v>
                </c:pt>
                <c:pt idx="12">
                  <c:v>11.199056000000001</c:v>
                </c:pt>
                <c:pt idx="13">
                  <c:v>31.372516999999998</c:v>
                </c:pt>
                <c:pt idx="14">
                  <c:v>24.159800545454548</c:v>
                </c:pt>
                <c:pt idx="15">
                  <c:v>26.832289516666659</c:v>
                </c:pt>
                <c:pt idx="16">
                  <c:v>23.921938000000001</c:v>
                </c:pt>
                <c:pt idx="17">
                  <c:v>34.873399999999997</c:v>
                </c:pt>
                <c:pt idx="18">
                  <c:v>29.295521000000001</c:v>
                </c:pt>
                <c:pt idx="19">
                  <c:v>23.396999999999998</c:v>
                </c:pt>
                <c:pt idx="20">
                  <c:v>31.375710999999999</c:v>
                </c:pt>
                <c:pt idx="21">
                  <c:v>14.693064</c:v>
                </c:pt>
                <c:pt idx="22">
                  <c:v>48.400092999999998</c:v>
                </c:pt>
                <c:pt idx="23">
                  <c:v>10.429003</c:v>
                </c:pt>
                <c:pt idx="24">
                  <c:v>39.739215999999999</c:v>
                </c:pt>
                <c:pt idx="25">
                  <c:v>47.844825999999998</c:v>
                </c:pt>
                <c:pt idx="26">
                  <c:v>29</c:v>
                </c:pt>
                <c:pt idx="27">
                  <c:v>33.639327999999999</c:v>
                </c:pt>
                <c:pt idx="28">
                  <c:v>36.020634000000001</c:v>
                </c:pt>
                <c:pt idx="29">
                  <c:v>33.978282999999998</c:v>
                </c:pt>
                <c:pt idx="30">
                  <c:v>28.721388000000001</c:v>
                </c:pt>
                <c:pt idx="31">
                  <c:v>22.250971</c:v>
                </c:pt>
                <c:pt idx="32">
                  <c:v>38.083973</c:v>
                </c:pt>
                <c:pt idx="33">
                  <c:v>28.968805</c:v>
                </c:pt>
                <c:pt idx="34">
                  <c:v>17.537357</c:v>
                </c:pt>
                <c:pt idx="35">
                  <c:v>6.1377873000000003</c:v>
                </c:pt>
                <c:pt idx="36">
                  <c:v>17.454798</c:v>
                </c:pt>
                <c:pt idx="37">
                  <c:v>40.745598000000001</c:v>
                </c:pt>
                <c:pt idx="38">
                  <c:v>38.671585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B8F-4743-99EC-1EF0EF9589B0}"/>
            </c:ext>
          </c:extLst>
        </c:ser>
        <c:ser>
          <c:idx val="1"/>
          <c:order val="1"/>
          <c:tx>
            <c:strRef>
              <c:f>'Figure A1.1.'!$C$22</c:f>
              <c:strCache>
                <c:ptCount val="1"/>
                <c:pt idx="0">
                  <c:v>2021</c:v>
                </c:pt>
              </c:strCache>
            </c:strRef>
          </c:tx>
          <c:spPr>
            <a:ln w="25400">
              <a:noFill/>
            </a:ln>
            <a:effectLst/>
          </c:spPr>
          <c:marker>
            <c:symbol val="triangle"/>
            <c:size val="10"/>
            <c:spPr>
              <a:solidFill>
                <a:srgbClr val="002F6C"/>
              </a:solidFill>
              <a:ln w="6350">
                <a:noFill/>
                <a:prstDash val="solid"/>
              </a:ln>
              <a:effectLst/>
            </c:spPr>
          </c:marker>
          <c:dPt>
            <c:idx val="14"/>
            <c:marker>
              <c:spPr>
                <a:solidFill>
                  <a:srgbClr val="CC0099"/>
                </a:solidFill>
                <a:ln w="6350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AB8F-4743-99EC-1EF0EF9589B0}"/>
              </c:ext>
            </c:extLst>
          </c:dPt>
          <c:dPt>
            <c:idx val="15"/>
            <c:marker>
              <c:spPr>
                <a:solidFill>
                  <a:srgbClr val="F25602"/>
                </a:solidFill>
                <a:ln w="6350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AB8F-4743-99EC-1EF0EF9589B0}"/>
              </c:ext>
            </c:extLst>
          </c:dPt>
          <c:cat>
            <c:strRef>
              <c:f>'Figure A1.1.'!$A$23:$A$61</c:f>
              <c:strCache>
                <c:ptCount val="39"/>
                <c:pt idx="0">
                  <c:v>Luxembourg</c:v>
                </c:pt>
                <c:pt idx="1">
                  <c:v>Portugal</c:v>
                </c:pt>
                <c:pt idx="2">
                  <c:v>Ireland</c:v>
                </c:pt>
                <c:pt idx="3">
                  <c:v>Korea</c:v>
                </c:pt>
                <c:pt idx="4">
                  <c:v>Türkiye </c:v>
                </c:pt>
                <c:pt idx="5">
                  <c:v>Netherlands</c:v>
                </c:pt>
                <c:pt idx="6">
                  <c:v>Slovenia</c:v>
                </c:pt>
                <c:pt idx="7">
                  <c:v>United Kingdom</c:v>
                </c:pt>
                <c:pt idx="8">
                  <c:v>Slovak Republic</c:v>
                </c:pt>
                <c:pt idx="9">
                  <c:v>Latvia</c:v>
                </c:pt>
                <c:pt idx="10">
                  <c:v>Switzerland</c:v>
                </c:pt>
                <c:pt idx="11">
                  <c:v>Poland</c:v>
                </c:pt>
                <c:pt idx="12">
                  <c:v>Czech Republic</c:v>
                </c:pt>
                <c:pt idx="13">
                  <c:v>Australia</c:v>
                </c:pt>
                <c:pt idx="14">
                  <c:v>EU22 average</c:v>
                </c:pt>
                <c:pt idx="15">
                  <c:v>OECD average</c:v>
                </c:pt>
                <c:pt idx="16">
                  <c:v>Greece</c:v>
                </c:pt>
                <c:pt idx="17">
                  <c:v>Norway</c:v>
                </c:pt>
                <c:pt idx="18">
                  <c:v>Denmark</c:v>
                </c:pt>
                <c:pt idx="19">
                  <c:v>Austria</c:v>
                </c:pt>
                <c:pt idx="20">
                  <c:v>France</c:v>
                </c:pt>
                <c:pt idx="21">
                  <c:v>Hungary</c:v>
                </c:pt>
                <c:pt idx="22">
                  <c:v>Canada</c:v>
                </c:pt>
                <c:pt idx="23">
                  <c:v>Italy</c:v>
                </c:pt>
                <c:pt idx="24">
                  <c:v>Lithuania</c:v>
                </c:pt>
                <c:pt idx="25">
                  <c:v>Japan</c:v>
                </c:pt>
                <c:pt idx="26">
                  <c:v>New Zealand</c:v>
                </c:pt>
                <c:pt idx="27">
                  <c:v>Sweden</c:v>
                </c:pt>
                <c:pt idx="28">
                  <c:v>Belgium</c:v>
                </c:pt>
                <c:pt idx="29">
                  <c:v>Spain</c:v>
                </c:pt>
                <c:pt idx="30">
                  <c:v>Estonia</c:v>
                </c:pt>
                <c:pt idx="31">
                  <c:v>Germany</c:v>
                </c:pt>
                <c:pt idx="32">
                  <c:v>United States</c:v>
                </c:pt>
                <c:pt idx="33">
                  <c:v>Iceland</c:v>
                </c:pt>
                <c:pt idx="34">
                  <c:v>Costa Rica</c:v>
                </c:pt>
                <c:pt idx="35">
                  <c:v>Indonesia</c:v>
                </c:pt>
                <c:pt idx="36">
                  <c:v>Mexico</c:v>
                </c:pt>
                <c:pt idx="37">
                  <c:v>Israel</c:v>
                </c:pt>
                <c:pt idx="38">
                  <c:v>Finland</c:v>
                </c:pt>
              </c:strCache>
            </c:strRef>
          </c:cat>
          <c:val>
            <c:numRef>
              <c:f>'Figure A1.1.'!$C$23:$C$61</c:f>
              <c:numCache>
                <c:formatCode>#,##0.00</c:formatCode>
                <c:ptCount val="39"/>
                <c:pt idx="0">
                  <c:v>63.120159000000001</c:v>
                </c:pt>
                <c:pt idx="1">
                  <c:v>47.453522</c:v>
                </c:pt>
                <c:pt idx="2">
                  <c:v>62.884990999999999</c:v>
                </c:pt>
                <c:pt idx="3">
                  <c:v>69.288512999999995</c:v>
                </c:pt>
                <c:pt idx="4">
                  <c:v>39.825943000000002</c:v>
                </c:pt>
                <c:pt idx="5">
                  <c:v>55.604595000000003</c:v>
                </c:pt>
                <c:pt idx="6">
                  <c:v>47.95</c:v>
                </c:pt>
                <c:pt idx="7">
                  <c:v>57.473328000000002</c:v>
                </c:pt>
                <c:pt idx="8">
                  <c:v>39.497326000000001</c:v>
                </c:pt>
                <c:pt idx="9">
                  <c:v>45.504379</c:v>
                </c:pt>
                <c:pt idx="10">
                  <c:v>52.271042000000001</c:v>
                </c:pt>
                <c:pt idx="11">
                  <c:v>40.644897</c:v>
                </c:pt>
                <c:pt idx="12">
                  <c:v>35.038952000000002</c:v>
                </c:pt>
                <c:pt idx="13">
                  <c:v>54.307403999999998</c:v>
                </c:pt>
                <c:pt idx="14">
                  <c:v>45.919097181818188</c:v>
                </c:pt>
                <c:pt idx="15">
                  <c:v>47.536858249999995</c:v>
                </c:pt>
                <c:pt idx="16">
                  <c:v>44.184539999999998</c:v>
                </c:pt>
                <c:pt idx="17">
                  <c:v>55.034714000000001</c:v>
                </c:pt>
                <c:pt idx="18">
                  <c:v>49.040774999999996</c:v>
                </c:pt>
                <c:pt idx="19">
                  <c:v>42.444088000000001</c:v>
                </c:pt>
                <c:pt idx="20">
                  <c:v>50.256466000000003</c:v>
                </c:pt>
                <c:pt idx="21">
                  <c:v>32.914749</c:v>
                </c:pt>
                <c:pt idx="22">
                  <c:v>66.357665999999995</c:v>
                </c:pt>
                <c:pt idx="23">
                  <c:v>28.267422</c:v>
                </c:pt>
                <c:pt idx="24">
                  <c:v>57.479140999999998</c:v>
                </c:pt>
                <c:pt idx="25">
                  <c:v>64.814812000000003</c:v>
                </c:pt>
                <c:pt idx="26">
                  <c:v>45.316935999999998</c:v>
                </c:pt>
                <c:pt idx="27">
                  <c:v>49.219363999999999</c:v>
                </c:pt>
                <c:pt idx="28">
                  <c:v>50.869140999999999</c:v>
                </c:pt>
                <c:pt idx="29">
                  <c:v>48.726418000000002</c:v>
                </c:pt>
                <c:pt idx="30">
                  <c:v>43.179394000000002</c:v>
                </c:pt>
                <c:pt idx="31">
                  <c:v>35.882998999999998</c:v>
                </c:pt>
                <c:pt idx="32">
                  <c:v>51.167499999999997</c:v>
                </c:pt>
                <c:pt idx="33">
                  <c:v>41.923470000000002</c:v>
                </c:pt>
                <c:pt idx="34">
                  <c:v>30.260878000000002</c:v>
                </c:pt>
                <c:pt idx="35">
                  <c:v>18.66452</c:v>
                </c:pt>
                <c:pt idx="36">
                  <c:v>27.056374000000002</c:v>
                </c:pt>
                <c:pt idx="37">
                  <c:v>46.008178999999998</c:v>
                </c:pt>
                <c:pt idx="38">
                  <c:v>40.056820000000002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AB8F-4743-99EC-1EF0EF9589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6350">
              <a:solidFill>
                <a:srgbClr val="000000"/>
              </a:solidFill>
            </a:ln>
          </c:spPr>
        </c:hiLowLines>
        <c:marker val="1"/>
        <c:smooth val="0"/>
        <c:axId val="1370715424"/>
        <c:axId val="1370719776"/>
      </c:lineChart>
      <c:catAx>
        <c:axId val="1370715424"/>
        <c:scaling>
          <c:orientation val="minMax"/>
        </c:scaling>
        <c:delete val="0"/>
        <c:axPos val="b"/>
        <c:majorGridlines>
          <c:spPr>
            <a:ln w="3175">
              <a:noFill/>
              <a:prstDash val="solid"/>
            </a:ln>
          </c:spPr>
        </c:majorGridlines>
        <c:numFmt formatCode="General" sourceLinked="1"/>
        <c:majorTickMark val="in"/>
        <c:minorTickMark val="none"/>
        <c:tickLblPos val="low"/>
        <c:spPr>
          <a:noFill/>
          <a:ln w="3175">
            <a:solidFill>
              <a:srgbClr val="00010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5400000" vert="horz"/>
          <a:lstStyle/>
          <a:p>
            <a:pPr>
              <a:defRPr sz="1000" b="0" i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70719776"/>
        <c:crosses val="autoZero"/>
        <c:auto val="1"/>
        <c:lblAlgn val="ctr"/>
        <c:lblOffset val="0"/>
        <c:tickLblSkip val="1"/>
        <c:noMultiLvlLbl val="0"/>
      </c:catAx>
      <c:valAx>
        <c:axId val="1370719776"/>
        <c:scaling>
          <c:orientation val="minMax"/>
          <c:max val="100"/>
          <c:min val="0"/>
        </c:scaling>
        <c:delete val="0"/>
        <c:axPos val="l"/>
        <c:majorGridlines>
          <c:spPr>
            <a:ln w="12700">
              <a:solidFill>
                <a:srgbClr val="D9D9D9"/>
              </a:solidFill>
              <a:prstDash val="solid"/>
            </a:ln>
          </c:spPr>
        </c:majorGridlines>
        <c:numFmt formatCode="General" sourceLinked="0"/>
        <c:majorTickMark val="in"/>
        <c:minorTickMark val="none"/>
        <c:tickLblPos val="nextTo"/>
        <c:spPr>
          <a:noFill/>
          <a:ln w="3175">
            <a:solidFill>
              <a:srgbClr val="000101"/>
            </a:solidFill>
            <a:prstDash val="solid"/>
          </a:ln>
        </c:spPr>
        <c:txPr>
          <a:bodyPr rot="-60000000" vert="horz"/>
          <a:lstStyle/>
          <a:p>
            <a:pPr>
              <a:defRPr sz="1000" b="0" i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70715424"/>
        <c:crosses val="autoZero"/>
        <c:crossBetween val="between"/>
        <c:majorUnit val="25"/>
      </c:valAx>
      <c:spPr>
        <a:noFill/>
        <a:ln w="3175">
          <a:solidFill>
            <a:sysClr val="window" lastClr="FFFFFF">
              <a:lumMod val="75000"/>
            </a:sysClr>
          </a:solidFill>
        </a:ln>
        <a:effectLst/>
        <a:extLst>
          <a:ext uri="{909E8E84-426E-40DD-AFC4-6F175D3DCCD1}">
            <a14:hiddenFill xmlns:a14="http://schemas.microsoft.com/office/drawing/2010/main">
              <a:solidFill>
                <a:sysClr val="window" lastClr="FFFFFF"/>
              </a:solidFill>
            </a14:hiddenFill>
          </a:ext>
        </a:extLst>
      </c:spPr>
    </c:plotArea>
    <c:legend>
      <c:legendPos val="t"/>
      <c:legendEntry>
        <c:idx val="0"/>
        <c:txPr>
          <a:bodyPr/>
          <a:lstStyle/>
          <a:p>
            <a:pPr>
              <a:defRPr sz="1100" b="0" i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100" b="0" i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ayout>
        <c:manualLayout>
          <c:xMode val="edge"/>
          <c:yMode val="edge"/>
          <c:x val="3.7300466566499837E-2"/>
          <c:y val="1.9920803043647736E-2"/>
          <c:w val="0.93548176097786917"/>
          <c:h val="7.4703011413679007E-2"/>
        </c:manualLayout>
      </c:layout>
      <c:overlay val="1"/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ysClr val="window" lastClr="FFFFFF"/>
              </a:solidFill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  <c:txPr>
        <a:bodyPr/>
        <a:lstStyle/>
        <a:p>
          <a:pPr>
            <a:defRPr sz="750" b="0" i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en-US"/>
        </a:p>
      </c:txPr>
    </c:legend>
    <c:plotVisOnly val="1"/>
    <c:dispBlanksAs val="gap"/>
    <c:showDLblsOverMax val="1"/>
  </c:chart>
  <c:spPr>
    <a:solidFill>
      <a:scrgbClr r="0" g="0" b="0">
        <a:alpha val="0"/>
      </a:scrgbClr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8.7445796086387494E-3"/>
          <c:y val="9.7414183217317069E-2"/>
          <c:w val="0.98906927548920154"/>
          <c:h val="0.89528262836588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'Table B6.1'!$B$31</c:f>
              <c:strCache>
                <c:ptCount val="1"/>
                <c:pt idx="0">
                  <c:v>Bachelor’s (2020)</c:v>
                </c:pt>
              </c:strCache>
            </c:strRef>
          </c:tx>
          <c:spPr>
            <a:solidFill>
              <a:srgbClr val="002F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dPt>
            <c:idx val="16"/>
            <c:invertIfNegative val="0"/>
            <c:bubble3D val="0"/>
            <c:spPr>
              <a:solidFill>
                <a:srgbClr val="DD2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E1A-4831-9541-33B3E1724F2F}"/>
              </c:ext>
            </c:extLst>
          </c:dPt>
          <c:dPt>
            <c:idx val="19"/>
            <c:invertIfNegative val="0"/>
            <c:bubble3D val="0"/>
            <c:spPr>
              <a:solidFill>
                <a:srgbClr val="AC147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E1A-4831-9541-33B3E1724F2F}"/>
              </c:ext>
            </c:extLst>
          </c:dPt>
          <c:cat>
            <c:strRef>
              <c:f>'Table B6.1'!$A$32:$A$71</c:f>
              <c:strCache>
                <c:ptCount val="40"/>
                <c:pt idx="0">
                  <c:v>Luxembourg</c:v>
                </c:pt>
                <c:pt idx="1">
                  <c:v>Australia</c:v>
                </c:pt>
                <c:pt idx="2">
                  <c:v>United Kingdom</c:v>
                </c:pt>
                <c:pt idx="3">
                  <c:v>New Zealand</c:v>
                </c:pt>
                <c:pt idx="4">
                  <c:v>Switzerland</c:v>
                </c:pt>
                <c:pt idx="5">
                  <c:v>Latvia</c:v>
                </c:pt>
                <c:pt idx="6">
                  <c:v>Austria</c:v>
                </c:pt>
                <c:pt idx="7">
                  <c:v>Ireland</c:v>
                </c:pt>
                <c:pt idx="8">
                  <c:v>Hungary</c:v>
                </c:pt>
                <c:pt idx="9">
                  <c:v>Canada</c:v>
                </c:pt>
                <c:pt idx="10">
                  <c:v>Denmark</c:v>
                </c:pt>
                <c:pt idx="11">
                  <c:v>Belgium</c:v>
                </c:pt>
                <c:pt idx="12">
                  <c:v>Netherlands</c:v>
                </c:pt>
                <c:pt idx="13">
                  <c:v>Estonia</c:v>
                </c:pt>
                <c:pt idx="14">
                  <c:v>Czech Republic</c:v>
                </c:pt>
                <c:pt idx="15">
                  <c:v>Germany</c:v>
                </c:pt>
                <c:pt idx="16">
                  <c:v>OECD total</c:v>
                </c:pt>
                <c:pt idx="17">
                  <c:v>Portugal</c:v>
                </c:pt>
                <c:pt idx="18">
                  <c:v>France</c:v>
                </c:pt>
                <c:pt idx="19">
                  <c:v>EU total</c:v>
                </c:pt>
                <c:pt idx="20">
                  <c:v>Sweden</c:v>
                </c:pt>
                <c:pt idx="21">
                  <c:v>United States</c:v>
                </c:pt>
                <c:pt idx="22">
                  <c:v>Lithuania</c:v>
                </c:pt>
                <c:pt idx="23">
                  <c:v>Slovak Republic</c:v>
                </c:pt>
                <c:pt idx="24">
                  <c:v>Iceland</c:v>
                </c:pt>
                <c:pt idx="25">
                  <c:v>Spain</c:v>
                </c:pt>
                <c:pt idx="26">
                  <c:v>Korea</c:v>
                </c:pt>
                <c:pt idx="27">
                  <c:v>Japan</c:v>
                </c:pt>
                <c:pt idx="28">
                  <c:v>Finland</c:v>
                </c:pt>
                <c:pt idx="29">
                  <c:v>Slovenia</c:v>
                </c:pt>
                <c:pt idx="30">
                  <c:v>Türkiye</c:v>
                </c:pt>
                <c:pt idx="31">
                  <c:v>Norway</c:v>
                </c:pt>
                <c:pt idx="32">
                  <c:v>Poland</c:v>
                </c:pt>
                <c:pt idx="33">
                  <c:v>Israel</c:v>
                </c:pt>
                <c:pt idx="34">
                  <c:v>Italy</c:v>
                </c:pt>
                <c:pt idx="35">
                  <c:v>Chile</c:v>
                </c:pt>
                <c:pt idx="36">
                  <c:v>Mexico</c:v>
                </c:pt>
                <c:pt idx="37">
                  <c:v>Greece</c:v>
                </c:pt>
                <c:pt idx="38">
                  <c:v>Brazil</c:v>
                </c:pt>
                <c:pt idx="39">
                  <c:v>Colombia</c:v>
                </c:pt>
              </c:strCache>
            </c:strRef>
          </c:cat>
          <c:val>
            <c:numRef>
              <c:f>'Table B6.1'!$B$32:$B$71</c:f>
              <c:numCache>
                <c:formatCode>#,##0.00</c:formatCode>
                <c:ptCount val="40"/>
                <c:pt idx="0">
                  <c:v>24.445050449958998</c:v>
                </c:pt>
                <c:pt idx="1">
                  <c:v>15.498722832</c:v>
                </c:pt>
                <c:pt idx="2">
                  <c:v>16.052281682598</c:v>
                </c:pt>
                <c:pt idx="3">
                  <c:v>14.471719850527</c:v>
                </c:pt>
                <c:pt idx="4">
                  <c:v>9.8229527158755001</c:v>
                </c:pt>
                <c:pt idx="5">
                  <c:v>10.76556090601</c:v>
                </c:pt>
                <c:pt idx="6">
                  <c:v>18.576037943747</c:v>
                </c:pt>
                <c:pt idx="7">
                  <c:v>7.1612930145503002</c:v>
                </c:pt>
                <c:pt idx="8">
                  <c:v>10.346842071098999</c:v>
                </c:pt>
                <c:pt idx="9">
                  <c:v>14.376788566601</c:v>
                </c:pt>
                <c:pt idx="10">
                  <c:v>5.5959369570358</c:v>
                </c:pt>
                <c:pt idx="11">
                  <c:v>7.0588520183716001</c:v>
                </c:pt>
                <c:pt idx="12">
                  <c:v>11.305126837202</c:v>
                </c:pt>
                <c:pt idx="13">
                  <c:v>7.8682745636501998</c:v>
                </c:pt>
                <c:pt idx="14">
                  <c:v>12.455355503926</c:v>
                </c:pt>
                <c:pt idx="15">
                  <c:v>7.0362643472724002</c:v>
                </c:pt>
                <c:pt idx="16">
                  <c:v>4.9222402572631996</c:v>
                </c:pt>
                <c:pt idx="17">
                  <c:v>7.8189338490436997</c:v>
                </c:pt>
                <c:pt idx="18">
                  <c:v>7.0468172760450001</c:v>
                </c:pt>
                <c:pt idx="19">
                  <c:v>5.7918186187743999</c:v>
                </c:pt>
                <c:pt idx="20">
                  <c:v>2.8990274969241998</c:v>
                </c:pt>
                <c:pt idx="21">
                  <c:v>4.5002950940856001</c:v>
                </c:pt>
                <c:pt idx="22">
                  <c:v>4.0904965642422004</c:v>
                </c:pt>
                <c:pt idx="23">
                  <c:v>9.4120043800452997</c:v>
                </c:pt>
                <c:pt idx="24">
                  <c:v>5.1110598724156002</c:v>
                </c:pt>
                <c:pt idx="25">
                  <c:v>1.6453382084095001</c:v>
                </c:pt>
                <c:pt idx="26">
                  <c:v>3.2540674630603998</c:v>
                </c:pt>
                <c:pt idx="27">
                  <c:v>3.2330056966131</c:v>
                </c:pt>
                <c:pt idx="28">
                  <c:v>5.5453497234654003</c:v>
                </c:pt>
                <c:pt idx="29">
                  <c:v>7.2806620084420004</c:v>
                </c:pt>
                <c:pt idx="30">
                  <c:v>2.7235293849262998</c:v>
                </c:pt>
                <c:pt idx="31">
                  <c:v>2.4871003707832999</c:v>
                </c:pt>
                <c:pt idx="32">
                  <c:v>3.9880916679844001</c:v>
                </c:pt>
                <c:pt idx="33">
                  <c:v>3.1080258382814998</c:v>
                </c:pt>
                <c:pt idx="34">
                  <c:v>2.0578100058098001</c:v>
                </c:pt>
                <c:pt idx="35">
                  <c:v>0.55312654288815</c:v>
                </c:pt>
                <c:pt idx="36">
                  <c:v>0.71477993892017999</c:v>
                </c:pt>
                <c:pt idx="37">
                  <c:v>3.0307616853509001</c:v>
                </c:pt>
                <c:pt idx="38">
                  <c:v>0.20877028747906001</c:v>
                </c:pt>
                <c:pt idx="39">
                  <c:v>0.22676344696128001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E1A-4831-9541-33B3E1724F2F}"/>
            </c:ext>
          </c:extLst>
        </c:ser>
        <c:ser>
          <c:idx val="1"/>
          <c:order val="1"/>
          <c:tx>
            <c:strRef>
              <c:f>'Table B6.1'!$C$31</c:f>
              <c:strCache>
                <c:ptCount val="1"/>
                <c:pt idx="0">
                  <c:v>Master’s (2020)</c:v>
                </c:pt>
              </c:strCache>
            </c:strRef>
          </c:tx>
          <c:spPr>
            <a:solidFill>
              <a:srgbClr val="79AF0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dPt>
            <c:idx val="16"/>
            <c:invertIfNegative val="0"/>
            <c:bubble3D val="0"/>
            <c:spPr>
              <a:solidFill>
                <a:srgbClr val="F7977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4E1A-4831-9541-33B3E1724F2F}"/>
              </c:ext>
            </c:extLst>
          </c:dPt>
          <c:dPt>
            <c:idx val="19"/>
            <c:invertIfNegative val="0"/>
            <c:bubble3D val="0"/>
            <c:spPr>
              <a:solidFill>
                <a:srgbClr val="EAA4C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4E1A-4831-9541-33B3E1724F2F}"/>
              </c:ext>
            </c:extLst>
          </c:dPt>
          <c:cat>
            <c:strRef>
              <c:f>'Table B6.1'!$A$32:$A$71</c:f>
              <c:strCache>
                <c:ptCount val="40"/>
                <c:pt idx="0">
                  <c:v>Luxembourg</c:v>
                </c:pt>
                <c:pt idx="1">
                  <c:v>Australia</c:v>
                </c:pt>
                <c:pt idx="2">
                  <c:v>United Kingdom</c:v>
                </c:pt>
                <c:pt idx="3">
                  <c:v>New Zealand</c:v>
                </c:pt>
                <c:pt idx="4">
                  <c:v>Switzerland</c:v>
                </c:pt>
                <c:pt idx="5">
                  <c:v>Latvia</c:v>
                </c:pt>
                <c:pt idx="6">
                  <c:v>Austria</c:v>
                </c:pt>
                <c:pt idx="7">
                  <c:v>Ireland</c:v>
                </c:pt>
                <c:pt idx="8">
                  <c:v>Hungary</c:v>
                </c:pt>
                <c:pt idx="9">
                  <c:v>Canada</c:v>
                </c:pt>
                <c:pt idx="10">
                  <c:v>Denmark</c:v>
                </c:pt>
                <c:pt idx="11">
                  <c:v>Belgium</c:v>
                </c:pt>
                <c:pt idx="12">
                  <c:v>Netherlands</c:v>
                </c:pt>
                <c:pt idx="13">
                  <c:v>Estonia</c:v>
                </c:pt>
                <c:pt idx="14">
                  <c:v>Czech Republic</c:v>
                </c:pt>
                <c:pt idx="15">
                  <c:v>Germany</c:v>
                </c:pt>
                <c:pt idx="16">
                  <c:v>OECD total</c:v>
                </c:pt>
                <c:pt idx="17">
                  <c:v>Portugal</c:v>
                </c:pt>
                <c:pt idx="18">
                  <c:v>France</c:v>
                </c:pt>
                <c:pt idx="19">
                  <c:v>EU total</c:v>
                </c:pt>
                <c:pt idx="20">
                  <c:v>Sweden</c:v>
                </c:pt>
                <c:pt idx="21">
                  <c:v>United States</c:v>
                </c:pt>
                <c:pt idx="22">
                  <c:v>Lithuania</c:v>
                </c:pt>
                <c:pt idx="23">
                  <c:v>Slovak Republic</c:v>
                </c:pt>
                <c:pt idx="24">
                  <c:v>Iceland</c:v>
                </c:pt>
                <c:pt idx="25">
                  <c:v>Spain</c:v>
                </c:pt>
                <c:pt idx="26">
                  <c:v>Korea</c:v>
                </c:pt>
                <c:pt idx="27">
                  <c:v>Japan</c:v>
                </c:pt>
                <c:pt idx="28">
                  <c:v>Finland</c:v>
                </c:pt>
                <c:pt idx="29">
                  <c:v>Slovenia</c:v>
                </c:pt>
                <c:pt idx="30">
                  <c:v>Türkiye</c:v>
                </c:pt>
                <c:pt idx="31">
                  <c:v>Norway</c:v>
                </c:pt>
                <c:pt idx="32">
                  <c:v>Poland</c:v>
                </c:pt>
                <c:pt idx="33">
                  <c:v>Israel</c:v>
                </c:pt>
                <c:pt idx="34">
                  <c:v>Italy</c:v>
                </c:pt>
                <c:pt idx="35">
                  <c:v>Chile</c:v>
                </c:pt>
                <c:pt idx="36">
                  <c:v>Mexico</c:v>
                </c:pt>
                <c:pt idx="37">
                  <c:v>Greece</c:v>
                </c:pt>
                <c:pt idx="38">
                  <c:v>Brazil</c:v>
                </c:pt>
                <c:pt idx="39">
                  <c:v>Colombia</c:v>
                </c:pt>
              </c:strCache>
            </c:strRef>
          </c:cat>
          <c:val>
            <c:numRef>
              <c:f>'Table B6.1'!$C$32:$C$71</c:f>
              <c:numCache>
                <c:formatCode>#,##0.00</c:formatCode>
                <c:ptCount val="40"/>
                <c:pt idx="0">
                  <c:v>74.616396317405005</c:v>
                </c:pt>
                <c:pt idx="1">
                  <c:v>49.774985058233</c:v>
                </c:pt>
                <c:pt idx="2">
                  <c:v>39.903070999070998</c:v>
                </c:pt>
                <c:pt idx="3">
                  <c:v>33.823935904164003</c:v>
                </c:pt>
                <c:pt idx="4">
                  <c:v>29.475458128210001</c:v>
                </c:pt>
                <c:pt idx="5">
                  <c:v>26.658437097467001</c:v>
                </c:pt>
                <c:pt idx="6">
                  <c:v>23.399376287248</c:v>
                </c:pt>
                <c:pt idx="7">
                  <c:v>22.657608695652002</c:v>
                </c:pt>
                <c:pt idx="8">
                  <c:v>21.058381785988001</c:v>
                </c:pt>
                <c:pt idx="9">
                  <c:v>20.126274890724002</c:v>
                </c:pt>
                <c:pt idx="10">
                  <c:v>20.114875672532001</c:v>
                </c:pt>
                <c:pt idx="11">
                  <c:v>19.559928833375999</c:v>
                </c:pt>
                <c:pt idx="12">
                  <c:v>19.250808663964001</c:v>
                </c:pt>
                <c:pt idx="13">
                  <c:v>18.338661634009998</c:v>
                </c:pt>
                <c:pt idx="14">
                  <c:v>18.175633539315999</c:v>
                </c:pt>
                <c:pt idx="15">
                  <c:v>17.112401028164001</c:v>
                </c:pt>
                <c:pt idx="16">
                  <c:v>14.299080848694</c:v>
                </c:pt>
                <c:pt idx="17">
                  <c:v>14.154148712495999</c:v>
                </c:pt>
                <c:pt idx="18">
                  <c:v>12.995523794565999</c:v>
                </c:pt>
                <c:pt idx="19">
                  <c:v>12.559678077698001</c:v>
                </c:pt>
                <c:pt idx="20">
                  <c:v>12.404706156827</c:v>
                </c:pt>
                <c:pt idx="21">
                  <c:v>12.387029465288</c:v>
                </c:pt>
                <c:pt idx="22">
                  <c:v>12.124402993494</c:v>
                </c:pt>
                <c:pt idx="23">
                  <c:v>11.932119497966999</c:v>
                </c:pt>
                <c:pt idx="24">
                  <c:v>11.311747613117999</c:v>
                </c:pt>
                <c:pt idx="25">
                  <c:v>10.610959743514</c:v>
                </c:pt>
                <c:pt idx="26">
                  <c:v>10.557660155341001</c:v>
                </c:pt>
                <c:pt idx="27">
                  <c:v>10.478939974420999</c:v>
                </c:pt>
                <c:pt idx="28">
                  <c:v>10.472016924471999</c:v>
                </c:pt>
                <c:pt idx="29">
                  <c:v>9.1035674845153007</c:v>
                </c:pt>
                <c:pt idx="30">
                  <c:v>7.9160099649194002</c:v>
                </c:pt>
                <c:pt idx="31">
                  <c:v>7.1551306873184997</c:v>
                </c:pt>
                <c:pt idx="32">
                  <c:v>5.2026714697866003</c:v>
                </c:pt>
                <c:pt idx="33">
                  <c:v>4.9729661762857003</c:v>
                </c:pt>
                <c:pt idx="34">
                  <c:v>3.7587806600104998</c:v>
                </c:pt>
                <c:pt idx="35">
                  <c:v>3.5635322338267001</c:v>
                </c:pt>
                <c:pt idx="36">
                  <c:v>2.2538549237991998</c:v>
                </c:pt>
                <c:pt idx="37">
                  <c:v>1.3475742474161001</c:v>
                </c:pt>
                <c:pt idx="38">
                  <c:v>0.83110633060178996</c:v>
                </c:pt>
                <c:pt idx="39">
                  <c:v>0.69087383100065003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E1A-4831-9541-33B3E1724F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370724128"/>
        <c:axId val="1370728480"/>
      </c:barChart>
      <c:lineChart>
        <c:grouping val="standard"/>
        <c:varyColors val="0"/>
        <c:ser>
          <c:idx val="2"/>
          <c:order val="2"/>
          <c:tx>
            <c:strRef>
              <c:f>'Table B6.1'!$D$31</c:f>
              <c:strCache>
                <c:ptCount val="1"/>
                <c:pt idx="0">
                  <c:v>Bachelor’s (2015)</c:v>
                </c:pt>
              </c:strCache>
            </c:strRef>
          </c:tx>
          <c:spPr>
            <a:ln w="6350" cap="rnd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6350" cap="rnd">
                  <a:solidFill>
                    <a:sysClr val="windowText" lastClr="000000"/>
                  </a:solidFill>
                  <a:prstDash val="solid"/>
                  <a:round/>
                </a14:hiddenLine>
              </a:ext>
            </a:extLst>
          </c:spPr>
          <c:marker>
            <c:symbol val="diamond"/>
            <c:size val="9"/>
            <c:spPr>
              <a:solidFill>
                <a:srgbClr val="00B5B5"/>
              </a:solidFill>
              <a:ln w="3175">
                <a:solidFill>
                  <a:srgbClr val="006BB6"/>
                </a:solidFill>
                <a:prstDash val="solid"/>
              </a:ln>
              <a:effectLst/>
            </c:spPr>
          </c:marker>
          <c:cat>
            <c:strRef>
              <c:f>'Table B6.1'!$A$32:$A$71</c:f>
              <c:strCache>
                <c:ptCount val="40"/>
                <c:pt idx="0">
                  <c:v>Luxembourg</c:v>
                </c:pt>
                <c:pt idx="1">
                  <c:v>Australia</c:v>
                </c:pt>
                <c:pt idx="2">
                  <c:v>United Kingdom</c:v>
                </c:pt>
                <c:pt idx="3">
                  <c:v>New Zealand</c:v>
                </c:pt>
                <c:pt idx="4">
                  <c:v>Switzerland</c:v>
                </c:pt>
                <c:pt idx="5">
                  <c:v>Latvia</c:v>
                </c:pt>
                <c:pt idx="6">
                  <c:v>Austria</c:v>
                </c:pt>
                <c:pt idx="7">
                  <c:v>Ireland</c:v>
                </c:pt>
                <c:pt idx="8">
                  <c:v>Hungary</c:v>
                </c:pt>
                <c:pt idx="9">
                  <c:v>Canada</c:v>
                </c:pt>
                <c:pt idx="10">
                  <c:v>Denmark</c:v>
                </c:pt>
                <c:pt idx="11">
                  <c:v>Belgium</c:v>
                </c:pt>
                <c:pt idx="12">
                  <c:v>Netherlands</c:v>
                </c:pt>
                <c:pt idx="13">
                  <c:v>Estonia</c:v>
                </c:pt>
                <c:pt idx="14">
                  <c:v>Czech Republic</c:v>
                </c:pt>
                <c:pt idx="15">
                  <c:v>Germany</c:v>
                </c:pt>
                <c:pt idx="16">
                  <c:v>OECD total</c:v>
                </c:pt>
                <c:pt idx="17">
                  <c:v>Portugal</c:v>
                </c:pt>
                <c:pt idx="18">
                  <c:v>France</c:v>
                </c:pt>
                <c:pt idx="19">
                  <c:v>EU total</c:v>
                </c:pt>
                <c:pt idx="20">
                  <c:v>Sweden</c:v>
                </c:pt>
                <c:pt idx="21">
                  <c:v>United States</c:v>
                </c:pt>
                <c:pt idx="22">
                  <c:v>Lithuania</c:v>
                </c:pt>
                <c:pt idx="23">
                  <c:v>Slovak Republic</c:v>
                </c:pt>
                <c:pt idx="24">
                  <c:v>Iceland</c:v>
                </c:pt>
                <c:pt idx="25">
                  <c:v>Spain</c:v>
                </c:pt>
                <c:pt idx="26">
                  <c:v>Korea</c:v>
                </c:pt>
                <c:pt idx="27">
                  <c:v>Japan</c:v>
                </c:pt>
                <c:pt idx="28">
                  <c:v>Finland</c:v>
                </c:pt>
                <c:pt idx="29">
                  <c:v>Slovenia</c:v>
                </c:pt>
                <c:pt idx="30">
                  <c:v>Türkiye</c:v>
                </c:pt>
                <c:pt idx="31">
                  <c:v>Norway</c:v>
                </c:pt>
                <c:pt idx="32">
                  <c:v>Poland</c:v>
                </c:pt>
                <c:pt idx="33">
                  <c:v>Israel</c:v>
                </c:pt>
                <c:pt idx="34">
                  <c:v>Italy</c:v>
                </c:pt>
                <c:pt idx="35">
                  <c:v>Chile</c:v>
                </c:pt>
                <c:pt idx="36">
                  <c:v>Mexico</c:v>
                </c:pt>
                <c:pt idx="37">
                  <c:v>Greece</c:v>
                </c:pt>
                <c:pt idx="38">
                  <c:v>Brazil</c:v>
                </c:pt>
                <c:pt idx="39">
                  <c:v>Colombia</c:v>
                </c:pt>
              </c:strCache>
            </c:strRef>
          </c:cat>
          <c:val>
            <c:numRef>
              <c:f>'Table B6.1'!$D$32:$D$71</c:f>
              <c:numCache>
                <c:formatCode>#,##0.00</c:formatCode>
                <c:ptCount val="40"/>
                <c:pt idx="0">
                  <c:v>25.502940266170999</c:v>
                </c:pt>
                <c:pt idx="1">
                  <c:v>13.263900698944999</c:v>
                </c:pt>
                <c:pt idx="2">
                  <c:v>13.956999859571001</c:v>
                </c:pt>
                <c:pt idx="3">
                  <c:v>16.037932174765999</c:v>
                </c:pt>
                <c:pt idx="4">
                  <c:v>9.8384645691449997</c:v>
                </c:pt>
                <c:pt idx="5">
                  <c:v>5.1171149820278998</c:v>
                </c:pt>
                <c:pt idx="6">
                  <c:v>18.350859906686001</c:v>
                </c:pt>
                <c:pt idx="7">
                  <c:v>5.9881464581964003</c:v>
                </c:pt>
                <c:pt idx="8">
                  <c:v>4.9753884984888002</c:v>
                </c:pt>
                <c:pt idx="9">
                  <c:v>9.9174508638710996</c:v>
                </c:pt>
                <c:pt idx="10">
                  <c:v>5.5625621622730002</c:v>
                </c:pt>
                <c:pt idx="11">
                  <c:v>8.6364692218350996</c:v>
                </c:pt>
                <c:pt idx="12">
                  <c:v>8.7166905516107995</c:v>
                </c:pt>
                <c:pt idx="13">
                  <c:v>3.9422573624617998</c:v>
                </c:pt>
                <c:pt idx="14">
                  <c:v>9.3783111779034005</c:v>
                </c:pt>
                <c:pt idx="15">
                  <c:v>4.6752070090168001</c:v>
                </c:pt>
                <c:pt idx="16">
                  <c:v>3.9940869808196999</c:v>
                </c:pt>
                <c:pt idx="17">
                  <c:v>2.8684825055437</c:v>
                </c:pt>
                <c:pt idx="18">
                  <c:v>7.3472393875954998</c:v>
                </c:pt>
                <c:pt idx="19">
                  <c:v>4.8794579505920002</c:v>
                </c:pt>
                <c:pt idx="20">
                  <c:v>2.3806818181818001</c:v>
                </c:pt>
                <c:pt idx="21">
                  <c:v>3.8478751075183002</c:v>
                </c:pt>
                <c:pt idx="22">
                  <c:v>2.6146572541472999</c:v>
                </c:pt>
                <c:pt idx="23">
                  <c:v>4.4985063553117</c:v>
                </c:pt>
                <c:pt idx="24">
                  <c:v>5.9508698573882004</c:v>
                </c:pt>
                <c:pt idx="25">
                  <c:v>0.80155495350831996</c:v>
                </c:pt>
                <c:pt idx="26">
                  <c:v>1.3810586855347999</c:v>
                </c:pt>
                <c:pt idx="27">
                  <c:v>2.4362511107171998</c:v>
                </c:pt>
                <c:pt idx="28">
                  <c:v>5.2058166567899002</c:v>
                </c:pt>
                <c:pt idx="29">
                  <c:v>2.2518560939193999</c:v>
                </c:pt>
                <c:pt idx="30">
                  <c:v>1.2552269230866999</c:v>
                </c:pt>
                <c:pt idx="31">
                  <c:v>2.1247411597103998</c:v>
                </c:pt>
                <c:pt idx="32">
                  <c:v>2.3728589486799998</c:v>
                </c:pt>
                <c:pt idx="33">
                  <c:v>2.9142769843137999</c:v>
                </c:pt>
                <c:pt idx="34">
                  <c:v>4.9319798972197999</c:v>
                </c:pt>
                <c:pt idx="35">
                  <c:v>0.16305529486907</c:v>
                </c:pt>
                <c:pt idx="36">
                  <c:v>0.24369847059970001</c:v>
                </c:pt>
                <c:pt idx="37">
                  <c:v>3.4471923342804001</c:v>
                </c:pt>
                <c:pt idx="38">
                  <c:v>0.19424969575687001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4E1A-4831-9541-33B3E1724F2F}"/>
            </c:ext>
          </c:extLst>
        </c:ser>
        <c:ser>
          <c:idx val="3"/>
          <c:order val="3"/>
          <c:tx>
            <c:strRef>
              <c:f>'Table B6.1'!$E$31</c:f>
              <c:strCache>
                <c:ptCount val="1"/>
                <c:pt idx="0">
                  <c:v>Master’s (2015)</c:v>
                </c:pt>
              </c:strCache>
            </c:strRef>
          </c:tx>
          <c:spPr>
            <a:ln w="6350" cap="rnd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6350" cap="rnd">
                  <a:solidFill>
                    <a:sysClr val="windowText" lastClr="000000"/>
                  </a:solidFill>
                  <a:prstDash val="solid"/>
                  <a:round/>
                </a14:hiddenLine>
              </a:ext>
            </a:extLst>
          </c:spPr>
          <c:marker>
            <c:symbol val="diamond"/>
            <c:size val="9"/>
            <c:spPr>
              <a:solidFill>
                <a:srgbClr val="FFC000"/>
              </a:solidFill>
              <a:ln w="3175">
                <a:solidFill>
                  <a:srgbClr val="00AACC"/>
                </a:solidFill>
                <a:prstDash val="solid"/>
              </a:ln>
              <a:effectLst/>
            </c:spPr>
          </c:marker>
          <c:cat>
            <c:strRef>
              <c:f>'Table B6.1'!$A$32:$A$71</c:f>
              <c:strCache>
                <c:ptCount val="40"/>
                <c:pt idx="0">
                  <c:v>Luxembourg</c:v>
                </c:pt>
                <c:pt idx="1">
                  <c:v>Australia</c:v>
                </c:pt>
                <c:pt idx="2">
                  <c:v>United Kingdom</c:v>
                </c:pt>
                <c:pt idx="3">
                  <c:v>New Zealand</c:v>
                </c:pt>
                <c:pt idx="4">
                  <c:v>Switzerland</c:v>
                </c:pt>
                <c:pt idx="5">
                  <c:v>Latvia</c:v>
                </c:pt>
                <c:pt idx="6">
                  <c:v>Austria</c:v>
                </c:pt>
                <c:pt idx="7">
                  <c:v>Ireland</c:v>
                </c:pt>
                <c:pt idx="8">
                  <c:v>Hungary</c:v>
                </c:pt>
                <c:pt idx="9">
                  <c:v>Canada</c:v>
                </c:pt>
                <c:pt idx="10">
                  <c:v>Denmark</c:v>
                </c:pt>
                <c:pt idx="11">
                  <c:v>Belgium</c:v>
                </c:pt>
                <c:pt idx="12">
                  <c:v>Netherlands</c:v>
                </c:pt>
                <c:pt idx="13">
                  <c:v>Estonia</c:v>
                </c:pt>
                <c:pt idx="14">
                  <c:v>Czech Republic</c:v>
                </c:pt>
                <c:pt idx="15">
                  <c:v>Germany</c:v>
                </c:pt>
                <c:pt idx="16">
                  <c:v>OECD total</c:v>
                </c:pt>
                <c:pt idx="17">
                  <c:v>Portugal</c:v>
                </c:pt>
                <c:pt idx="18">
                  <c:v>France</c:v>
                </c:pt>
                <c:pt idx="19">
                  <c:v>EU total</c:v>
                </c:pt>
                <c:pt idx="20">
                  <c:v>Sweden</c:v>
                </c:pt>
                <c:pt idx="21">
                  <c:v>United States</c:v>
                </c:pt>
                <c:pt idx="22">
                  <c:v>Lithuania</c:v>
                </c:pt>
                <c:pt idx="23">
                  <c:v>Slovak Republic</c:v>
                </c:pt>
                <c:pt idx="24">
                  <c:v>Iceland</c:v>
                </c:pt>
                <c:pt idx="25">
                  <c:v>Spain</c:v>
                </c:pt>
                <c:pt idx="26">
                  <c:v>Korea</c:v>
                </c:pt>
                <c:pt idx="27">
                  <c:v>Japan</c:v>
                </c:pt>
                <c:pt idx="28">
                  <c:v>Finland</c:v>
                </c:pt>
                <c:pt idx="29">
                  <c:v>Slovenia</c:v>
                </c:pt>
                <c:pt idx="30">
                  <c:v>Türkiye</c:v>
                </c:pt>
                <c:pt idx="31">
                  <c:v>Norway</c:v>
                </c:pt>
                <c:pt idx="32">
                  <c:v>Poland</c:v>
                </c:pt>
                <c:pt idx="33">
                  <c:v>Israel</c:v>
                </c:pt>
                <c:pt idx="34">
                  <c:v>Italy</c:v>
                </c:pt>
                <c:pt idx="35">
                  <c:v>Chile</c:v>
                </c:pt>
                <c:pt idx="36">
                  <c:v>Mexico</c:v>
                </c:pt>
                <c:pt idx="37">
                  <c:v>Greece</c:v>
                </c:pt>
                <c:pt idx="38">
                  <c:v>Brazil</c:v>
                </c:pt>
                <c:pt idx="39">
                  <c:v>Colombia</c:v>
                </c:pt>
              </c:strCache>
            </c:strRef>
          </c:cat>
          <c:val>
            <c:numRef>
              <c:f>'Table B6.1'!$E$32:$E$71</c:f>
              <c:numCache>
                <c:formatCode>#,##0.00</c:formatCode>
                <c:ptCount val="40"/>
                <c:pt idx="0">
                  <c:v>71.064168991629998</c:v>
                </c:pt>
                <c:pt idx="1">
                  <c:v>42.583601286174002</c:v>
                </c:pt>
                <c:pt idx="2">
                  <c:v>36.905103942822002</c:v>
                </c:pt>
                <c:pt idx="3">
                  <c:v>24.318727270412001</c:v>
                </c:pt>
                <c:pt idx="4">
                  <c:v>28.456547143121</c:v>
                </c:pt>
                <c:pt idx="5">
                  <c:v>12.731672765907</c:v>
                </c:pt>
                <c:pt idx="6">
                  <c:v>18.956970659987999</c:v>
                </c:pt>
                <c:pt idx="7">
                  <c:v>13.154676636036999</c:v>
                </c:pt>
                <c:pt idx="8">
                  <c:v>14.089296074912999</c:v>
                </c:pt>
                <c:pt idx="9">
                  <c:v>13.584730129028999</c:v>
                </c:pt>
                <c:pt idx="10">
                  <c:v>18.001084157745002</c:v>
                </c:pt>
                <c:pt idx="11">
                  <c:v>17.690972222222001</c:v>
                </c:pt>
                <c:pt idx="12">
                  <c:v>15.104099394163001</c:v>
                </c:pt>
                <c:pt idx="13">
                  <c:v>7.1446415188609</c:v>
                </c:pt>
                <c:pt idx="14">
                  <c:v>11.889588625194</c:v>
                </c:pt>
                <c:pt idx="15">
                  <c:v>12.850125359923</c:v>
                </c:pt>
                <c:pt idx="16">
                  <c:v>11.187520027161</c:v>
                </c:pt>
                <c:pt idx="17">
                  <c:v>6.0798834740186001</c:v>
                </c:pt>
                <c:pt idx="18">
                  <c:v>13.3073389005</c:v>
                </c:pt>
                <c:pt idx="19">
                  <c:v>10.091361999511999</c:v>
                </c:pt>
                <c:pt idx="20">
                  <c:v>9.9324997233595003</c:v>
                </c:pt>
                <c:pt idx="21">
                  <c:v>9.4954280836925999</c:v>
                </c:pt>
                <c:pt idx="22">
                  <c:v>6.8402928688442</c:v>
                </c:pt>
                <c:pt idx="23">
                  <c:v>7.7315171763899997</c:v>
                </c:pt>
                <c:pt idx="24">
                  <c:v>9.3110279550956996</c:v>
                </c:pt>
                <c:pt idx="25">
                  <c:v>7.1112963500113997</c:v>
                </c:pt>
                <c:pt idx="26">
                  <c:v>6.4061413989957003</c:v>
                </c:pt>
                <c:pt idx="27">
                  <c:v>6.7988274757487002</c:v>
                </c:pt>
                <c:pt idx="28">
                  <c:v>12.289884406774</c:v>
                </c:pt>
                <c:pt idx="29">
                  <c:v>4.0984332123572997</c:v>
                </c:pt>
                <c:pt idx="30">
                  <c:v>4.1714419788291996</c:v>
                </c:pt>
                <c:pt idx="31">
                  <c:v>6.6431596064981999</c:v>
                </c:pt>
                <c:pt idx="32">
                  <c:v>3.2924064869149001</c:v>
                </c:pt>
                <c:pt idx="33">
                  <c:v>4.3965647636174001</c:v>
                </c:pt>
                <c:pt idx="34">
                  <c:v>4.5767199118350996</c:v>
                </c:pt>
                <c:pt idx="35">
                  <c:v>1.2907064901515</c:v>
                </c:pt>
                <c:pt idx="36">
                  <c:v>0.72862843838253</c:v>
                </c:pt>
                <c:pt idx="37">
                  <c:v>1.3045028811682</c:v>
                </c:pt>
                <c:pt idx="38">
                  <c:v>1.203003471755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4E1A-4831-9541-33B3E1724F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0724128"/>
        <c:axId val="1370728480"/>
      </c:lineChart>
      <c:catAx>
        <c:axId val="1370724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Arial Narrow"/>
                <a:cs typeface="Arial Narrow"/>
              </a:defRPr>
            </a:pPr>
            <a:endParaRPr lang="en-US"/>
          </a:p>
        </c:txPr>
        <c:crossAx val="1370728480"/>
        <c:crosses val="autoZero"/>
        <c:auto val="1"/>
        <c:lblAlgn val="ctr"/>
        <c:lblOffset val="0"/>
        <c:tickLblSkip val="1"/>
        <c:noMultiLvlLbl val="0"/>
      </c:catAx>
      <c:valAx>
        <c:axId val="1370728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+mn-lt"/>
                <a:ea typeface="Arial Narrow"/>
                <a:cs typeface="Arial Narrow"/>
              </a:defRPr>
            </a:pPr>
            <a:endParaRPr lang="en-US"/>
          </a:p>
        </c:txPr>
        <c:crossAx val="1370724128"/>
        <c:crosses val="autoZero"/>
        <c:crossBetween val="between"/>
      </c:valAx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EAEAEA"/>
              </a:solidFill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t"/>
      <c:layout>
        <c:manualLayout>
          <c:xMode val="edge"/>
          <c:yMode val="edge"/>
          <c:x val="6.2342827800808805E-2"/>
          <c:y val="1.4606376833596276E-2"/>
          <c:w val="0.92158556442043993"/>
          <c:h val="5.4773913125986042E-2"/>
        </c:manualLayout>
      </c:layout>
      <c:overlay val="1"/>
      <c:spPr>
        <a:solidFill>
          <a:sysClr val="window" lastClr="FFFF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0000"/>
              </a:solidFill>
              <a:latin typeface="+mn-lt"/>
              <a:ea typeface="Arial Narrow"/>
              <a:cs typeface="Arial Narrow"/>
            </a:defRPr>
          </a:pPr>
          <a:endParaRPr lang="en-US"/>
        </a:p>
      </c:txPr>
    </c:legend>
    <c:plotVisOnly val="1"/>
    <c:dispBlanksAs val="gap"/>
    <c:showDLblsOverMax val="1"/>
  </c:chart>
  <c:spPr>
    <a:solidFill>
      <a:sysClr val="window" lastClr="FFFFFF"/>
    </a:solidFill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8.725504391694075E-3"/>
          <c:y val="9.7059760358523289E-2"/>
          <c:w val="0.98691174341245891"/>
          <c:h val="0.8920253138959171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'Table A3.2'!$D$30</c:f>
              <c:strCache>
                <c:ptCount val="1"/>
                <c:pt idx="0">
                  <c:v>Tertiary</c:v>
                </c:pt>
              </c:strCache>
            </c:strRef>
          </c:tx>
          <c:spPr>
            <a:solidFill>
              <a:srgbClr val="002F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dPt>
            <c:idx val="24"/>
            <c:invertIfNegative val="0"/>
            <c:bubble3D val="0"/>
            <c:spPr>
              <a:solidFill>
                <a:srgbClr val="AC147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263-4110-9789-9B3C25DA59E4}"/>
              </c:ext>
            </c:extLst>
          </c:dPt>
          <c:dPt>
            <c:idx val="26"/>
            <c:invertIfNegative val="0"/>
            <c:bubble3D val="0"/>
            <c:spPr>
              <a:solidFill>
                <a:srgbClr val="DD2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263-4110-9789-9B3C25DA59E4}"/>
              </c:ext>
            </c:extLst>
          </c:dPt>
          <c:cat>
            <c:strRef>
              <c:f>'Table A3.2'!$A$31:$A$75</c:f>
              <c:strCache>
                <c:ptCount val="45"/>
                <c:pt idx="0">
                  <c:v>Lithuania</c:v>
                </c:pt>
                <c:pt idx="1">
                  <c:v>Netherlands</c:v>
                </c:pt>
                <c:pt idx="2">
                  <c:v>Poland</c:v>
                </c:pt>
                <c:pt idx="3">
                  <c:v>Hungary</c:v>
                </c:pt>
                <c:pt idx="4">
                  <c:v>Switzerland</c:v>
                </c:pt>
                <c:pt idx="5">
                  <c:v>United Kingdom</c:v>
                </c:pt>
                <c:pt idx="6">
                  <c:v>New Zealand</c:v>
                </c:pt>
                <c:pt idx="7">
                  <c:v>Japan</c:v>
                </c:pt>
                <c:pt idx="8">
                  <c:v>Belgium</c:v>
                </c:pt>
                <c:pt idx="9">
                  <c:v>Argentina</c:v>
                </c:pt>
                <c:pt idx="10">
                  <c:v>Norway</c:v>
                </c:pt>
                <c:pt idx="11">
                  <c:v>Germany</c:v>
                </c:pt>
                <c:pt idx="12">
                  <c:v>Ireland</c:v>
                </c:pt>
                <c:pt idx="13">
                  <c:v>Slovenia</c:v>
                </c:pt>
                <c:pt idx="14">
                  <c:v>France</c:v>
                </c:pt>
                <c:pt idx="15">
                  <c:v>Finland</c:v>
                </c:pt>
                <c:pt idx="16">
                  <c:v>Australia</c:v>
                </c:pt>
                <c:pt idx="17">
                  <c:v>Latvia</c:v>
                </c:pt>
                <c:pt idx="18">
                  <c:v>Austria</c:v>
                </c:pt>
                <c:pt idx="19">
                  <c:v>Sweden</c:v>
                </c:pt>
                <c:pt idx="20">
                  <c:v>Luxembourg</c:v>
                </c:pt>
                <c:pt idx="21">
                  <c:v>Denmark</c:v>
                </c:pt>
                <c:pt idx="22">
                  <c:v>Canada</c:v>
                </c:pt>
                <c:pt idx="23">
                  <c:v>Estonia</c:v>
                </c:pt>
                <c:pt idx="24">
                  <c:v>EU average</c:v>
                </c:pt>
                <c:pt idx="25">
                  <c:v>Israel</c:v>
                </c:pt>
                <c:pt idx="26">
                  <c:v>OECD average</c:v>
                </c:pt>
                <c:pt idx="27">
                  <c:v>Iceland</c:v>
                </c:pt>
                <c:pt idx="28">
                  <c:v>Portugal</c:v>
                </c:pt>
                <c:pt idx="29">
                  <c:v>United States</c:v>
                </c:pt>
                <c:pt idx="30">
                  <c:v>Slovak Republic</c:v>
                </c:pt>
                <c:pt idx="31">
                  <c:v>Brazil</c:v>
                </c:pt>
                <c:pt idx="32">
                  <c:v>Indonesia</c:v>
                </c:pt>
                <c:pt idx="33">
                  <c:v>Chile</c:v>
                </c:pt>
                <c:pt idx="34">
                  <c:v>Mexico</c:v>
                </c:pt>
                <c:pt idx="35">
                  <c:v>Costa Rica</c:v>
                </c:pt>
                <c:pt idx="36">
                  <c:v>Spain</c:v>
                </c:pt>
                <c:pt idx="37">
                  <c:v>Colombia</c:v>
                </c:pt>
                <c:pt idx="38">
                  <c:v>Czech Republic</c:v>
                </c:pt>
                <c:pt idx="39">
                  <c:v>Korea</c:v>
                </c:pt>
                <c:pt idx="40">
                  <c:v>Türkiye </c:v>
                </c:pt>
                <c:pt idx="41">
                  <c:v>Italy</c:v>
                </c:pt>
                <c:pt idx="42">
                  <c:v>Greece</c:v>
                </c:pt>
                <c:pt idx="43">
                  <c:v>South Africa</c:v>
                </c:pt>
                <c:pt idx="44">
                  <c:v>India</c:v>
                </c:pt>
              </c:strCache>
            </c:strRef>
          </c:cat>
          <c:val>
            <c:numRef>
              <c:f>'Table A3.2'!$D$31:$D$75</c:f>
              <c:numCache>
                <c:formatCode>#,##0.00</c:formatCode>
                <c:ptCount val="45"/>
                <c:pt idx="0">
                  <c:v>91.400238000000002</c:v>
                </c:pt>
                <c:pt idx="1">
                  <c:v>91.107155000000006</c:v>
                </c:pt>
                <c:pt idx="2">
                  <c:v>90.988906999999998</c:v>
                </c:pt>
                <c:pt idx="3">
                  <c:v>90.793930000000003</c:v>
                </c:pt>
                <c:pt idx="4">
                  <c:v>90.541931000000005</c:v>
                </c:pt>
                <c:pt idx="5">
                  <c:v>90.277122000000006</c:v>
                </c:pt>
                <c:pt idx="6">
                  <c:v>89.621230999999995</c:v>
                </c:pt>
                <c:pt idx="7">
                  <c:v>89.192543000000001</c:v>
                </c:pt>
                <c:pt idx="8">
                  <c:v>89.179291000000006</c:v>
                </c:pt>
                <c:pt idx="9">
                  <c:v>88.420424999999994</c:v>
                </c:pt>
                <c:pt idx="10">
                  <c:v>88.416336000000001</c:v>
                </c:pt>
                <c:pt idx="11">
                  <c:v>88.395568999999995</c:v>
                </c:pt>
                <c:pt idx="12">
                  <c:v>88.304732999999999</c:v>
                </c:pt>
                <c:pt idx="13">
                  <c:v>88.08</c:v>
                </c:pt>
                <c:pt idx="14">
                  <c:v>87.238219999999998</c:v>
                </c:pt>
                <c:pt idx="15">
                  <c:v>87.234038999999996</c:v>
                </c:pt>
                <c:pt idx="16">
                  <c:v>86.820464999999999</c:v>
                </c:pt>
                <c:pt idx="17">
                  <c:v>86.769485000000003</c:v>
                </c:pt>
                <c:pt idx="18">
                  <c:v>86.605286000000007</c:v>
                </c:pt>
                <c:pt idx="19">
                  <c:v>86.334823999999998</c:v>
                </c:pt>
                <c:pt idx="20">
                  <c:v>86.224654999999998</c:v>
                </c:pt>
                <c:pt idx="21">
                  <c:v>85.509613000000002</c:v>
                </c:pt>
                <c:pt idx="22">
                  <c:v>85.448195999999996</c:v>
                </c:pt>
                <c:pt idx="23">
                  <c:v>85.435042999999993</c:v>
                </c:pt>
                <c:pt idx="24">
                  <c:v>85.097534999999993</c:v>
                </c:pt>
                <c:pt idx="25">
                  <c:v>84.518546999999998</c:v>
                </c:pt>
                <c:pt idx="26">
                  <c:v>84.425106</c:v>
                </c:pt>
                <c:pt idx="27">
                  <c:v>84.403214000000006</c:v>
                </c:pt>
                <c:pt idx="28">
                  <c:v>83.977035999999998</c:v>
                </c:pt>
                <c:pt idx="29">
                  <c:v>83.798782000000003</c:v>
                </c:pt>
                <c:pt idx="30">
                  <c:v>83.056952999999993</c:v>
                </c:pt>
                <c:pt idx="31">
                  <c:v>82.159430999999998</c:v>
                </c:pt>
                <c:pt idx="32">
                  <c:v>79.644774999999996</c:v>
                </c:pt>
                <c:pt idx="33">
                  <c:v>79.496230999999995</c:v>
                </c:pt>
                <c:pt idx="34">
                  <c:v>79.484161</c:v>
                </c:pt>
                <c:pt idx="35">
                  <c:v>79.426215999999997</c:v>
                </c:pt>
                <c:pt idx="36">
                  <c:v>78.180580000000006</c:v>
                </c:pt>
                <c:pt idx="37">
                  <c:v>77.669846000000007</c:v>
                </c:pt>
                <c:pt idx="38">
                  <c:v>77.663276999999994</c:v>
                </c:pt>
                <c:pt idx="39">
                  <c:v>76.175422999999995</c:v>
                </c:pt>
                <c:pt idx="40">
                  <c:v>70.718001999999998</c:v>
                </c:pt>
                <c:pt idx="41">
                  <c:v>70.212806999999998</c:v>
                </c:pt>
                <c:pt idx="42">
                  <c:v>69.454132000000001</c:v>
                </c:pt>
                <c:pt idx="43">
                  <c:v>63.187466000000001</c:v>
                </c:pt>
                <c:pt idx="44">
                  <c:v>54.258232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263-4110-9789-9B3C25DA59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0726848"/>
        <c:axId val="1370721952"/>
      </c:barChart>
      <c:lineChart>
        <c:grouping val="standard"/>
        <c:varyColors val="0"/>
        <c:ser>
          <c:idx val="0"/>
          <c:order val="0"/>
          <c:tx>
            <c:strRef>
              <c:f>'Table A3.2'!$B$30</c:f>
              <c:strCache>
                <c:ptCount val="1"/>
                <c:pt idx="0">
                  <c:v>Below upper secondary</c:v>
                </c:pt>
              </c:strCache>
            </c:strRef>
          </c:tx>
          <c:spPr>
            <a:ln w="6350" cap="rnd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6350" cap="rnd">
                  <a:solidFill>
                    <a:sysClr val="windowText" lastClr="000000"/>
                  </a:solidFill>
                  <a:prstDash val="solid"/>
                  <a:round/>
                </a14:hiddenLine>
              </a:ext>
            </a:extLst>
          </c:spPr>
          <c:marker>
            <c:symbol val="circle"/>
            <c:size val="10"/>
            <c:spPr>
              <a:solidFill>
                <a:srgbClr val="79AF02"/>
              </a:solidFill>
              <a:ln w="3175">
                <a:noFill/>
                <a:prstDash val="solid"/>
              </a:ln>
              <a:effectLst/>
            </c:spPr>
          </c:marker>
          <c:dPt>
            <c:idx val="24"/>
            <c:marker>
              <c:symbol val="circle"/>
              <c:size val="10"/>
              <c:spPr>
                <a:solidFill>
                  <a:srgbClr val="EAA4C8"/>
                </a:solidFill>
                <a:ln w="3175">
                  <a:noFill/>
                  <a:prstDash val="solid"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C263-4110-9789-9B3C25DA59E4}"/>
              </c:ext>
            </c:extLst>
          </c:dPt>
          <c:dPt>
            <c:idx val="26"/>
            <c:marker>
              <c:symbol val="circle"/>
              <c:size val="10"/>
              <c:spPr>
                <a:solidFill>
                  <a:srgbClr val="F79779"/>
                </a:solidFill>
                <a:ln w="3175">
                  <a:noFill/>
                  <a:prstDash val="solid"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C263-4110-9789-9B3C25DA59E4}"/>
              </c:ext>
            </c:extLst>
          </c:dPt>
          <c:cat>
            <c:strRef>
              <c:f>'Table A3.2'!$A$31:$A$75</c:f>
              <c:strCache>
                <c:ptCount val="45"/>
                <c:pt idx="0">
                  <c:v>Lithuania</c:v>
                </c:pt>
                <c:pt idx="1">
                  <c:v>Netherlands</c:v>
                </c:pt>
                <c:pt idx="2">
                  <c:v>Poland</c:v>
                </c:pt>
                <c:pt idx="3">
                  <c:v>Hungary</c:v>
                </c:pt>
                <c:pt idx="4">
                  <c:v>Switzerland</c:v>
                </c:pt>
                <c:pt idx="5">
                  <c:v>United Kingdom</c:v>
                </c:pt>
                <c:pt idx="6">
                  <c:v>New Zealand</c:v>
                </c:pt>
                <c:pt idx="7">
                  <c:v>Japan</c:v>
                </c:pt>
                <c:pt idx="8">
                  <c:v>Belgium</c:v>
                </c:pt>
                <c:pt idx="9">
                  <c:v>Argentina</c:v>
                </c:pt>
                <c:pt idx="10">
                  <c:v>Norway</c:v>
                </c:pt>
                <c:pt idx="11">
                  <c:v>Germany</c:v>
                </c:pt>
                <c:pt idx="12">
                  <c:v>Ireland</c:v>
                </c:pt>
                <c:pt idx="13">
                  <c:v>Slovenia</c:v>
                </c:pt>
                <c:pt idx="14">
                  <c:v>France</c:v>
                </c:pt>
                <c:pt idx="15">
                  <c:v>Finland</c:v>
                </c:pt>
                <c:pt idx="16">
                  <c:v>Australia</c:v>
                </c:pt>
                <c:pt idx="17">
                  <c:v>Latvia</c:v>
                </c:pt>
                <c:pt idx="18">
                  <c:v>Austria</c:v>
                </c:pt>
                <c:pt idx="19">
                  <c:v>Sweden</c:v>
                </c:pt>
                <c:pt idx="20">
                  <c:v>Luxembourg</c:v>
                </c:pt>
                <c:pt idx="21">
                  <c:v>Denmark</c:v>
                </c:pt>
                <c:pt idx="22">
                  <c:v>Canada</c:v>
                </c:pt>
                <c:pt idx="23">
                  <c:v>Estonia</c:v>
                </c:pt>
                <c:pt idx="24">
                  <c:v>EU average</c:v>
                </c:pt>
                <c:pt idx="25">
                  <c:v>Israel</c:v>
                </c:pt>
                <c:pt idx="26">
                  <c:v>OECD average</c:v>
                </c:pt>
                <c:pt idx="27">
                  <c:v>Iceland</c:v>
                </c:pt>
                <c:pt idx="28">
                  <c:v>Portugal</c:v>
                </c:pt>
                <c:pt idx="29">
                  <c:v>United States</c:v>
                </c:pt>
                <c:pt idx="30">
                  <c:v>Slovak Republic</c:v>
                </c:pt>
                <c:pt idx="31">
                  <c:v>Brazil</c:v>
                </c:pt>
                <c:pt idx="32">
                  <c:v>Indonesia</c:v>
                </c:pt>
                <c:pt idx="33">
                  <c:v>Chile</c:v>
                </c:pt>
                <c:pt idx="34">
                  <c:v>Mexico</c:v>
                </c:pt>
                <c:pt idx="35">
                  <c:v>Costa Rica</c:v>
                </c:pt>
                <c:pt idx="36">
                  <c:v>Spain</c:v>
                </c:pt>
                <c:pt idx="37">
                  <c:v>Colombia</c:v>
                </c:pt>
                <c:pt idx="38">
                  <c:v>Czech Republic</c:v>
                </c:pt>
                <c:pt idx="39">
                  <c:v>Korea</c:v>
                </c:pt>
                <c:pt idx="40">
                  <c:v>Türkiye </c:v>
                </c:pt>
                <c:pt idx="41">
                  <c:v>Italy</c:v>
                </c:pt>
                <c:pt idx="42">
                  <c:v>Greece</c:v>
                </c:pt>
                <c:pt idx="43">
                  <c:v>South Africa</c:v>
                </c:pt>
                <c:pt idx="44">
                  <c:v>India</c:v>
                </c:pt>
              </c:strCache>
            </c:strRef>
          </c:cat>
          <c:val>
            <c:numRef>
              <c:f>'Table A3.2'!$B$31:$B$75</c:f>
              <c:numCache>
                <c:formatCode>#,##0.00</c:formatCode>
                <c:ptCount val="45"/>
                <c:pt idx="0">
                  <c:v>56.527999999999999</c:v>
                </c:pt>
                <c:pt idx="1">
                  <c:v>70.770591999999994</c:v>
                </c:pt>
                <c:pt idx="2">
                  <c:v>50.290787000000002</c:v>
                </c:pt>
                <c:pt idx="3">
                  <c:v>58.704146999999999</c:v>
                </c:pt>
                <c:pt idx="4">
                  <c:v>65.071877000000001</c:v>
                </c:pt>
                <c:pt idx="5">
                  <c:v>64.186394000000007</c:v>
                </c:pt>
                <c:pt idx="6">
                  <c:v>68.145163999999994</c:v>
                </c:pt>
                <c:pt idx="8">
                  <c:v>47.438347</c:v>
                </c:pt>
                <c:pt idx="9">
                  <c:v>63.683765000000001</c:v>
                </c:pt>
                <c:pt idx="10">
                  <c:v>63.586604999999999</c:v>
                </c:pt>
                <c:pt idx="11">
                  <c:v>59.156695999999997</c:v>
                </c:pt>
                <c:pt idx="12">
                  <c:v>44.732311000000003</c:v>
                </c:pt>
                <c:pt idx="13">
                  <c:v>58.02</c:v>
                </c:pt>
                <c:pt idx="14">
                  <c:v>51.502960000000002</c:v>
                </c:pt>
                <c:pt idx="15">
                  <c:v>48.484848</c:v>
                </c:pt>
                <c:pt idx="16">
                  <c:v>60.201233000000002</c:v>
                </c:pt>
                <c:pt idx="17">
                  <c:v>59.599739</c:v>
                </c:pt>
                <c:pt idx="18">
                  <c:v>56.759655000000002</c:v>
                </c:pt>
                <c:pt idx="19">
                  <c:v>60.366432000000003</c:v>
                </c:pt>
                <c:pt idx="20">
                  <c:v>73.991530999999995</c:v>
                </c:pt>
                <c:pt idx="21">
                  <c:v>58.175972000000002</c:v>
                </c:pt>
                <c:pt idx="22">
                  <c:v>55.421688000000003</c:v>
                </c:pt>
                <c:pt idx="23">
                  <c:v>71.011878999999993</c:v>
                </c:pt>
                <c:pt idx="24">
                  <c:v>55.994633999999998</c:v>
                </c:pt>
                <c:pt idx="25">
                  <c:v>50.988472000000002</c:v>
                </c:pt>
                <c:pt idx="26">
                  <c:v>58.183999</c:v>
                </c:pt>
                <c:pt idx="27">
                  <c:v>73.114861000000005</c:v>
                </c:pt>
                <c:pt idx="28">
                  <c:v>69.609756000000004</c:v>
                </c:pt>
                <c:pt idx="29">
                  <c:v>53.155318999999999</c:v>
                </c:pt>
                <c:pt idx="30">
                  <c:v>25.537648999999998</c:v>
                </c:pt>
                <c:pt idx="31">
                  <c:v>58.210616999999999</c:v>
                </c:pt>
                <c:pt idx="32">
                  <c:v>67.463158000000007</c:v>
                </c:pt>
                <c:pt idx="33">
                  <c:v>56.325297999999997</c:v>
                </c:pt>
                <c:pt idx="34">
                  <c:v>65.472526999999999</c:v>
                </c:pt>
                <c:pt idx="35">
                  <c:v>61.738041000000003</c:v>
                </c:pt>
                <c:pt idx="36">
                  <c:v>59.226027999999999</c:v>
                </c:pt>
                <c:pt idx="37">
                  <c:v>67.826545999999993</c:v>
                </c:pt>
                <c:pt idx="38">
                  <c:v>55.721519000000001</c:v>
                </c:pt>
                <c:pt idx="39">
                  <c:v>64.641289</c:v>
                </c:pt>
                <c:pt idx="40">
                  <c:v>51.050708999999998</c:v>
                </c:pt>
                <c:pt idx="41">
                  <c:v>50.216225000000001</c:v>
                </c:pt>
                <c:pt idx="42">
                  <c:v>46.036864999999999</c:v>
                </c:pt>
                <c:pt idx="43">
                  <c:v>34.146693999999997</c:v>
                </c:pt>
                <c:pt idx="44">
                  <c:v>58.516376000000001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C263-4110-9789-9B3C25DA59E4}"/>
            </c:ext>
          </c:extLst>
        </c:ser>
        <c:ser>
          <c:idx val="1"/>
          <c:order val="1"/>
          <c:tx>
            <c:strRef>
              <c:f>'Table A3.2'!$C$30</c:f>
              <c:strCache>
                <c:ptCount val="1"/>
                <c:pt idx="0">
                  <c:v>Upper secondary or post-secondary non-tertiary</c:v>
                </c:pt>
              </c:strCache>
            </c:strRef>
          </c:tx>
          <c:spPr>
            <a:ln w="6350" cap="rnd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6350" cap="rnd">
                  <a:solidFill>
                    <a:sysClr val="windowText" lastClr="000000"/>
                  </a:solidFill>
                  <a:prstDash val="solid"/>
                  <a:round/>
                </a14:hiddenLine>
              </a:ext>
            </a:extLst>
          </c:spPr>
          <c:marker>
            <c:symbol val="triangle"/>
            <c:size val="10"/>
            <c:spPr>
              <a:solidFill>
                <a:srgbClr val="00B5B5"/>
              </a:solidFill>
              <a:ln w="6350">
                <a:noFill/>
                <a:prstDash val="solid"/>
              </a:ln>
              <a:effectLst/>
            </c:spPr>
          </c:marker>
          <c:dPt>
            <c:idx val="24"/>
            <c:marker>
              <c:symbol val="triangle"/>
              <c:size val="10"/>
              <c:spPr>
                <a:solidFill>
                  <a:srgbClr val="E464AF"/>
                </a:solidFill>
                <a:ln w="6350">
                  <a:noFill/>
                  <a:prstDash val="solid"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C263-4110-9789-9B3C25DA59E4}"/>
              </c:ext>
            </c:extLst>
          </c:dPt>
          <c:dPt>
            <c:idx val="26"/>
            <c:marker>
              <c:symbol val="triangle"/>
              <c:size val="10"/>
              <c:spPr>
                <a:solidFill>
                  <a:srgbClr val="E4644B"/>
                </a:solidFill>
                <a:ln w="6350">
                  <a:noFill/>
                  <a:prstDash val="solid"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C263-4110-9789-9B3C25DA59E4}"/>
              </c:ext>
            </c:extLst>
          </c:dPt>
          <c:cat>
            <c:strRef>
              <c:f>'Table A3.2'!$A$31:$A$75</c:f>
              <c:strCache>
                <c:ptCount val="45"/>
                <c:pt idx="0">
                  <c:v>Lithuania</c:v>
                </c:pt>
                <c:pt idx="1">
                  <c:v>Netherlands</c:v>
                </c:pt>
                <c:pt idx="2">
                  <c:v>Poland</c:v>
                </c:pt>
                <c:pt idx="3">
                  <c:v>Hungary</c:v>
                </c:pt>
                <c:pt idx="4">
                  <c:v>Switzerland</c:v>
                </c:pt>
                <c:pt idx="5">
                  <c:v>United Kingdom</c:v>
                </c:pt>
                <c:pt idx="6">
                  <c:v>New Zealand</c:v>
                </c:pt>
                <c:pt idx="7">
                  <c:v>Japan</c:v>
                </c:pt>
                <c:pt idx="8">
                  <c:v>Belgium</c:v>
                </c:pt>
                <c:pt idx="9">
                  <c:v>Argentina</c:v>
                </c:pt>
                <c:pt idx="10">
                  <c:v>Norway</c:v>
                </c:pt>
                <c:pt idx="11">
                  <c:v>Germany</c:v>
                </c:pt>
                <c:pt idx="12">
                  <c:v>Ireland</c:v>
                </c:pt>
                <c:pt idx="13">
                  <c:v>Slovenia</c:v>
                </c:pt>
                <c:pt idx="14">
                  <c:v>France</c:v>
                </c:pt>
                <c:pt idx="15">
                  <c:v>Finland</c:v>
                </c:pt>
                <c:pt idx="16">
                  <c:v>Australia</c:v>
                </c:pt>
                <c:pt idx="17">
                  <c:v>Latvia</c:v>
                </c:pt>
                <c:pt idx="18">
                  <c:v>Austria</c:v>
                </c:pt>
                <c:pt idx="19">
                  <c:v>Sweden</c:v>
                </c:pt>
                <c:pt idx="20">
                  <c:v>Luxembourg</c:v>
                </c:pt>
                <c:pt idx="21">
                  <c:v>Denmark</c:v>
                </c:pt>
                <c:pt idx="22">
                  <c:v>Canada</c:v>
                </c:pt>
                <c:pt idx="23">
                  <c:v>Estonia</c:v>
                </c:pt>
                <c:pt idx="24">
                  <c:v>EU average</c:v>
                </c:pt>
                <c:pt idx="25">
                  <c:v>Israel</c:v>
                </c:pt>
                <c:pt idx="26">
                  <c:v>OECD average</c:v>
                </c:pt>
                <c:pt idx="27">
                  <c:v>Iceland</c:v>
                </c:pt>
                <c:pt idx="28">
                  <c:v>Portugal</c:v>
                </c:pt>
                <c:pt idx="29">
                  <c:v>United States</c:v>
                </c:pt>
                <c:pt idx="30">
                  <c:v>Slovak Republic</c:v>
                </c:pt>
                <c:pt idx="31">
                  <c:v>Brazil</c:v>
                </c:pt>
                <c:pt idx="32">
                  <c:v>Indonesia</c:v>
                </c:pt>
                <c:pt idx="33">
                  <c:v>Chile</c:v>
                </c:pt>
                <c:pt idx="34">
                  <c:v>Mexico</c:v>
                </c:pt>
                <c:pt idx="35">
                  <c:v>Costa Rica</c:v>
                </c:pt>
                <c:pt idx="36">
                  <c:v>Spain</c:v>
                </c:pt>
                <c:pt idx="37">
                  <c:v>Colombia</c:v>
                </c:pt>
                <c:pt idx="38">
                  <c:v>Czech Republic</c:v>
                </c:pt>
                <c:pt idx="39">
                  <c:v>Korea</c:v>
                </c:pt>
                <c:pt idx="40">
                  <c:v>Türkiye </c:v>
                </c:pt>
                <c:pt idx="41">
                  <c:v>Italy</c:v>
                </c:pt>
                <c:pt idx="42">
                  <c:v>Greece</c:v>
                </c:pt>
                <c:pt idx="43">
                  <c:v>South Africa</c:v>
                </c:pt>
                <c:pt idx="44">
                  <c:v>India</c:v>
                </c:pt>
              </c:strCache>
            </c:strRef>
          </c:cat>
          <c:val>
            <c:numRef>
              <c:f>'Table A3.2'!$C$31:$C$75</c:f>
              <c:numCache>
                <c:formatCode>#,##0.00</c:formatCode>
                <c:ptCount val="45"/>
                <c:pt idx="0">
                  <c:v>78.644424000000001</c:v>
                </c:pt>
                <c:pt idx="1">
                  <c:v>85.578948999999994</c:v>
                </c:pt>
                <c:pt idx="2">
                  <c:v>80.950630000000004</c:v>
                </c:pt>
                <c:pt idx="3">
                  <c:v>85.157898000000003</c:v>
                </c:pt>
                <c:pt idx="4">
                  <c:v>86.508185999999995</c:v>
                </c:pt>
                <c:pt idx="5">
                  <c:v>83.282852000000005</c:v>
                </c:pt>
                <c:pt idx="6">
                  <c:v>82.187293999999994</c:v>
                </c:pt>
                <c:pt idx="8">
                  <c:v>77.248390000000001</c:v>
                </c:pt>
                <c:pt idx="9">
                  <c:v>69.512291000000005</c:v>
                </c:pt>
                <c:pt idx="10">
                  <c:v>84.215652000000006</c:v>
                </c:pt>
                <c:pt idx="11">
                  <c:v>83.784706</c:v>
                </c:pt>
                <c:pt idx="12">
                  <c:v>72.251998999999998</c:v>
                </c:pt>
                <c:pt idx="13">
                  <c:v>83.51</c:v>
                </c:pt>
                <c:pt idx="14">
                  <c:v>76.965621999999996</c:v>
                </c:pt>
                <c:pt idx="15">
                  <c:v>76.123596000000006</c:v>
                </c:pt>
                <c:pt idx="16">
                  <c:v>81.626793000000006</c:v>
                </c:pt>
                <c:pt idx="17">
                  <c:v>76.029449</c:v>
                </c:pt>
                <c:pt idx="18">
                  <c:v>82.652809000000005</c:v>
                </c:pt>
                <c:pt idx="19">
                  <c:v>81.602660999999998</c:v>
                </c:pt>
                <c:pt idx="20">
                  <c:v>84.836112999999997</c:v>
                </c:pt>
                <c:pt idx="21">
                  <c:v>79.128524999999996</c:v>
                </c:pt>
                <c:pt idx="22">
                  <c:v>75.552582000000001</c:v>
                </c:pt>
                <c:pt idx="23">
                  <c:v>82.533439999999999</c:v>
                </c:pt>
                <c:pt idx="24">
                  <c:v>78.374560000000002</c:v>
                </c:pt>
                <c:pt idx="25">
                  <c:v>65.421233999999998</c:v>
                </c:pt>
                <c:pt idx="26">
                  <c:v>76.210258999999994</c:v>
                </c:pt>
                <c:pt idx="27">
                  <c:v>80.121696</c:v>
                </c:pt>
                <c:pt idx="28">
                  <c:v>79.153144999999995</c:v>
                </c:pt>
                <c:pt idx="29">
                  <c:v>68.167068</c:v>
                </c:pt>
                <c:pt idx="30">
                  <c:v>82.942786999999996</c:v>
                </c:pt>
                <c:pt idx="31">
                  <c:v>68.342735000000005</c:v>
                </c:pt>
                <c:pt idx="32">
                  <c:v>69.766602000000006</c:v>
                </c:pt>
                <c:pt idx="33">
                  <c:v>60.404907000000001</c:v>
                </c:pt>
                <c:pt idx="34">
                  <c:v>70.266800000000003</c:v>
                </c:pt>
                <c:pt idx="35">
                  <c:v>65.737656000000001</c:v>
                </c:pt>
                <c:pt idx="36">
                  <c:v>68.870215999999999</c:v>
                </c:pt>
                <c:pt idx="37">
                  <c:v>68.054633999999993</c:v>
                </c:pt>
                <c:pt idx="38">
                  <c:v>80.42971</c:v>
                </c:pt>
                <c:pt idx="39">
                  <c:v>63.166072999999997</c:v>
                </c:pt>
                <c:pt idx="40">
                  <c:v>60.825817000000001</c:v>
                </c:pt>
                <c:pt idx="41">
                  <c:v>64.104797000000005</c:v>
                </c:pt>
                <c:pt idx="42">
                  <c:v>61.740456000000002</c:v>
                </c:pt>
                <c:pt idx="43">
                  <c:v>44.642409999999998</c:v>
                </c:pt>
                <c:pt idx="44">
                  <c:v>58.818595999999999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C263-4110-9789-9B3C25DA59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0726848"/>
        <c:axId val="1370721952"/>
      </c:lineChart>
      <c:catAx>
        <c:axId val="137072684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rgbClr val="FFFFFF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rgbClr val="000101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70721952"/>
        <c:crosses val="autoZero"/>
        <c:auto val="1"/>
        <c:lblAlgn val="ctr"/>
        <c:lblOffset val="0"/>
        <c:tickLblSkip val="1"/>
        <c:noMultiLvlLbl val="0"/>
      </c:catAx>
      <c:valAx>
        <c:axId val="1370721952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rgbClr val="D9D9D9"/>
              </a:solidFill>
              <a:prstDash val="solid"/>
              <a:round/>
            </a:ln>
            <a:effectLst/>
          </c:spPr>
        </c:majorGridlines>
        <c:numFmt formatCode="#,##0" sourceLinked="0"/>
        <c:majorTickMark val="in"/>
        <c:minorTickMark val="none"/>
        <c:tickLblPos val="nextTo"/>
        <c:spPr>
          <a:noFill/>
          <a:ln w="9525">
            <a:solidFill>
              <a:srgbClr val="000101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70726848"/>
        <c:crosses val="autoZero"/>
        <c:crossBetween val="between"/>
        <c:majorUnit val="20"/>
      </c:valAx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ysClr val="window" lastClr="FFFFFF"/>
              </a:solidFill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ayout>
        <c:manualLayout>
          <c:xMode val="edge"/>
          <c:yMode val="edge"/>
          <c:x val="4.9348051953851703E-2"/>
          <c:y val="1.4553234327412823E-2"/>
          <c:w val="0.93106336244869259"/>
          <c:h val="5.4574628727798079E-2"/>
        </c:manualLayout>
      </c:layout>
      <c:overlay val="1"/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ysClr val="window" lastClr="FFFFFF"/>
              </a:solidFill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0000"/>
              </a:solidFill>
              <a:latin typeface="+mn-lt"/>
              <a:ea typeface="Arial Narrow"/>
              <a:cs typeface="Arial Narrow"/>
            </a:defRPr>
          </a:pPr>
          <a:endParaRPr lang="en-US"/>
        </a:p>
      </c:txPr>
    </c:legend>
    <c:plotVisOnly val="1"/>
    <c:dispBlanksAs val="gap"/>
    <c:showDLblsOverMax val="1"/>
  </c:chart>
  <c:spPr>
    <a:solidFill>
      <a:sysClr val="window" lastClr="FFFFFF"/>
    </a:solidFill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75299853860765E-2"/>
          <c:y val="8.336581046177656E-2"/>
          <c:w val="0.91869395271071763"/>
          <c:h val="0.627480183945392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A3.2.'!$C$32</c:f>
              <c:strCache>
                <c:ptCount val="1"/>
                <c:pt idx="0">
                  <c:v>Bachelor's or equivalent</c:v>
                </c:pt>
              </c:strCache>
            </c:strRef>
          </c:tx>
          <c:spPr>
            <a:solidFill>
              <a:schemeClr val="accent1"/>
            </a:solidFill>
            <a:ln w="28575">
              <a:noFill/>
            </a:ln>
          </c:spPr>
          <c:invertIfNegative val="0"/>
          <c:dPt>
            <c:idx val="25"/>
            <c:invertIfNegative val="0"/>
            <c:bubble3D val="0"/>
            <c:spPr>
              <a:solidFill>
                <a:srgbClr val="DD2C00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ADB-4F86-B972-9B8E7D01C613}"/>
              </c:ext>
            </c:extLst>
          </c:dPt>
          <c:dPt>
            <c:idx val="28"/>
            <c:invertIfNegative val="0"/>
            <c:bubble3D val="0"/>
            <c:spPr>
              <a:solidFill>
                <a:srgbClr val="AC147A"/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ADB-4F86-B972-9B8E7D01C613}"/>
              </c:ext>
            </c:extLst>
          </c:dPt>
          <c:cat>
            <c:strRef>
              <c:f>'Figure A3.2.'!$A$33:$A$77</c:f>
              <c:strCache>
                <c:ptCount val="45"/>
                <c:pt idx="0">
                  <c:v>Norway</c:v>
                </c:pt>
                <c:pt idx="1">
                  <c:v>United Kingdom</c:v>
                </c:pt>
                <c:pt idx="2">
                  <c:v>Japan</c:v>
                </c:pt>
                <c:pt idx="3">
                  <c:v>Hungary</c:v>
                </c:pt>
                <c:pt idx="4">
                  <c:v>Switzerland</c:v>
                </c:pt>
                <c:pt idx="5">
                  <c:v>Colombia</c:v>
                </c:pt>
                <c:pt idx="6">
                  <c:v>Lithuania</c:v>
                </c:pt>
                <c:pt idx="7">
                  <c:v>New Zealand</c:v>
                </c:pt>
                <c:pt idx="8">
                  <c:v>Netherlands</c:v>
                </c:pt>
                <c:pt idx="9">
                  <c:v>Ireland</c:v>
                </c:pt>
                <c:pt idx="10">
                  <c:v>Argentina</c:v>
                </c:pt>
                <c:pt idx="11">
                  <c:v>Belgium</c:v>
                </c:pt>
                <c:pt idx="12">
                  <c:v>Slovenia</c:v>
                </c:pt>
                <c:pt idx="13">
                  <c:v>Poland</c:v>
                </c:pt>
                <c:pt idx="14">
                  <c:v>Latvia</c:v>
                </c:pt>
                <c:pt idx="15">
                  <c:v>Australia</c:v>
                </c:pt>
                <c:pt idx="16">
                  <c:v>Germany</c:v>
                </c:pt>
                <c:pt idx="17">
                  <c:v>Canada</c:v>
                </c:pt>
                <c:pt idx="18">
                  <c:v>Sweden</c:v>
                </c:pt>
                <c:pt idx="19">
                  <c:v>Finland</c:v>
                </c:pt>
                <c:pt idx="20">
                  <c:v>France</c:v>
                </c:pt>
                <c:pt idx="21">
                  <c:v>United States</c:v>
                </c:pt>
                <c:pt idx="22">
                  <c:v>Israel</c:v>
                </c:pt>
                <c:pt idx="23">
                  <c:v>Denmark</c:v>
                </c:pt>
                <c:pt idx="24">
                  <c:v>Costa Rica</c:v>
                </c:pt>
                <c:pt idx="25">
                  <c:v>OECD average</c:v>
                </c:pt>
                <c:pt idx="26">
                  <c:v>Estonia</c:v>
                </c:pt>
                <c:pt idx="27">
                  <c:v>Brazil</c:v>
                </c:pt>
                <c:pt idx="28">
                  <c:v>EU22 average</c:v>
                </c:pt>
                <c:pt idx="29">
                  <c:v>Iceland</c:v>
                </c:pt>
                <c:pt idx="30">
                  <c:v>Chile</c:v>
                </c:pt>
                <c:pt idx="31">
                  <c:v>Indonesia</c:v>
                </c:pt>
                <c:pt idx="32">
                  <c:v>Austria</c:v>
                </c:pt>
                <c:pt idx="33">
                  <c:v>Portugal</c:v>
                </c:pt>
                <c:pt idx="34">
                  <c:v>Mexico</c:v>
                </c:pt>
                <c:pt idx="35">
                  <c:v>Luxembourg</c:v>
                </c:pt>
                <c:pt idx="36">
                  <c:v>Spain</c:v>
                </c:pt>
                <c:pt idx="37">
                  <c:v>Korea</c:v>
                </c:pt>
                <c:pt idx="38">
                  <c:v>Czech Republic</c:v>
                </c:pt>
                <c:pt idx="39">
                  <c:v>Türkiye</c:v>
                </c:pt>
                <c:pt idx="40">
                  <c:v>South Africa</c:v>
                </c:pt>
                <c:pt idx="41">
                  <c:v>Greece</c:v>
                </c:pt>
                <c:pt idx="42">
                  <c:v>Italy</c:v>
                </c:pt>
                <c:pt idx="43">
                  <c:v>Slovak Republic</c:v>
                </c:pt>
                <c:pt idx="44">
                  <c:v>India</c:v>
                </c:pt>
              </c:strCache>
            </c:strRef>
          </c:cat>
          <c:val>
            <c:numRef>
              <c:f>'Figure A3.2.'!$C$33:$C$77</c:f>
              <c:numCache>
                <c:formatCode>#,##0.00</c:formatCode>
                <c:ptCount val="45"/>
                <c:pt idx="0">
                  <c:v>91.124709999999993</c:v>
                </c:pt>
                <c:pt idx="1">
                  <c:v>90.854506999999998</c:v>
                </c:pt>
                <c:pt idx="2">
                  <c:v>90.673575999999997</c:v>
                </c:pt>
                <c:pt idx="3">
                  <c:v>90.506973000000002</c:v>
                </c:pt>
                <c:pt idx="4">
                  <c:v>90.432861000000003</c:v>
                </c:pt>
                <c:pt idx="5">
                  <c:v>90.426192999999998</c:v>
                </c:pt>
                <c:pt idx="6">
                  <c:v>90.102271999999999</c:v>
                </c:pt>
                <c:pt idx="7">
                  <c:v>89.762550000000005</c:v>
                </c:pt>
                <c:pt idx="8">
                  <c:v>89.571167000000003</c:v>
                </c:pt>
                <c:pt idx="9">
                  <c:v>88.534653000000006</c:v>
                </c:pt>
                <c:pt idx="10">
                  <c:v>88.275940000000006</c:v>
                </c:pt>
                <c:pt idx="11">
                  <c:v>87.794524999999993</c:v>
                </c:pt>
                <c:pt idx="12">
                  <c:v>87.76</c:v>
                </c:pt>
                <c:pt idx="13">
                  <c:v>87.622039999999998</c:v>
                </c:pt>
                <c:pt idx="14">
                  <c:v>86.972496000000007</c:v>
                </c:pt>
                <c:pt idx="15">
                  <c:v>86.888442999999995</c:v>
                </c:pt>
                <c:pt idx="16">
                  <c:v>86.781784000000002</c:v>
                </c:pt>
                <c:pt idx="17">
                  <c:v>86.204666000000003</c:v>
                </c:pt>
                <c:pt idx="18">
                  <c:v>85.963973999999993</c:v>
                </c:pt>
                <c:pt idx="19">
                  <c:v>85.555556999999993</c:v>
                </c:pt>
                <c:pt idx="20">
                  <c:v>84.092444999999998</c:v>
                </c:pt>
                <c:pt idx="21">
                  <c:v>84.043419</c:v>
                </c:pt>
                <c:pt idx="22">
                  <c:v>83.671386999999996</c:v>
                </c:pt>
                <c:pt idx="23">
                  <c:v>83.433318999999997</c:v>
                </c:pt>
                <c:pt idx="24">
                  <c:v>83.219093000000001</c:v>
                </c:pt>
                <c:pt idx="25">
                  <c:v>83.200186000000002</c:v>
                </c:pt>
                <c:pt idx="26">
                  <c:v>82.509094000000005</c:v>
                </c:pt>
                <c:pt idx="27">
                  <c:v>82.243149000000003</c:v>
                </c:pt>
                <c:pt idx="28">
                  <c:v>81.993071999999998</c:v>
                </c:pt>
                <c:pt idx="29">
                  <c:v>81.959145000000007</c:v>
                </c:pt>
                <c:pt idx="30">
                  <c:v>81.121796000000003</c:v>
                </c:pt>
                <c:pt idx="31">
                  <c:v>80.367431999999994</c:v>
                </c:pt>
                <c:pt idx="32">
                  <c:v>80.051613000000003</c:v>
                </c:pt>
                <c:pt idx="33">
                  <c:v>79.942183999999997</c:v>
                </c:pt>
                <c:pt idx="34">
                  <c:v>79.302124000000006</c:v>
                </c:pt>
                <c:pt idx="35">
                  <c:v>78.989586000000003</c:v>
                </c:pt>
                <c:pt idx="36">
                  <c:v>77.561049999999994</c:v>
                </c:pt>
                <c:pt idx="37">
                  <c:v>75.116652999999999</c:v>
                </c:pt>
                <c:pt idx="38">
                  <c:v>73.939094999999995</c:v>
                </c:pt>
                <c:pt idx="39">
                  <c:v>72.958374000000006</c:v>
                </c:pt>
                <c:pt idx="40">
                  <c:v>70.471396999999996</c:v>
                </c:pt>
                <c:pt idx="41">
                  <c:v>67.661109999999994</c:v>
                </c:pt>
                <c:pt idx="42">
                  <c:v>64.562561000000002</c:v>
                </c:pt>
                <c:pt idx="43">
                  <c:v>63.940086000000001</c:v>
                </c:pt>
                <c:pt idx="44">
                  <c:v>54.275371999999997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ADB-4F86-B972-9B8E7D01C6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370725760"/>
        <c:axId val="1370722496"/>
      </c:barChart>
      <c:lineChart>
        <c:grouping val="standard"/>
        <c:varyColors val="0"/>
        <c:ser>
          <c:idx val="1"/>
          <c:order val="1"/>
          <c:tx>
            <c:strRef>
              <c:f>'Figure A3.2.'!$B$32</c:f>
              <c:strCache>
                <c:ptCount val="1"/>
                <c:pt idx="0">
                  <c:v>Short-cycle tertiary</c:v>
                </c:pt>
              </c:strCache>
            </c:strRef>
          </c:tx>
          <c:spPr>
            <a:ln>
              <a:noFill/>
            </a:ln>
            <a:effectLst/>
          </c:spPr>
          <c:marker>
            <c:symbol val="circle"/>
            <c:size val="10"/>
            <c:spPr>
              <a:solidFill>
                <a:schemeClr val="accent3"/>
              </a:solidFill>
              <a:ln w="6350">
                <a:noFill/>
                <a:prstDash val="solid"/>
              </a:ln>
              <a:effectLst/>
            </c:spPr>
          </c:marker>
          <c:dPt>
            <c:idx val="25"/>
            <c:marker>
              <c:spPr>
                <a:solidFill>
                  <a:srgbClr val="F79779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EADB-4F86-B972-9B8E7D01C613}"/>
              </c:ext>
            </c:extLst>
          </c:dPt>
          <c:dPt>
            <c:idx val="28"/>
            <c:marker>
              <c:spPr>
                <a:solidFill>
                  <a:srgbClr val="EAA4C8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EADB-4F86-B972-9B8E7D01C613}"/>
              </c:ext>
            </c:extLst>
          </c:dPt>
          <c:cat>
            <c:strRef>
              <c:f>'Figure A3.2.'!$A$33:$A$77</c:f>
              <c:strCache>
                <c:ptCount val="45"/>
                <c:pt idx="0">
                  <c:v>Norway</c:v>
                </c:pt>
                <c:pt idx="1">
                  <c:v>United Kingdom</c:v>
                </c:pt>
                <c:pt idx="2">
                  <c:v>Japan</c:v>
                </c:pt>
                <c:pt idx="3">
                  <c:v>Hungary</c:v>
                </c:pt>
                <c:pt idx="4">
                  <c:v>Switzerland</c:v>
                </c:pt>
                <c:pt idx="5">
                  <c:v>Colombia</c:v>
                </c:pt>
                <c:pt idx="6">
                  <c:v>Lithuania</c:v>
                </c:pt>
                <c:pt idx="7">
                  <c:v>New Zealand</c:v>
                </c:pt>
                <c:pt idx="8">
                  <c:v>Netherlands</c:v>
                </c:pt>
                <c:pt idx="9">
                  <c:v>Ireland</c:v>
                </c:pt>
                <c:pt idx="10">
                  <c:v>Argentina</c:v>
                </c:pt>
                <c:pt idx="11">
                  <c:v>Belgium</c:v>
                </c:pt>
                <c:pt idx="12">
                  <c:v>Slovenia</c:v>
                </c:pt>
                <c:pt idx="13">
                  <c:v>Poland</c:v>
                </c:pt>
                <c:pt idx="14">
                  <c:v>Latvia</c:v>
                </c:pt>
                <c:pt idx="15">
                  <c:v>Australia</c:v>
                </c:pt>
                <c:pt idx="16">
                  <c:v>Germany</c:v>
                </c:pt>
                <c:pt idx="17">
                  <c:v>Canada</c:v>
                </c:pt>
                <c:pt idx="18">
                  <c:v>Sweden</c:v>
                </c:pt>
                <c:pt idx="19">
                  <c:v>Finland</c:v>
                </c:pt>
                <c:pt idx="20">
                  <c:v>France</c:v>
                </c:pt>
                <c:pt idx="21">
                  <c:v>United States</c:v>
                </c:pt>
                <c:pt idx="22">
                  <c:v>Israel</c:v>
                </c:pt>
                <c:pt idx="23">
                  <c:v>Denmark</c:v>
                </c:pt>
                <c:pt idx="24">
                  <c:v>Costa Rica</c:v>
                </c:pt>
                <c:pt idx="25">
                  <c:v>OECD average</c:v>
                </c:pt>
                <c:pt idx="26">
                  <c:v>Estonia</c:v>
                </c:pt>
                <c:pt idx="27">
                  <c:v>Brazil</c:v>
                </c:pt>
                <c:pt idx="28">
                  <c:v>EU22 average</c:v>
                </c:pt>
                <c:pt idx="29">
                  <c:v>Iceland</c:v>
                </c:pt>
                <c:pt idx="30">
                  <c:v>Chile</c:v>
                </c:pt>
                <c:pt idx="31">
                  <c:v>Indonesia</c:v>
                </c:pt>
                <c:pt idx="32">
                  <c:v>Austria</c:v>
                </c:pt>
                <c:pt idx="33">
                  <c:v>Portugal</c:v>
                </c:pt>
                <c:pt idx="34">
                  <c:v>Mexico</c:v>
                </c:pt>
                <c:pt idx="35">
                  <c:v>Luxembourg</c:v>
                </c:pt>
                <c:pt idx="36">
                  <c:v>Spain</c:v>
                </c:pt>
                <c:pt idx="37">
                  <c:v>Korea</c:v>
                </c:pt>
                <c:pt idx="38">
                  <c:v>Czech Republic</c:v>
                </c:pt>
                <c:pt idx="39">
                  <c:v>Türkiye</c:v>
                </c:pt>
                <c:pt idx="40">
                  <c:v>South Africa</c:v>
                </c:pt>
                <c:pt idx="41">
                  <c:v>Greece</c:v>
                </c:pt>
                <c:pt idx="42">
                  <c:v>Italy</c:v>
                </c:pt>
                <c:pt idx="43">
                  <c:v>Slovak Republic</c:v>
                </c:pt>
                <c:pt idx="44">
                  <c:v>India</c:v>
                </c:pt>
              </c:strCache>
            </c:strRef>
          </c:cat>
          <c:val>
            <c:numRef>
              <c:f>'Figure A3.2.'!$B$33:$B$77</c:f>
              <c:numCache>
                <c:formatCode>#,##0.00</c:formatCode>
                <c:ptCount val="45"/>
                <c:pt idx="0">
                  <c:v>76.144813999999997</c:v>
                </c:pt>
                <c:pt idx="1">
                  <c:v>86.109122999999997</c:v>
                </c:pt>
                <c:pt idx="2">
                  <c:v>85.398231999999993</c:v>
                </c:pt>
                <c:pt idx="3">
                  <c:v>88.033225999999999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91.076920000000001</c:v>
                </c:pt>
                <c:pt idx="8">
                  <c:v>94.346290999999994</c:v>
                </c:pt>
                <c:pt idx="9">
                  <c:v>81.639420000000001</c:v>
                </c:pt>
                <c:pt idx="10">
                  <c:v>0</c:v>
                </c:pt>
                <c:pt idx="11">
                  <c:v>91.525420999999994</c:v>
                </c:pt>
                <c:pt idx="12">
                  <c:v>90.14</c:v>
                </c:pt>
                <c:pt idx="13">
                  <c:v>0</c:v>
                </c:pt>
                <c:pt idx="14">
                  <c:v>82.474586000000002</c:v>
                </c:pt>
                <c:pt idx="15">
                  <c:v>84.076758999999996</c:v>
                </c:pt>
                <c:pt idx="16">
                  <c:v>90.233886999999996</c:v>
                </c:pt>
                <c:pt idx="17">
                  <c:v>82.780411000000001</c:v>
                </c:pt>
                <c:pt idx="18">
                  <c:v>76.138992000000002</c:v>
                </c:pt>
                <c:pt idx="19">
                  <c:v>0</c:v>
                </c:pt>
                <c:pt idx="20">
                  <c:v>86.744743</c:v>
                </c:pt>
                <c:pt idx="21">
                  <c:v>78.313086999999996</c:v>
                </c:pt>
                <c:pt idx="22">
                  <c:v>83.366821000000002</c:v>
                </c:pt>
                <c:pt idx="23">
                  <c:v>85.28125</c:v>
                </c:pt>
                <c:pt idx="24">
                  <c:v>70.496673999999999</c:v>
                </c:pt>
                <c:pt idx="25">
                  <c:v>81.788635999999997</c:v>
                </c:pt>
                <c:pt idx="26">
                  <c:v>0</c:v>
                </c:pt>
                <c:pt idx="27">
                  <c:v>0</c:v>
                </c:pt>
                <c:pt idx="28">
                  <c:v>84.735028999999997</c:v>
                </c:pt>
                <c:pt idx="29">
                  <c:v>72.550590999999997</c:v>
                </c:pt>
                <c:pt idx="30">
                  <c:v>73.187325000000001</c:v>
                </c:pt>
                <c:pt idx="31">
                  <c:v>77.421813999999998</c:v>
                </c:pt>
                <c:pt idx="32">
                  <c:v>87.878082000000006</c:v>
                </c:pt>
                <c:pt idx="33">
                  <c:v>74.839127000000005</c:v>
                </c:pt>
                <c:pt idx="34">
                  <c:v>73.118019000000004</c:v>
                </c:pt>
                <c:pt idx="35">
                  <c:v>87.871216000000004</c:v>
                </c:pt>
                <c:pt idx="36">
                  <c:v>76.821090999999996</c:v>
                </c:pt>
                <c:pt idx="37">
                  <c:v>77.145447000000004</c:v>
                </c:pt>
                <c:pt idx="38">
                  <c:v>77.656943999999996</c:v>
                </c:pt>
                <c:pt idx="39">
                  <c:v>64.134406999999996</c:v>
                </c:pt>
                <c:pt idx="40">
                  <c:v>55.994793000000001</c:v>
                </c:pt>
                <c:pt idx="41">
                  <c:v>0</c:v>
                </c:pt>
                <c:pt idx="42">
                  <c:v>84.136184999999998</c:v>
                </c:pt>
                <c:pt idx="43">
                  <c:v>0</c:v>
                </c:pt>
                <c:pt idx="44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EADB-4F86-B972-9B8E7D01C613}"/>
            </c:ext>
          </c:extLst>
        </c:ser>
        <c:ser>
          <c:idx val="2"/>
          <c:order val="2"/>
          <c:tx>
            <c:strRef>
              <c:f>'Figure A3.2.'!$D$32</c:f>
              <c:strCache>
                <c:ptCount val="1"/>
                <c:pt idx="0">
                  <c:v>Master's or equivalent</c:v>
                </c:pt>
              </c:strCache>
            </c:strRef>
          </c:tx>
          <c:spPr>
            <a:ln w="25400">
              <a:noFill/>
            </a:ln>
            <a:effectLst/>
          </c:spPr>
          <c:marker>
            <c:symbol val="triangle"/>
            <c:size val="10"/>
            <c:spPr>
              <a:solidFill>
                <a:schemeClr val="accent2"/>
              </a:solidFill>
              <a:ln w="6350">
                <a:noFill/>
                <a:prstDash val="solid"/>
              </a:ln>
              <a:effectLst/>
            </c:spPr>
          </c:marker>
          <c:dPt>
            <c:idx val="25"/>
            <c:marker>
              <c:spPr>
                <a:solidFill>
                  <a:srgbClr val="E4644B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EADB-4F86-B972-9B8E7D01C613}"/>
              </c:ext>
            </c:extLst>
          </c:dPt>
          <c:dPt>
            <c:idx val="28"/>
            <c:marker>
              <c:spPr>
                <a:solidFill>
                  <a:srgbClr val="E464AF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EADB-4F86-B972-9B8E7D01C613}"/>
              </c:ext>
            </c:extLst>
          </c:dPt>
          <c:cat>
            <c:strRef>
              <c:f>'Figure A3.2.'!$A$33:$A$77</c:f>
              <c:strCache>
                <c:ptCount val="45"/>
                <c:pt idx="0">
                  <c:v>Norway</c:v>
                </c:pt>
                <c:pt idx="1">
                  <c:v>United Kingdom</c:v>
                </c:pt>
                <c:pt idx="2">
                  <c:v>Japan</c:v>
                </c:pt>
                <c:pt idx="3">
                  <c:v>Hungary</c:v>
                </c:pt>
                <c:pt idx="4">
                  <c:v>Switzerland</c:v>
                </c:pt>
                <c:pt idx="5">
                  <c:v>Colombia</c:v>
                </c:pt>
                <c:pt idx="6">
                  <c:v>Lithuania</c:v>
                </c:pt>
                <c:pt idx="7">
                  <c:v>New Zealand</c:v>
                </c:pt>
                <c:pt idx="8">
                  <c:v>Netherlands</c:v>
                </c:pt>
                <c:pt idx="9">
                  <c:v>Ireland</c:v>
                </c:pt>
                <c:pt idx="10">
                  <c:v>Argentina</c:v>
                </c:pt>
                <c:pt idx="11">
                  <c:v>Belgium</c:v>
                </c:pt>
                <c:pt idx="12">
                  <c:v>Slovenia</c:v>
                </c:pt>
                <c:pt idx="13">
                  <c:v>Poland</c:v>
                </c:pt>
                <c:pt idx="14">
                  <c:v>Latvia</c:v>
                </c:pt>
                <c:pt idx="15">
                  <c:v>Australia</c:v>
                </c:pt>
                <c:pt idx="16">
                  <c:v>Germany</c:v>
                </c:pt>
                <c:pt idx="17">
                  <c:v>Canada</c:v>
                </c:pt>
                <c:pt idx="18">
                  <c:v>Sweden</c:v>
                </c:pt>
                <c:pt idx="19">
                  <c:v>Finland</c:v>
                </c:pt>
                <c:pt idx="20">
                  <c:v>France</c:v>
                </c:pt>
                <c:pt idx="21">
                  <c:v>United States</c:v>
                </c:pt>
                <c:pt idx="22">
                  <c:v>Israel</c:v>
                </c:pt>
                <c:pt idx="23">
                  <c:v>Denmark</c:v>
                </c:pt>
                <c:pt idx="24">
                  <c:v>Costa Rica</c:v>
                </c:pt>
                <c:pt idx="25">
                  <c:v>OECD average</c:v>
                </c:pt>
                <c:pt idx="26">
                  <c:v>Estonia</c:v>
                </c:pt>
                <c:pt idx="27">
                  <c:v>Brazil</c:v>
                </c:pt>
                <c:pt idx="28">
                  <c:v>EU22 average</c:v>
                </c:pt>
                <c:pt idx="29">
                  <c:v>Iceland</c:v>
                </c:pt>
                <c:pt idx="30">
                  <c:v>Chile</c:v>
                </c:pt>
                <c:pt idx="31">
                  <c:v>Indonesia</c:v>
                </c:pt>
                <c:pt idx="32">
                  <c:v>Austria</c:v>
                </c:pt>
                <c:pt idx="33">
                  <c:v>Portugal</c:v>
                </c:pt>
                <c:pt idx="34">
                  <c:v>Mexico</c:v>
                </c:pt>
                <c:pt idx="35">
                  <c:v>Luxembourg</c:v>
                </c:pt>
                <c:pt idx="36">
                  <c:v>Spain</c:v>
                </c:pt>
                <c:pt idx="37">
                  <c:v>Korea</c:v>
                </c:pt>
                <c:pt idx="38">
                  <c:v>Czech Republic</c:v>
                </c:pt>
                <c:pt idx="39">
                  <c:v>Türkiye</c:v>
                </c:pt>
                <c:pt idx="40">
                  <c:v>South Africa</c:v>
                </c:pt>
                <c:pt idx="41">
                  <c:v>Greece</c:v>
                </c:pt>
                <c:pt idx="42">
                  <c:v>Italy</c:v>
                </c:pt>
                <c:pt idx="43">
                  <c:v>Slovak Republic</c:v>
                </c:pt>
                <c:pt idx="44">
                  <c:v>India</c:v>
                </c:pt>
              </c:strCache>
            </c:strRef>
          </c:cat>
          <c:val>
            <c:numRef>
              <c:f>'Figure A3.2.'!$D$33:$D$77</c:f>
              <c:numCache>
                <c:formatCode>#,##0.00</c:formatCode>
                <c:ptCount val="45"/>
                <c:pt idx="0">
                  <c:v>94.776732999999993</c:v>
                </c:pt>
                <c:pt idx="1">
                  <c:v>90.346053999999995</c:v>
                </c:pt>
                <c:pt idx="3">
                  <c:v>91.044730999999999</c:v>
                </c:pt>
                <c:pt idx="4">
                  <c:v>90.364647000000005</c:v>
                </c:pt>
                <c:pt idx="6">
                  <c:v>94.608749000000003</c:v>
                </c:pt>
                <c:pt idx="7">
                  <c:v>87.290169000000006</c:v>
                </c:pt>
                <c:pt idx="8">
                  <c:v>93.111984000000007</c:v>
                </c:pt>
                <c:pt idx="9">
                  <c:v>89.563057000000001</c:v>
                </c:pt>
                <c:pt idx="11">
                  <c:v>90.452538000000004</c:v>
                </c:pt>
                <c:pt idx="12">
                  <c:v>86.24</c:v>
                </c:pt>
                <c:pt idx="13">
                  <c:v>92.545670000000001</c:v>
                </c:pt>
                <c:pt idx="14">
                  <c:v>88.784041999999999</c:v>
                </c:pt>
                <c:pt idx="15">
                  <c:v>87.904471999999998</c:v>
                </c:pt>
                <c:pt idx="16">
                  <c:v>90.506743999999998</c:v>
                </c:pt>
                <c:pt idx="17">
                  <c:v>88.977637999999999</c:v>
                </c:pt>
                <c:pt idx="18">
                  <c:v>93.240798999999996</c:v>
                </c:pt>
                <c:pt idx="19">
                  <c:v>90</c:v>
                </c:pt>
                <c:pt idx="20">
                  <c:v>89.342453000000006</c:v>
                </c:pt>
                <c:pt idx="21">
                  <c:v>87.485878</c:v>
                </c:pt>
                <c:pt idx="22">
                  <c:v>89.307563999999999</c:v>
                </c:pt>
                <c:pt idx="23">
                  <c:v>87.922752000000003</c:v>
                </c:pt>
                <c:pt idx="25">
                  <c:v>88.032050999999996</c:v>
                </c:pt>
                <c:pt idx="26">
                  <c:v>90.092536999999993</c:v>
                </c:pt>
                <c:pt idx="27">
                  <c:v>79.735512</c:v>
                </c:pt>
                <c:pt idx="28">
                  <c:v>87.885677000000001</c:v>
                </c:pt>
                <c:pt idx="29">
                  <c:v>91.387932000000006</c:v>
                </c:pt>
                <c:pt idx="30">
                  <c:v>92.974677999999997</c:v>
                </c:pt>
                <c:pt idx="31">
                  <c:v>80.163146999999995</c:v>
                </c:pt>
                <c:pt idx="32">
                  <c:v>90.387871000000004</c:v>
                </c:pt>
                <c:pt idx="33">
                  <c:v>90.025268999999994</c:v>
                </c:pt>
                <c:pt idx="34">
                  <c:v>85.329459999999997</c:v>
                </c:pt>
                <c:pt idx="35">
                  <c:v>89.597983999999997</c:v>
                </c:pt>
                <c:pt idx="36">
                  <c:v>79.983551000000006</c:v>
                </c:pt>
                <c:pt idx="37">
                  <c:v>84.887894000000003</c:v>
                </c:pt>
                <c:pt idx="38">
                  <c:v>79.597046000000006</c:v>
                </c:pt>
                <c:pt idx="39">
                  <c:v>76.603774999999999</c:v>
                </c:pt>
                <c:pt idx="40">
                  <c:v>76.5625</c:v>
                </c:pt>
                <c:pt idx="41">
                  <c:v>75.027107000000001</c:v>
                </c:pt>
                <c:pt idx="42">
                  <c:v>73.893944000000005</c:v>
                </c:pt>
                <c:pt idx="43">
                  <c:v>87.516059999999996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EADB-4F86-B972-9B8E7D01C6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0725760"/>
        <c:axId val="1370722496"/>
      </c:lineChart>
      <c:catAx>
        <c:axId val="1370725760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low"/>
        <c:spPr>
          <a:noFill/>
          <a:ln w="9525">
            <a:solidFill>
              <a:srgbClr val="00010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5400000" vert="horz"/>
          <a:lstStyle/>
          <a:p>
            <a:pPr>
              <a:defRPr sz="1000" b="0" i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70722496"/>
        <c:crosses val="autoZero"/>
        <c:auto val="1"/>
        <c:lblAlgn val="ctr"/>
        <c:lblOffset val="0"/>
        <c:tickLblSkip val="1"/>
        <c:noMultiLvlLbl val="0"/>
      </c:catAx>
      <c:valAx>
        <c:axId val="1370722496"/>
        <c:scaling>
          <c:orientation val="minMax"/>
          <c:max val="100"/>
          <c:min val="40"/>
        </c:scaling>
        <c:delete val="0"/>
        <c:axPos val="l"/>
        <c:majorGridlines>
          <c:spPr>
            <a:ln w="12700">
              <a:solidFill>
                <a:srgbClr val="D9D9D9"/>
              </a:solidFill>
              <a:prstDash val="solid"/>
            </a:ln>
          </c:spPr>
        </c:majorGridlines>
        <c:numFmt formatCode="General" sourceLinked="0"/>
        <c:majorTickMark val="in"/>
        <c:minorTickMark val="none"/>
        <c:tickLblPos val="nextTo"/>
        <c:spPr>
          <a:noFill/>
          <a:ln w="9525">
            <a:solidFill>
              <a:srgbClr val="000101"/>
            </a:solidFill>
            <a:prstDash val="solid"/>
          </a:ln>
        </c:spPr>
        <c:txPr>
          <a:bodyPr rot="-60000000" vert="horz"/>
          <a:lstStyle/>
          <a:p>
            <a:pPr>
              <a:defRPr lang="en-US" sz="1000" b="0" i="0" u="none" baseline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70725760"/>
        <c:crosses val="autoZero"/>
        <c:crossBetween val="between"/>
        <c:majorUnit val="20"/>
      </c:valAx>
      <c:spPr>
        <a:noFill/>
        <a:ln w="9525"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</a14:hiddenLine>
          </a:ext>
        </a:extLst>
      </c:spPr>
    </c:plotArea>
    <c:legend>
      <c:legendPos val="t"/>
      <c:legendEntry>
        <c:idx val="0"/>
        <c:txPr>
          <a:bodyPr/>
          <a:lstStyle/>
          <a:p>
            <a:pPr>
              <a:defRPr sz="110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10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10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ayout>
        <c:manualLayout>
          <c:xMode val="edge"/>
          <c:yMode val="edge"/>
          <c:x val="4.9112215315631792E-2"/>
          <c:y val="1.4590136344518011E-2"/>
          <c:w val="0.92681933449443077"/>
          <c:h val="5.4137706852594204E-2"/>
        </c:manualLayout>
      </c:layout>
      <c:overlay val="0"/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>
                  <a:lumMod val="85000"/>
                </a:schemeClr>
              </a:solidFill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  <c:txPr>
        <a:bodyPr/>
        <a:lstStyle/>
        <a:p>
          <a:pPr>
            <a:defRPr sz="800">
              <a:latin typeface="Arial Narrow" panose="020B0606020202030204" pitchFamily="34" charset="0"/>
            </a:defRPr>
          </a:pPr>
          <a:endParaRPr lang="en-US"/>
        </a:p>
      </c:txPr>
    </c:legend>
    <c:plotVisOnly val="1"/>
    <c:dispBlanksAs val="gap"/>
    <c:showDLblsOverMax val="1"/>
  </c:chart>
  <c:spPr>
    <a:noFill/>
    <a:ln w="9525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chemeClr val="bg1"/>
          </a:solidFill>
        </a14:hiddenFill>
      </a:ext>
    </a:extLst>
  </c:spPr>
  <c:txPr>
    <a:bodyPr rot="0" vert="horz"/>
    <a:lstStyle/>
    <a:p>
      <a:pPr>
        <a:defRPr lang="en-US" u="none" baseline="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058407806048469E-2"/>
          <c:y val="9.3922727213174892E-2"/>
          <c:w val="0.91886419864661817"/>
          <c:h val="0.62746524820836669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'Figure A4.2.'!$C$30</c:f>
              <c:strCache>
                <c:ptCount val="1"/>
                <c:pt idx="0">
                  <c:v>Bachelor's or equivalent</c:v>
                </c:pt>
              </c:strCache>
            </c:strRef>
          </c:tx>
          <c:spPr>
            <a:solidFill>
              <a:srgbClr val="002F6C"/>
            </a:solidFill>
            <a:ln w="6350" cmpd="sng">
              <a:noFill/>
            </a:ln>
            <a:effectLst/>
            <a:extLst>
              <a:ext uri="{91240B29-F687-4F45-9708-019B960494DF}">
                <a14:hiddenLine xmlns:a14="http://schemas.microsoft.com/office/drawing/2010/main" w="6350" cmpd="sng">
                  <a:solidFill>
                    <a:srgbClr val="000000"/>
                  </a:solidFill>
                </a14:hiddenLine>
              </a:ext>
            </a:extLst>
          </c:spPr>
          <c:invertIfNegative val="0"/>
          <c:dPt>
            <c:idx val="10"/>
            <c:invertIfNegative val="0"/>
            <c:bubble3D val="0"/>
            <c:spPr>
              <a:solidFill>
                <a:srgbClr val="DD2C00"/>
              </a:soli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51-4E1E-9E2A-C438F88CCA88}"/>
              </c:ext>
            </c:extLst>
          </c:dPt>
          <c:dPt>
            <c:idx val="19"/>
            <c:invertIfNegative val="0"/>
            <c:bubble3D val="0"/>
            <c:spPr>
              <a:solidFill>
                <a:srgbClr val="AC147A"/>
              </a:soli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51-4E1E-9E2A-C438F88CCA88}"/>
              </c:ext>
            </c:extLst>
          </c:dPt>
          <c:cat>
            <c:strRef>
              <c:f>'Figure A4.2.'!$A$31:$A$64</c:f>
              <c:strCache>
                <c:ptCount val="34"/>
                <c:pt idx="0">
                  <c:v>Chile</c:v>
                </c:pt>
                <c:pt idx="1">
                  <c:v>Costa Rica</c:v>
                </c:pt>
                <c:pt idx="2">
                  <c:v>Lithuania</c:v>
                </c:pt>
                <c:pt idx="3">
                  <c:v>Germany</c:v>
                </c:pt>
                <c:pt idx="4">
                  <c:v>United States</c:v>
                </c:pt>
                <c:pt idx="5">
                  <c:v>Ireland</c:v>
                </c:pt>
                <c:pt idx="6">
                  <c:v>Hungary</c:v>
                </c:pt>
                <c:pt idx="7">
                  <c:v>Luxembourg</c:v>
                </c:pt>
                <c:pt idx="8">
                  <c:v>Mexico</c:v>
                </c:pt>
                <c:pt idx="9">
                  <c:v>Israel</c:v>
                </c:pt>
                <c:pt idx="10">
                  <c:v>OECD average</c:v>
                </c:pt>
                <c:pt idx="11">
                  <c:v>Canada</c:v>
                </c:pt>
                <c:pt idx="12">
                  <c:v>Latvia</c:v>
                </c:pt>
                <c:pt idx="13">
                  <c:v>Slovenia</c:v>
                </c:pt>
                <c:pt idx="14">
                  <c:v>France</c:v>
                </c:pt>
                <c:pt idx="15">
                  <c:v>Poland</c:v>
                </c:pt>
                <c:pt idx="16">
                  <c:v>United Kingdom</c:v>
                </c:pt>
                <c:pt idx="17">
                  <c:v>Korea</c:v>
                </c:pt>
                <c:pt idx="18">
                  <c:v>Australia</c:v>
                </c:pt>
                <c:pt idx="19">
                  <c:v>EU22 average</c:v>
                </c:pt>
                <c:pt idx="20">
                  <c:v>Greece</c:v>
                </c:pt>
                <c:pt idx="21">
                  <c:v>Netherlands</c:v>
                </c:pt>
                <c:pt idx="22">
                  <c:v>Czech Republic</c:v>
                </c:pt>
                <c:pt idx="23">
                  <c:v>Switzerland</c:v>
                </c:pt>
                <c:pt idx="24">
                  <c:v>Spain</c:v>
                </c:pt>
                <c:pt idx="25">
                  <c:v>Estonia</c:v>
                </c:pt>
                <c:pt idx="26">
                  <c:v>Slovak Republic</c:v>
                </c:pt>
                <c:pt idx="27">
                  <c:v>Belgium</c:v>
                </c:pt>
                <c:pt idx="28">
                  <c:v>New Zealand</c:v>
                </c:pt>
                <c:pt idx="29">
                  <c:v>Finland</c:v>
                </c:pt>
                <c:pt idx="30">
                  <c:v>Sweden</c:v>
                </c:pt>
                <c:pt idx="31">
                  <c:v>Denmark</c:v>
                </c:pt>
                <c:pt idx="32">
                  <c:v>Norway</c:v>
                </c:pt>
                <c:pt idx="33">
                  <c:v>Austria</c:v>
                </c:pt>
              </c:strCache>
            </c:strRef>
          </c:cat>
          <c:val>
            <c:numRef>
              <c:f>'Figure A4.2.'!$C$31:$C$64</c:f>
              <c:numCache>
                <c:formatCode>#,##0.00</c:formatCode>
                <c:ptCount val="34"/>
                <c:pt idx="0">
                  <c:v>278.77190000000002</c:v>
                </c:pt>
                <c:pt idx="1">
                  <c:v>209.2483</c:v>
                </c:pt>
                <c:pt idx="2">
                  <c:v>167.09270000000001</c:v>
                </c:pt>
                <c:pt idx="3">
                  <c:v>166.50630000000001</c:v>
                </c:pt>
                <c:pt idx="4">
                  <c:v>162.93029999999999</c:v>
                </c:pt>
                <c:pt idx="5">
                  <c:v>158.0532</c:v>
                </c:pt>
                <c:pt idx="6">
                  <c:v>156.95599999999999</c:v>
                </c:pt>
                <c:pt idx="7">
                  <c:v>154.8364</c:v>
                </c:pt>
                <c:pt idx="8">
                  <c:v>153.37899999999999</c:v>
                </c:pt>
                <c:pt idx="9">
                  <c:v>150.73609999999999</c:v>
                </c:pt>
                <c:pt idx="10">
                  <c:v>143.8091</c:v>
                </c:pt>
                <c:pt idx="11">
                  <c:v>142.6438</c:v>
                </c:pt>
                <c:pt idx="12">
                  <c:v>142.5384</c:v>
                </c:pt>
                <c:pt idx="13">
                  <c:v>142.28360000000001</c:v>
                </c:pt>
                <c:pt idx="14">
                  <c:v>141.76130000000001</c:v>
                </c:pt>
                <c:pt idx="15">
                  <c:v>140.31020000000001</c:v>
                </c:pt>
                <c:pt idx="16">
                  <c:v>139.87710000000001</c:v>
                </c:pt>
                <c:pt idx="17">
                  <c:v>138.2732</c:v>
                </c:pt>
                <c:pt idx="18">
                  <c:v>137.04650000000001</c:v>
                </c:pt>
                <c:pt idx="19">
                  <c:v>136.4134</c:v>
                </c:pt>
                <c:pt idx="20">
                  <c:v>132.42099999999999</c:v>
                </c:pt>
                <c:pt idx="21">
                  <c:v>131.60659999999999</c:v>
                </c:pt>
                <c:pt idx="22">
                  <c:v>131.4333</c:v>
                </c:pt>
                <c:pt idx="23">
                  <c:v>131.1865</c:v>
                </c:pt>
                <c:pt idx="24">
                  <c:v>130.0788</c:v>
                </c:pt>
                <c:pt idx="25">
                  <c:v>127.8488</c:v>
                </c:pt>
                <c:pt idx="26">
                  <c:v>126.1649</c:v>
                </c:pt>
                <c:pt idx="27">
                  <c:v>123.4911</c:v>
                </c:pt>
                <c:pt idx="28">
                  <c:v>122.3262</c:v>
                </c:pt>
                <c:pt idx="29">
                  <c:v>118.68429999999999</c:v>
                </c:pt>
                <c:pt idx="30">
                  <c:v>116.4436</c:v>
                </c:pt>
                <c:pt idx="31">
                  <c:v>113.7978</c:v>
                </c:pt>
                <c:pt idx="32">
                  <c:v>107.2037</c:v>
                </c:pt>
                <c:pt idx="33">
                  <c:v>105.95959999999999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51-4E1E-9E2A-C438F88CCA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370724672"/>
        <c:axId val="1370729024"/>
      </c:barChart>
      <c:lineChart>
        <c:grouping val="standard"/>
        <c:varyColors val="0"/>
        <c:ser>
          <c:idx val="0"/>
          <c:order val="0"/>
          <c:tx>
            <c:strRef>
              <c:f>'Figure A4.2.'!$B$30</c:f>
              <c:strCache>
                <c:ptCount val="1"/>
                <c:pt idx="0">
                  <c:v>Short-cycle tertiary</c:v>
                </c:pt>
              </c:strCache>
            </c:strRef>
          </c:tx>
          <c:spPr>
            <a:ln w="63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6350" cap="rnd" cmpd="sng" algn="ctr">
                  <a:solidFill>
                    <a:sysClr val="windowText" lastClr="000000"/>
                  </a:solidFill>
                  <a:prstDash val="solid"/>
                  <a:round/>
                </a14:hiddenLine>
              </a:ext>
            </a:extLst>
          </c:spPr>
          <c:marker>
            <c:symbol val="circle"/>
            <c:size val="10"/>
            <c:spPr>
              <a:solidFill>
                <a:schemeClr val="accent3"/>
              </a:solidFill>
              <a:ln w="6350">
                <a:noFill/>
                <a:prstDash val="solid"/>
              </a:ln>
              <a:effectLst/>
            </c:spPr>
          </c:marker>
          <c:dPt>
            <c:idx val="10"/>
            <c:marker>
              <c:spPr>
                <a:solidFill>
                  <a:srgbClr val="F79779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1851-4E1E-9E2A-C438F88CCA88}"/>
              </c:ext>
            </c:extLst>
          </c:dPt>
          <c:dPt>
            <c:idx val="19"/>
            <c:marker>
              <c:spPr>
                <a:solidFill>
                  <a:srgbClr val="EAA4C8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1851-4E1E-9E2A-C438F88CCA88}"/>
              </c:ext>
            </c:extLst>
          </c:dPt>
          <c:cat>
            <c:strRef>
              <c:f>'Figure A4.2.'!$A$31:$A$64</c:f>
              <c:strCache>
                <c:ptCount val="34"/>
                <c:pt idx="0">
                  <c:v>Chile</c:v>
                </c:pt>
                <c:pt idx="1">
                  <c:v>Costa Rica</c:v>
                </c:pt>
                <c:pt idx="2">
                  <c:v>Lithuania</c:v>
                </c:pt>
                <c:pt idx="3">
                  <c:v>Germany</c:v>
                </c:pt>
                <c:pt idx="4">
                  <c:v>United States</c:v>
                </c:pt>
                <c:pt idx="5">
                  <c:v>Ireland</c:v>
                </c:pt>
                <c:pt idx="6">
                  <c:v>Hungary</c:v>
                </c:pt>
                <c:pt idx="7">
                  <c:v>Luxembourg</c:v>
                </c:pt>
                <c:pt idx="8">
                  <c:v>Mexico</c:v>
                </c:pt>
                <c:pt idx="9">
                  <c:v>Israel</c:v>
                </c:pt>
                <c:pt idx="10">
                  <c:v>OECD average</c:v>
                </c:pt>
                <c:pt idx="11">
                  <c:v>Canada</c:v>
                </c:pt>
                <c:pt idx="12">
                  <c:v>Latvia</c:v>
                </c:pt>
                <c:pt idx="13">
                  <c:v>Slovenia</c:v>
                </c:pt>
                <c:pt idx="14">
                  <c:v>France</c:v>
                </c:pt>
                <c:pt idx="15">
                  <c:v>Poland</c:v>
                </c:pt>
                <c:pt idx="16">
                  <c:v>United Kingdom</c:v>
                </c:pt>
                <c:pt idx="17">
                  <c:v>Korea</c:v>
                </c:pt>
                <c:pt idx="18">
                  <c:v>Australia</c:v>
                </c:pt>
                <c:pt idx="19">
                  <c:v>EU22 average</c:v>
                </c:pt>
                <c:pt idx="20">
                  <c:v>Greece</c:v>
                </c:pt>
                <c:pt idx="21">
                  <c:v>Netherlands</c:v>
                </c:pt>
                <c:pt idx="22">
                  <c:v>Czech Republic</c:v>
                </c:pt>
                <c:pt idx="23">
                  <c:v>Switzerland</c:v>
                </c:pt>
                <c:pt idx="24">
                  <c:v>Spain</c:v>
                </c:pt>
                <c:pt idx="25">
                  <c:v>Estonia</c:v>
                </c:pt>
                <c:pt idx="26">
                  <c:v>Slovak Republic</c:v>
                </c:pt>
                <c:pt idx="27">
                  <c:v>Belgium</c:v>
                </c:pt>
                <c:pt idx="28">
                  <c:v>New Zealand</c:v>
                </c:pt>
                <c:pt idx="29">
                  <c:v>Finland</c:v>
                </c:pt>
                <c:pt idx="30">
                  <c:v>Sweden</c:v>
                </c:pt>
                <c:pt idx="31">
                  <c:v>Denmark</c:v>
                </c:pt>
                <c:pt idx="32">
                  <c:v>Norway</c:v>
                </c:pt>
                <c:pt idx="33">
                  <c:v>Austria</c:v>
                </c:pt>
              </c:strCache>
            </c:strRef>
          </c:cat>
          <c:val>
            <c:numRef>
              <c:f>'Figure A4.2.'!$B$31:$B$64</c:f>
              <c:numCache>
                <c:formatCode>#,##0.00</c:formatCode>
                <c:ptCount val="34"/>
                <c:pt idx="0">
                  <c:v>138.42410000000001</c:v>
                </c:pt>
                <c:pt idx="1">
                  <c:v>121.5378</c:v>
                </c:pt>
                <c:pt idx="2">
                  <c:v>#N/A</c:v>
                </c:pt>
                <c:pt idx="3">
                  <c:v>133.35419999999999</c:v>
                </c:pt>
                <c:pt idx="4">
                  <c:v>111.5027</c:v>
                </c:pt>
                <c:pt idx="5">
                  <c:v>116.3411</c:v>
                </c:pt>
                <c:pt idx="6">
                  <c:v>122.3854</c:v>
                </c:pt>
                <c:pt idx="7">
                  <c:v>146.96960000000001</c:v>
                </c:pt>
                <c:pt idx="8">
                  <c:v>116.7914</c:v>
                </c:pt>
                <c:pt idx="9">
                  <c:v>114.55970000000001</c:v>
                </c:pt>
                <c:pt idx="10">
                  <c:v>120.2835</c:v>
                </c:pt>
                <c:pt idx="11">
                  <c:v>114.3436</c:v>
                </c:pt>
                <c:pt idx="12">
                  <c:v>128.08930000000001</c:v>
                </c:pt>
                <c:pt idx="13">
                  <c:v>133.89500000000001</c:v>
                </c:pt>
                <c:pt idx="14">
                  <c:v>122.26179999999999</c:v>
                </c:pt>
                <c:pt idx="15">
                  <c:v>#N/A</c:v>
                </c:pt>
                <c:pt idx="16">
                  <c:v>121.42740000000001</c:v>
                </c:pt>
                <c:pt idx="17">
                  <c:v>110.221</c:v>
                </c:pt>
                <c:pt idx="18">
                  <c:v>116.2298</c:v>
                </c:pt>
                <c:pt idx="19">
                  <c:v>121.7093</c:v>
                </c:pt>
                <c:pt idx="20">
                  <c:v>162.05000000000001</c:v>
                </c:pt>
                <c:pt idx="21">
                  <c:v>130.5489</c:v>
                </c:pt>
                <c:pt idx="22">
                  <c:v>116.9706</c:v>
                </c:pt>
                <c:pt idx="23">
                  <c:v>#N/A</c:v>
                </c:pt>
                <c:pt idx="24">
                  <c:v>105.1692</c:v>
                </c:pt>
                <c:pt idx="25">
                  <c:v>83.595169999999996</c:v>
                </c:pt>
                <c:pt idx="26">
                  <c:v>119.2235</c:v>
                </c:pt>
                <c:pt idx="27">
                  <c:v>#N/A</c:v>
                </c:pt>
                <c:pt idx="28">
                  <c:v>112.437</c:v>
                </c:pt>
                <c:pt idx="29">
                  <c:v>118.51609999999999</c:v>
                </c:pt>
                <c:pt idx="30">
                  <c:v>108.6845</c:v>
                </c:pt>
                <c:pt idx="31">
                  <c:v>110.4306</c:v>
                </c:pt>
                <c:pt idx="32">
                  <c:v>119.98050000000001</c:v>
                </c:pt>
                <c:pt idx="33">
                  <c:v>129.44139999999999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1851-4E1E-9E2A-C438F88CCA88}"/>
            </c:ext>
          </c:extLst>
        </c:ser>
        <c:ser>
          <c:idx val="2"/>
          <c:order val="2"/>
          <c:tx>
            <c:strRef>
              <c:f>'Figure A4.2.'!$D$30</c:f>
              <c:strCache>
                <c:ptCount val="1"/>
                <c:pt idx="0">
                  <c:v>Master's or doctoral or equivalent</c:v>
                </c:pt>
              </c:strCache>
            </c:strRef>
          </c:tx>
          <c:spPr>
            <a:ln w="63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6350" cap="rnd" cmpd="sng" algn="ctr">
                  <a:solidFill>
                    <a:sysClr val="windowText" lastClr="000000"/>
                  </a:solidFill>
                  <a:prstDash val="solid"/>
                  <a:round/>
                </a14:hiddenLine>
              </a:ext>
            </a:extLst>
          </c:spPr>
          <c:marker>
            <c:symbol val="triangle"/>
            <c:size val="10"/>
            <c:spPr>
              <a:solidFill>
                <a:srgbClr val="00AACC"/>
              </a:solidFill>
              <a:ln w="6350">
                <a:noFill/>
                <a:prstDash val="solid"/>
              </a:ln>
              <a:effectLst/>
            </c:spPr>
          </c:marker>
          <c:dPt>
            <c:idx val="10"/>
            <c:marker>
              <c:spPr>
                <a:solidFill>
                  <a:srgbClr val="E4644B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1851-4E1E-9E2A-C438F88CCA88}"/>
              </c:ext>
            </c:extLst>
          </c:dPt>
          <c:dPt>
            <c:idx val="19"/>
            <c:marker>
              <c:spPr>
                <a:solidFill>
                  <a:srgbClr val="E464AF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1851-4E1E-9E2A-C438F88CCA88}"/>
              </c:ext>
            </c:extLst>
          </c:dPt>
          <c:cat>
            <c:strRef>
              <c:f>'Figure A4.2.'!$A$31:$A$64</c:f>
              <c:strCache>
                <c:ptCount val="34"/>
                <c:pt idx="0">
                  <c:v>Chile</c:v>
                </c:pt>
                <c:pt idx="1">
                  <c:v>Costa Rica</c:v>
                </c:pt>
                <c:pt idx="2">
                  <c:v>Lithuania</c:v>
                </c:pt>
                <c:pt idx="3">
                  <c:v>Germany</c:v>
                </c:pt>
                <c:pt idx="4">
                  <c:v>United States</c:v>
                </c:pt>
                <c:pt idx="5">
                  <c:v>Ireland</c:v>
                </c:pt>
                <c:pt idx="6">
                  <c:v>Hungary</c:v>
                </c:pt>
                <c:pt idx="7">
                  <c:v>Luxembourg</c:v>
                </c:pt>
                <c:pt idx="8">
                  <c:v>Mexico</c:v>
                </c:pt>
                <c:pt idx="9">
                  <c:v>Israel</c:v>
                </c:pt>
                <c:pt idx="10">
                  <c:v>OECD average</c:v>
                </c:pt>
                <c:pt idx="11">
                  <c:v>Canada</c:v>
                </c:pt>
                <c:pt idx="12">
                  <c:v>Latvia</c:v>
                </c:pt>
                <c:pt idx="13">
                  <c:v>Slovenia</c:v>
                </c:pt>
                <c:pt idx="14">
                  <c:v>France</c:v>
                </c:pt>
                <c:pt idx="15">
                  <c:v>Poland</c:v>
                </c:pt>
                <c:pt idx="16">
                  <c:v>United Kingdom</c:v>
                </c:pt>
                <c:pt idx="17">
                  <c:v>Korea</c:v>
                </c:pt>
                <c:pt idx="18">
                  <c:v>Australia</c:v>
                </c:pt>
                <c:pt idx="19">
                  <c:v>EU22 average</c:v>
                </c:pt>
                <c:pt idx="20">
                  <c:v>Greece</c:v>
                </c:pt>
                <c:pt idx="21">
                  <c:v>Netherlands</c:v>
                </c:pt>
                <c:pt idx="22">
                  <c:v>Czech Republic</c:v>
                </c:pt>
                <c:pt idx="23">
                  <c:v>Switzerland</c:v>
                </c:pt>
                <c:pt idx="24">
                  <c:v>Spain</c:v>
                </c:pt>
                <c:pt idx="25">
                  <c:v>Estonia</c:v>
                </c:pt>
                <c:pt idx="26">
                  <c:v>Slovak Republic</c:v>
                </c:pt>
                <c:pt idx="27">
                  <c:v>Belgium</c:v>
                </c:pt>
                <c:pt idx="28">
                  <c:v>New Zealand</c:v>
                </c:pt>
                <c:pt idx="29">
                  <c:v>Finland</c:v>
                </c:pt>
                <c:pt idx="30">
                  <c:v>Sweden</c:v>
                </c:pt>
                <c:pt idx="31">
                  <c:v>Denmark</c:v>
                </c:pt>
                <c:pt idx="32">
                  <c:v>Norway</c:v>
                </c:pt>
                <c:pt idx="33">
                  <c:v>Austria</c:v>
                </c:pt>
              </c:strCache>
            </c:strRef>
          </c:cat>
          <c:val>
            <c:numRef>
              <c:f>'Figure A4.2.'!$D$31:$D$64</c:f>
              <c:numCache>
                <c:formatCode>#,##0.00</c:formatCode>
                <c:ptCount val="34"/>
                <c:pt idx="0">
                  <c:v>457.0523</c:v>
                </c:pt>
                <c:pt idx="1">
                  <c:v>324.89440000000002</c:v>
                </c:pt>
                <c:pt idx="2">
                  <c:v>193.22280000000001</c:v>
                </c:pt>
                <c:pt idx="3">
                  <c:v>171.1942</c:v>
                </c:pt>
                <c:pt idx="4">
                  <c:v>218.7413</c:v>
                </c:pt>
                <c:pt idx="5">
                  <c:v>192.5599</c:v>
                </c:pt>
                <c:pt idx="6">
                  <c:v>202.5299</c:v>
                </c:pt>
                <c:pt idx="7">
                  <c:v>169.73920000000001</c:v>
                </c:pt>
                <c:pt idx="8">
                  <c:v>308.14249999999998</c:v>
                </c:pt>
                <c:pt idx="9">
                  <c:v>208.245</c:v>
                </c:pt>
                <c:pt idx="10">
                  <c:v>187.59960000000001</c:v>
                </c:pt>
                <c:pt idx="11">
                  <c:v>172.82669999999999</c:v>
                </c:pt>
                <c:pt idx="12">
                  <c:v>154.2903</c:v>
                </c:pt>
                <c:pt idx="13">
                  <c:v>185.5635</c:v>
                </c:pt>
                <c:pt idx="14">
                  <c:v>180.95269999999999</c:v>
                </c:pt>
                <c:pt idx="15">
                  <c:v>162.05930000000001</c:v>
                </c:pt>
                <c:pt idx="16">
                  <c:v>167.6129</c:v>
                </c:pt>
                <c:pt idx="17">
                  <c:v>182.30029999999999</c:v>
                </c:pt>
                <c:pt idx="18">
                  <c:v>149.5684</c:v>
                </c:pt>
                <c:pt idx="19">
                  <c:v>168.44479999999999</c:v>
                </c:pt>
                <c:pt idx="20">
                  <c:v>169.6686</c:v>
                </c:pt>
                <c:pt idx="21">
                  <c:v>176.92920000000001</c:v>
                </c:pt>
                <c:pt idx="22">
                  <c:v>166.5025</c:v>
                </c:pt>
                <c:pt idx="23">
                  <c:v>157.59880000000001</c:v>
                </c:pt>
                <c:pt idx="24">
                  <c:v>167.62200000000001</c:v>
                </c:pt>
                <c:pt idx="25">
                  <c:v>137.71700000000001</c:v>
                </c:pt>
                <c:pt idx="26">
                  <c:v>158.066</c:v>
                </c:pt>
                <c:pt idx="27">
                  <c:v>156.80549999999999</c:v>
                </c:pt>
                <c:pt idx="28">
                  <c:v>152.37110000000001</c:v>
                </c:pt>
                <c:pt idx="29">
                  <c:v>156.0137</c:v>
                </c:pt>
                <c:pt idx="30">
                  <c:v>144.7732</c:v>
                </c:pt>
                <c:pt idx="31">
                  <c:v>144.29750000000001</c:v>
                </c:pt>
                <c:pt idx="32">
                  <c:v>134.93629999999999</c:v>
                </c:pt>
                <c:pt idx="33">
                  <c:v>178.3888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1851-4E1E-9E2A-C438F88CCA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0724672"/>
        <c:axId val="1370729024"/>
      </c:lineChart>
      <c:catAx>
        <c:axId val="1370724672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low"/>
        <c:spPr>
          <a:noFill/>
          <a:ln w="9525">
            <a:solidFill>
              <a:srgbClr val="00010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5400000" vert="horz"/>
          <a:lstStyle/>
          <a:p>
            <a:pPr>
              <a:defRPr sz="1000" b="0" i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70729024"/>
        <c:crossesAt val="100"/>
        <c:auto val="1"/>
        <c:lblAlgn val="ctr"/>
        <c:lblOffset val="0"/>
        <c:tickLblSkip val="1"/>
        <c:noMultiLvlLbl val="0"/>
      </c:catAx>
      <c:valAx>
        <c:axId val="1370729024"/>
        <c:scaling>
          <c:orientation val="minMax"/>
        </c:scaling>
        <c:delete val="0"/>
        <c:axPos val="l"/>
        <c:majorGridlines>
          <c:spPr>
            <a:ln w="12700">
              <a:solidFill>
                <a:srgbClr val="D9D9D9"/>
              </a:solidFill>
              <a:prstDash val="solid"/>
            </a:ln>
          </c:spPr>
        </c:majorGridlines>
        <c:numFmt formatCode="General" sourceLinked="0"/>
        <c:majorTickMark val="in"/>
        <c:minorTickMark val="none"/>
        <c:tickLblPos val="nextTo"/>
        <c:spPr>
          <a:noFill/>
          <a:ln w="9525">
            <a:solidFill>
              <a:srgbClr val="00010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1000" b="0" i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70724672"/>
        <c:crosses val="autoZero"/>
        <c:crossBetween val="between"/>
        <c:majorUnit val="100"/>
      </c:valAx>
      <c:spPr>
        <a:noFill/>
        <a:ln w="9525"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</a14:hiddenLine>
          </a:ext>
        </a:extLst>
      </c:spPr>
    </c:plotArea>
    <c:legend>
      <c:legendPos val="t"/>
      <c:legendEntry>
        <c:idx val="0"/>
        <c:txPr>
          <a:bodyPr/>
          <a:lstStyle/>
          <a:p>
            <a:pPr>
              <a:defRPr sz="1100" b="0" i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100" b="0" i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100" b="0" i="0">
                <a:solidFill>
                  <a:srgbClr val="00010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ayout>
        <c:manualLayout>
          <c:xMode val="edge"/>
          <c:yMode val="edge"/>
          <c:x val="4.861879742219212E-2"/>
          <c:y val="2.7837855542599606E-2"/>
          <c:w val="0.91959183904020603"/>
          <c:h val="4.7820037470357804E-2"/>
        </c:manualLayout>
      </c:layout>
      <c:overlay val="1"/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EAEAEA"/>
              </a:solidFill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  <c:txPr>
        <a:bodyPr/>
        <a:lstStyle/>
        <a:p>
          <a:pPr>
            <a:defRPr sz="750" b="0" i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en-US"/>
        </a:p>
      </c:txPr>
    </c:legend>
    <c:plotVisOnly val="1"/>
    <c:dispBlanksAs val="gap"/>
    <c:showDLblsOverMax val="1"/>
  </c:chart>
  <c:spPr>
    <a:noFill/>
    <a:ln w="952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2078084930918788E-2"/>
          <c:y val="7.58798328245575E-2"/>
          <c:w val="0.94914223631871308"/>
          <c:h val="0.55873291145355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Sheet3!$B$30</c:f>
              <c:strCache>
                <c:ptCount val="1"/>
                <c:pt idx="0">
                  <c:v>Below upper secondary</c:v>
                </c:pt>
              </c:strCache>
            </c:strRef>
          </c:tx>
          <c:spPr>
            <a:solidFill>
              <a:srgbClr val="002F6C"/>
            </a:solidFill>
            <a:ln w="6350" cmpd="sng">
              <a:noFill/>
            </a:ln>
            <a:effectLst/>
            <a:extLst>
              <a:ext uri="{91240B29-F687-4F45-9708-019B960494DF}">
                <a14:hiddenLine xmlns:a14="http://schemas.microsoft.com/office/drawing/2010/main" w="6350" cmpd="sng">
                  <a:solidFill>
                    <a:srgbClr val="000000"/>
                  </a:solidFill>
                </a14:hiddenLine>
              </a:ext>
            </a:extLst>
          </c:spPr>
          <c:invertIfNegative val="0"/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E63-42F5-ABC0-075DC3F6A5EF}"/>
              </c:ext>
            </c:extLst>
          </c:dPt>
          <c:dPt>
            <c:idx val="13"/>
            <c:invertIfNegative val="0"/>
            <c:bubble3D val="0"/>
            <c:spPr>
              <a:solidFill>
                <a:srgbClr val="DD2C00"/>
              </a:solidFill>
              <a:ln w="6350" cmpd="sng"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 cmpd="sng">
                    <a:solidFill>
                      <a:srgbClr val="000000"/>
                    </a:solidFill>
                  </a14:hiddenLine>
                </a:ext>
              </a:ex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7D20-484E-805B-56244DC0592A}"/>
              </c:ext>
            </c:extLst>
          </c:dPt>
          <c:cat>
            <c:strRef>
              <c:f>Sheet3!$A$31:$A$67</c:f>
              <c:strCache>
                <c:ptCount val="37"/>
                <c:pt idx="0">
                  <c:v>Sweden</c:v>
                </c:pt>
                <c:pt idx="1">
                  <c:v>Finland</c:v>
                </c:pt>
                <c:pt idx="2">
                  <c:v>Slovenia</c:v>
                </c:pt>
                <c:pt idx="3">
                  <c:v>Switzerland</c:v>
                </c:pt>
                <c:pt idx="4">
                  <c:v>Netherlands</c:v>
                </c:pt>
                <c:pt idx="5">
                  <c:v>Denmark</c:v>
                </c:pt>
                <c:pt idx="6">
                  <c:v>Estonia</c:v>
                </c:pt>
                <c:pt idx="7">
                  <c:v>Luxembourg</c:v>
                </c:pt>
                <c:pt idx="8">
                  <c:v>Portugal</c:v>
                </c:pt>
                <c:pt idx="9">
                  <c:v>United Kingdom</c:v>
                </c:pt>
                <c:pt idx="10">
                  <c:v>Spain</c:v>
                </c:pt>
                <c:pt idx="11">
                  <c:v>Norway</c:v>
                </c:pt>
                <c:pt idx="12">
                  <c:v>Italy</c:v>
                </c:pt>
                <c:pt idx="13">
                  <c:v>Average</c:v>
                </c:pt>
                <c:pt idx="14">
                  <c:v>France</c:v>
                </c:pt>
                <c:pt idx="15">
                  <c:v>Lithuania</c:v>
                </c:pt>
                <c:pt idx="16">
                  <c:v>Latvia</c:v>
                </c:pt>
                <c:pt idx="17">
                  <c:v>Ireland</c:v>
                </c:pt>
                <c:pt idx="18">
                  <c:v>Poland</c:v>
                </c:pt>
                <c:pt idx="19">
                  <c:v>Germany</c:v>
                </c:pt>
                <c:pt idx="20">
                  <c:v>Hungary</c:v>
                </c:pt>
                <c:pt idx="21">
                  <c:v>Slovak Republic</c:v>
                </c:pt>
                <c:pt idx="22">
                  <c:v>Greece</c:v>
                </c:pt>
                <c:pt idx="23">
                  <c:v>Türkiye</c:v>
                </c:pt>
                <c:pt idx="29">
                  <c:v>New Zealand</c:v>
                </c:pt>
                <c:pt idx="30">
                  <c:v>Korea</c:v>
                </c:pt>
                <c:pt idx="31">
                  <c:v>Chile</c:v>
                </c:pt>
                <c:pt idx="32">
                  <c:v>Canada</c:v>
                </c:pt>
                <c:pt idx="33">
                  <c:v>Israel</c:v>
                </c:pt>
                <c:pt idx="34">
                  <c:v>Mexico</c:v>
                </c:pt>
                <c:pt idx="35">
                  <c:v>Japan</c:v>
                </c:pt>
                <c:pt idx="36">
                  <c:v>Australia</c:v>
                </c:pt>
              </c:strCache>
            </c:strRef>
          </c:cat>
          <c:val>
            <c:numRef>
              <c:f>Sheet3!$B$31:$B$67</c:f>
              <c:numCache>
                <c:formatCode>#,##0.00</c:formatCode>
                <c:ptCount val="37"/>
                <c:pt idx="0">
                  <c:v>15.624093677999999</c:v>
                </c:pt>
                <c:pt idx="1">
                  <c:v>12.599555278</c:v>
                </c:pt>
                <c:pt idx="2">
                  <c:v>2.7685032602000001</c:v>
                </c:pt>
                <c:pt idx="3">
                  <c:v>5.3192387515000004</c:v>
                </c:pt>
                <c:pt idx="4">
                  <c:v>8.9822218876999997</c:v>
                </c:pt>
                <c:pt idx="5">
                  <c:v>10.162160095999999</c:v>
                </c:pt>
                <c:pt idx="6">
                  <c:v>5.5356065647000001</c:v>
                </c:pt>
                <c:pt idx="7">
                  <c:v>5.0666284914000004</c:v>
                </c:pt>
                <c:pt idx="8">
                  <c:v>2.8998299619000001</c:v>
                </c:pt>
                <c:pt idx="9">
                  <c:v>5.1619298237959601</c:v>
                </c:pt>
                <c:pt idx="10">
                  <c:v>4.1760285655000002</c:v>
                </c:pt>
                <c:pt idx="11">
                  <c:v>7.7674563185999999</c:v>
                </c:pt>
                <c:pt idx="12">
                  <c:v>2.0722391358999999</c:v>
                </c:pt>
                <c:pt idx="13">
                  <c:v>4.3328531015719438</c:v>
                </c:pt>
                <c:pt idx="14">
                  <c:v>3.6712043657</c:v>
                </c:pt>
                <c:pt idx="15">
                  <c:v>1.7652212760999999</c:v>
                </c:pt>
                <c:pt idx="17">
                  <c:v>2.9393564799999998</c:v>
                </c:pt>
                <c:pt idx="18">
                  <c:v>0.84798918560000003</c:v>
                </c:pt>
                <c:pt idx="19">
                  <c:v>1.6006570978000001</c:v>
                </c:pt>
                <c:pt idx="20">
                  <c:v>2.5268116447</c:v>
                </c:pt>
                <c:pt idx="21">
                  <c:v>0.50976754790000001</c:v>
                </c:pt>
                <c:pt idx="22">
                  <c:v>0.116433103</c:v>
                </c:pt>
                <c:pt idx="23">
                  <c:v>0.50039714058776807</c:v>
                </c:pt>
                <c:pt idx="29">
                  <c:v>46.116616929006099</c:v>
                </c:pt>
                <c:pt idx="30">
                  <c:v>20.610617236087499</c:v>
                </c:pt>
                <c:pt idx="31">
                  <c:v>23.591232615958301</c:v>
                </c:pt>
                <c:pt idx="32">
                  <c:v>23.4360541633773</c:v>
                </c:pt>
                <c:pt idx="33">
                  <c:v>12.395901537706701</c:v>
                </c:pt>
                <c:pt idx="34">
                  <c:v>16.879036134182599</c:v>
                </c:pt>
                <c:pt idx="35">
                  <c:v>21.351959252734201</c:v>
                </c:pt>
                <c:pt idx="36">
                  <c:v>19.3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857-405B-B59D-8FF084744DBC}"/>
            </c:ext>
          </c:extLst>
        </c:ser>
        <c:ser>
          <c:idx val="2"/>
          <c:order val="1"/>
          <c:tx>
            <c:strRef>
              <c:f>Sheet3!$C$30</c:f>
              <c:strCache>
                <c:ptCount val="1"/>
                <c:pt idx="0">
                  <c:v>Upper secondary or post-secondary non-tertiary</c:v>
                </c:pt>
              </c:strCache>
            </c:strRef>
          </c:tx>
          <c:spPr>
            <a:solidFill>
              <a:srgbClr val="7FA8D9"/>
            </a:solidFill>
            <a:ln w="6350" cmpd="sng">
              <a:noFill/>
            </a:ln>
            <a:effectLst/>
            <a:extLst>
              <a:ext uri="{91240B29-F687-4F45-9708-019B960494DF}">
                <a14:hiddenLine xmlns:a14="http://schemas.microsoft.com/office/drawing/2010/main" w="6350" cmpd="sng">
                  <a:solidFill>
                    <a:srgbClr val="000000"/>
                  </a:solidFill>
                </a14:hiddenLine>
              </a:ext>
            </a:extLst>
          </c:spPr>
          <c:invertIfNegative val="0"/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E63-42F5-ABC0-075DC3F6A5EF}"/>
              </c:ext>
            </c:extLst>
          </c:dPt>
          <c:dPt>
            <c:idx val="13"/>
            <c:invertIfNegative val="0"/>
            <c:bubble3D val="0"/>
            <c:spPr>
              <a:solidFill>
                <a:srgbClr val="F79779"/>
              </a:solidFill>
              <a:ln w="6350" cmpd="sng"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 cmpd="sng">
                    <a:solidFill>
                      <a:srgbClr val="000000"/>
                    </a:solidFill>
                  </a14:hiddenLine>
                </a:ext>
              </a:ex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D20-484E-805B-56244DC0592A}"/>
              </c:ext>
            </c:extLst>
          </c:dPt>
          <c:cat>
            <c:strRef>
              <c:f>Sheet3!$A$31:$A$67</c:f>
              <c:strCache>
                <c:ptCount val="37"/>
                <c:pt idx="0">
                  <c:v>Sweden</c:v>
                </c:pt>
                <c:pt idx="1">
                  <c:v>Finland</c:v>
                </c:pt>
                <c:pt idx="2">
                  <c:v>Slovenia</c:v>
                </c:pt>
                <c:pt idx="3">
                  <c:v>Switzerland</c:v>
                </c:pt>
                <c:pt idx="4">
                  <c:v>Netherlands</c:v>
                </c:pt>
                <c:pt idx="5">
                  <c:v>Denmark</c:v>
                </c:pt>
                <c:pt idx="6">
                  <c:v>Estonia</c:v>
                </c:pt>
                <c:pt idx="7">
                  <c:v>Luxembourg</c:v>
                </c:pt>
                <c:pt idx="8">
                  <c:v>Portugal</c:v>
                </c:pt>
                <c:pt idx="9">
                  <c:v>United Kingdom</c:v>
                </c:pt>
                <c:pt idx="10">
                  <c:v>Spain</c:v>
                </c:pt>
                <c:pt idx="11">
                  <c:v>Norway</c:v>
                </c:pt>
                <c:pt idx="12">
                  <c:v>Italy</c:v>
                </c:pt>
                <c:pt idx="13">
                  <c:v>Average</c:v>
                </c:pt>
                <c:pt idx="14">
                  <c:v>France</c:v>
                </c:pt>
                <c:pt idx="15">
                  <c:v>Lithuania</c:v>
                </c:pt>
                <c:pt idx="16">
                  <c:v>Latvia</c:v>
                </c:pt>
                <c:pt idx="17">
                  <c:v>Ireland</c:v>
                </c:pt>
                <c:pt idx="18">
                  <c:v>Poland</c:v>
                </c:pt>
                <c:pt idx="19">
                  <c:v>Germany</c:v>
                </c:pt>
                <c:pt idx="20">
                  <c:v>Hungary</c:v>
                </c:pt>
                <c:pt idx="21">
                  <c:v>Slovak Republic</c:v>
                </c:pt>
                <c:pt idx="22">
                  <c:v>Greece</c:v>
                </c:pt>
                <c:pt idx="23">
                  <c:v>Türkiye</c:v>
                </c:pt>
                <c:pt idx="29">
                  <c:v>New Zealand</c:v>
                </c:pt>
                <c:pt idx="30">
                  <c:v>Korea</c:v>
                </c:pt>
                <c:pt idx="31">
                  <c:v>Chile</c:v>
                </c:pt>
                <c:pt idx="32">
                  <c:v>Canada</c:v>
                </c:pt>
                <c:pt idx="33">
                  <c:v>Israel</c:v>
                </c:pt>
                <c:pt idx="34">
                  <c:v>Mexico</c:v>
                </c:pt>
                <c:pt idx="35">
                  <c:v>Japan</c:v>
                </c:pt>
                <c:pt idx="36">
                  <c:v>Australia</c:v>
                </c:pt>
              </c:strCache>
            </c:strRef>
          </c:cat>
          <c:val>
            <c:numRef>
              <c:f>Sheet3!$C$31:$C$67</c:f>
              <c:numCache>
                <c:formatCode>#,##0.00</c:formatCode>
                <c:ptCount val="37"/>
                <c:pt idx="0">
                  <c:v>23.392438578</c:v>
                </c:pt>
                <c:pt idx="1">
                  <c:v>16.471575305999998</c:v>
                </c:pt>
                <c:pt idx="2">
                  <c:v>9.2151174699999991</c:v>
                </c:pt>
                <c:pt idx="3">
                  <c:v>13.440600996000001</c:v>
                </c:pt>
                <c:pt idx="4">
                  <c:v>16.667335427000001</c:v>
                </c:pt>
                <c:pt idx="5">
                  <c:v>14.128834964999999</c:v>
                </c:pt>
                <c:pt idx="6">
                  <c:v>9.1807182349000005</c:v>
                </c:pt>
                <c:pt idx="7">
                  <c:v>10.37978528</c:v>
                </c:pt>
                <c:pt idx="8">
                  <c:v>9.1883160492999991</c:v>
                </c:pt>
                <c:pt idx="9">
                  <c:v>11.0461405238224</c:v>
                </c:pt>
                <c:pt idx="10">
                  <c:v>8.9338926931000007</c:v>
                </c:pt>
                <c:pt idx="11">
                  <c:v>11.088905005000001</c:v>
                </c:pt>
                <c:pt idx="12">
                  <c:v>7.3367357165999998</c:v>
                </c:pt>
                <c:pt idx="13">
                  <c:v>7.7697091360259432</c:v>
                </c:pt>
                <c:pt idx="14">
                  <c:v>6.5371877076000002</c:v>
                </c:pt>
                <c:pt idx="15">
                  <c:v>2.3199785586999999</c:v>
                </c:pt>
                <c:pt idx="16">
                  <c:v>2.8023474864</c:v>
                </c:pt>
                <c:pt idx="17">
                  <c:v>5.6745426362</c:v>
                </c:pt>
                <c:pt idx="18">
                  <c:v>2.1649304249000001</c:v>
                </c:pt>
                <c:pt idx="19">
                  <c:v>3.198932412</c:v>
                </c:pt>
                <c:pt idx="20">
                  <c:v>3.6196282608999999</c:v>
                </c:pt>
                <c:pt idx="21">
                  <c:v>2.5568331967</c:v>
                </c:pt>
                <c:pt idx="22">
                  <c:v>0.72392626189999998</c:v>
                </c:pt>
                <c:pt idx="23">
                  <c:v>1.3103037522334724</c:v>
                </c:pt>
                <c:pt idx="29">
                  <c:v>58.897746634613299</c:v>
                </c:pt>
                <c:pt idx="30">
                  <c:v>41.679800722685201</c:v>
                </c:pt>
                <c:pt idx="31">
                  <c:v>43.616623242445002</c:v>
                </c:pt>
                <c:pt idx="32">
                  <c:v>45.7390772113555</c:v>
                </c:pt>
                <c:pt idx="33">
                  <c:v>34.468207806832098</c:v>
                </c:pt>
                <c:pt idx="34">
                  <c:v>39.376136371236399</c:v>
                </c:pt>
                <c:pt idx="35">
                  <c:v>31.527579651057799</c:v>
                </c:pt>
                <c:pt idx="36">
                  <c:v>34.5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857-405B-B59D-8FF084744DBC}"/>
            </c:ext>
          </c:extLst>
        </c:ser>
        <c:ser>
          <c:idx val="3"/>
          <c:order val="2"/>
          <c:tx>
            <c:strRef>
              <c:f>Sheet3!$D$30</c:f>
              <c:strCache>
                <c:ptCount val="1"/>
                <c:pt idx="0">
                  <c:v>Tertiary</c:v>
                </c:pt>
              </c:strCache>
            </c:strRef>
          </c:tx>
          <c:spPr>
            <a:solidFill>
              <a:srgbClr val="006BB6"/>
            </a:solidFill>
            <a:ln w="6350" cmpd="sng">
              <a:noFill/>
            </a:ln>
            <a:effectLst/>
            <a:extLst>
              <a:ext uri="{91240B29-F687-4F45-9708-019B960494DF}">
                <a14:hiddenLine xmlns:a14="http://schemas.microsoft.com/office/drawing/2010/main" w="6350" cmpd="sng">
                  <a:solidFill>
                    <a:srgbClr val="000000"/>
                  </a:solidFill>
                </a14:hiddenLine>
              </a:ext>
            </a:extLst>
          </c:spPr>
          <c:invertIfNegative val="0"/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5E63-42F5-ABC0-075DC3F6A5EF}"/>
              </c:ext>
            </c:extLst>
          </c:dPt>
          <c:dPt>
            <c:idx val="13"/>
            <c:invertIfNegative val="0"/>
            <c:bubble3D val="0"/>
            <c:spPr>
              <a:solidFill>
                <a:srgbClr val="E4644B"/>
              </a:solidFill>
              <a:ln w="6350" cmpd="sng"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 cmpd="sng">
                    <a:solidFill>
                      <a:srgbClr val="000000"/>
                    </a:solidFill>
                  </a14:hiddenLine>
                </a:ext>
              </a:ex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7D20-484E-805B-56244DC0592A}"/>
              </c:ext>
            </c:extLst>
          </c:dPt>
          <c:cat>
            <c:strRef>
              <c:f>Sheet3!$A$31:$A$67</c:f>
              <c:strCache>
                <c:ptCount val="37"/>
                <c:pt idx="0">
                  <c:v>Sweden</c:v>
                </c:pt>
                <c:pt idx="1">
                  <c:v>Finland</c:v>
                </c:pt>
                <c:pt idx="2">
                  <c:v>Slovenia</c:v>
                </c:pt>
                <c:pt idx="3">
                  <c:v>Switzerland</c:v>
                </c:pt>
                <c:pt idx="4">
                  <c:v>Netherlands</c:v>
                </c:pt>
                <c:pt idx="5">
                  <c:v>Denmark</c:v>
                </c:pt>
                <c:pt idx="6">
                  <c:v>Estonia</c:v>
                </c:pt>
                <c:pt idx="7">
                  <c:v>Luxembourg</c:v>
                </c:pt>
                <c:pt idx="8">
                  <c:v>Portugal</c:v>
                </c:pt>
                <c:pt idx="9">
                  <c:v>United Kingdom</c:v>
                </c:pt>
                <c:pt idx="10">
                  <c:v>Spain</c:v>
                </c:pt>
                <c:pt idx="11">
                  <c:v>Norway</c:v>
                </c:pt>
                <c:pt idx="12">
                  <c:v>Italy</c:v>
                </c:pt>
                <c:pt idx="13">
                  <c:v>Average</c:v>
                </c:pt>
                <c:pt idx="14">
                  <c:v>France</c:v>
                </c:pt>
                <c:pt idx="15">
                  <c:v>Lithuania</c:v>
                </c:pt>
                <c:pt idx="16">
                  <c:v>Latvia</c:v>
                </c:pt>
                <c:pt idx="17">
                  <c:v>Ireland</c:v>
                </c:pt>
                <c:pt idx="18">
                  <c:v>Poland</c:v>
                </c:pt>
                <c:pt idx="19">
                  <c:v>Germany</c:v>
                </c:pt>
                <c:pt idx="20">
                  <c:v>Hungary</c:v>
                </c:pt>
                <c:pt idx="21">
                  <c:v>Slovak Republic</c:v>
                </c:pt>
                <c:pt idx="22">
                  <c:v>Greece</c:v>
                </c:pt>
                <c:pt idx="23">
                  <c:v>Türkiye</c:v>
                </c:pt>
                <c:pt idx="29">
                  <c:v>New Zealand</c:v>
                </c:pt>
                <c:pt idx="30">
                  <c:v>Korea</c:v>
                </c:pt>
                <c:pt idx="31">
                  <c:v>Chile</c:v>
                </c:pt>
                <c:pt idx="32">
                  <c:v>Canada</c:v>
                </c:pt>
                <c:pt idx="33">
                  <c:v>Israel</c:v>
                </c:pt>
                <c:pt idx="34">
                  <c:v>Mexico</c:v>
                </c:pt>
                <c:pt idx="35">
                  <c:v>Japan</c:v>
                </c:pt>
                <c:pt idx="36">
                  <c:v>Australia</c:v>
                </c:pt>
              </c:strCache>
            </c:strRef>
          </c:cat>
          <c:val>
            <c:numRef>
              <c:f>Sheet3!$D$31:$D$67</c:f>
              <c:numCache>
                <c:formatCode>#,##0.00</c:formatCode>
                <c:ptCount val="37"/>
                <c:pt idx="0">
                  <c:v>35.187810356</c:v>
                </c:pt>
                <c:pt idx="1">
                  <c:v>30.912141527999999</c:v>
                </c:pt>
                <c:pt idx="2">
                  <c:v>28.037374148000001</c:v>
                </c:pt>
                <c:pt idx="3">
                  <c:v>28.002074906000001</c:v>
                </c:pt>
                <c:pt idx="4">
                  <c:v>24.403148461000001</c:v>
                </c:pt>
                <c:pt idx="5">
                  <c:v>22.826088361</c:v>
                </c:pt>
                <c:pt idx="6">
                  <c:v>22.493686731</c:v>
                </c:pt>
                <c:pt idx="7">
                  <c:v>21.4208243</c:v>
                </c:pt>
                <c:pt idx="8">
                  <c:v>20.799022035</c:v>
                </c:pt>
                <c:pt idx="9">
                  <c:v>18.936639940588499</c:v>
                </c:pt>
                <c:pt idx="10">
                  <c:v>17.824189369999999</c:v>
                </c:pt>
                <c:pt idx="11">
                  <c:v>17.795610195999998</c:v>
                </c:pt>
                <c:pt idx="12">
                  <c:v>17.658777560000001</c:v>
                </c:pt>
                <c:pt idx="13">
                  <c:v>16.213615772135885</c:v>
                </c:pt>
                <c:pt idx="14">
                  <c:v>14.156047448000001</c:v>
                </c:pt>
                <c:pt idx="15">
                  <c:v>13.968315472</c:v>
                </c:pt>
                <c:pt idx="16">
                  <c:v>13.04397294</c:v>
                </c:pt>
                <c:pt idx="17">
                  <c:v>12.566686688000001</c:v>
                </c:pt>
                <c:pt idx="18">
                  <c:v>9.6336792828999993</c:v>
                </c:pt>
                <c:pt idx="19">
                  <c:v>7.7901768108000002</c:v>
                </c:pt>
                <c:pt idx="20">
                  <c:v>7.5757132681000003</c:v>
                </c:pt>
                <c:pt idx="21">
                  <c:v>7.3371160729999998</c:v>
                </c:pt>
                <c:pt idx="22">
                  <c:v>2.6867856521000002</c:v>
                </c:pt>
                <c:pt idx="23">
                  <c:v>1.2724979938094694</c:v>
                </c:pt>
                <c:pt idx="29">
                  <c:v>73.612903329226</c:v>
                </c:pt>
                <c:pt idx="30">
                  <c:v>69.709832344341507</c:v>
                </c:pt>
                <c:pt idx="31">
                  <c:v>68.193518836918301</c:v>
                </c:pt>
                <c:pt idx="32">
                  <c:v>65.299012465167394</c:v>
                </c:pt>
                <c:pt idx="33">
                  <c:v>60.036297024586702</c:v>
                </c:pt>
                <c:pt idx="34">
                  <c:v>58.5513201518107</c:v>
                </c:pt>
                <c:pt idx="35">
                  <c:v>54.733823075476401</c:v>
                </c:pt>
                <c:pt idx="36">
                  <c:v>48.6</c:v>
                </c:pt>
              </c:numCache>
            </c:numRef>
          </c:val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2-B857-405B-B59D-8FF084744D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0723040"/>
        <c:axId val="1370723584"/>
        <c:extLst xmlns:c16r2="http://schemas.microsoft.com/office/drawing/2015/06/chart"/>
      </c:barChart>
      <c:catAx>
        <c:axId val="1370723040"/>
        <c:scaling>
          <c:orientation val="minMax"/>
        </c:scaling>
        <c:delete val="0"/>
        <c:axPos val="b"/>
        <c:majorGridlines>
          <c:spPr>
            <a:ln w="3175" cmpd="sng">
              <a:noFill/>
              <a:prstDash val="solid"/>
            </a:ln>
          </c:spPr>
        </c:majorGridlines>
        <c:numFmt formatCode="General" sourceLinked="1"/>
        <c:majorTickMark val="in"/>
        <c:minorTickMark val="none"/>
        <c:tickLblPos val="low"/>
        <c:spPr>
          <a:noFill/>
          <a:ln w="3175">
            <a:solidFill>
              <a:sysClr val="window" lastClr="FFFFFF">
                <a:lumMod val="75000"/>
              </a:sys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5400000" vert="horz"/>
          <a:lstStyle/>
          <a:p>
            <a:pPr>
              <a:defRPr sz="1100">
                <a:latin typeface="+mn-lt"/>
              </a:defRPr>
            </a:pPr>
            <a:endParaRPr lang="en-US"/>
          </a:p>
        </c:txPr>
        <c:crossAx val="1370723584"/>
        <c:crosses val="autoZero"/>
        <c:auto val="1"/>
        <c:lblAlgn val="ctr"/>
        <c:lblOffset val="0"/>
        <c:tickLblSkip val="1"/>
        <c:noMultiLvlLbl val="0"/>
      </c:catAx>
      <c:valAx>
        <c:axId val="1370723584"/>
        <c:scaling>
          <c:orientation val="minMax"/>
          <c:max val="75"/>
          <c:min val="0"/>
        </c:scaling>
        <c:delete val="0"/>
        <c:axPos val="l"/>
        <c:majorGridlines>
          <c:spPr>
            <a:ln w="3175" cmpd="sng">
              <a:solidFill>
                <a:sysClr val="window" lastClr="FFFFFF">
                  <a:lumMod val="75000"/>
                </a:sysClr>
              </a:solidFill>
              <a:prstDash val="solid"/>
            </a:ln>
          </c:spPr>
        </c:majorGridlines>
        <c:numFmt formatCode="General" sourceLinked="0"/>
        <c:majorTickMark val="in"/>
        <c:minorTickMark val="none"/>
        <c:tickLblPos val="nextTo"/>
        <c:spPr>
          <a:noFill/>
          <a:ln w="3175">
            <a:solidFill>
              <a:sysClr val="window" lastClr="FFFFFF">
                <a:lumMod val="75000"/>
              </a:sys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1000">
                <a:latin typeface="+mn-lt"/>
              </a:defRPr>
            </a:pPr>
            <a:endParaRPr lang="en-US"/>
          </a:p>
        </c:txPr>
        <c:crossAx val="1370723040"/>
        <c:crosses val="autoZero"/>
        <c:crossBetween val="between"/>
      </c:valAx>
      <c:spPr>
        <a:solidFill>
          <a:sysClr val="window" lastClr="FFFFFF"/>
        </a:solidFill>
        <a:ln w="3175">
          <a:solidFill>
            <a:sysClr val="window" lastClr="FFFFFF">
              <a:lumMod val="75000"/>
            </a:sysClr>
          </a:solidFill>
        </a:ln>
        <a:effectLst/>
        <a:extLst/>
      </c:spPr>
    </c:plotArea>
    <c:legend>
      <c:legendPos val="t"/>
      <c:layout>
        <c:manualLayout>
          <c:xMode val="edge"/>
          <c:yMode val="edge"/>
          <c:x val="4.0352612066372945E-2"/>
          <c:y val="7.9900043657542372E-4"/>
          <c:w val="0.95964738793362703"/>
          <c:h val="7.8534031413612565E-2"/>
        </c:manualLayout>
      </c:layout>
      <c:overlay val="1"/>
      <c:spPr>
        <a:solidFill>
          <a:sysClr val="window" lastClr="FFFF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  <c:txPr>
        <a:bodyPr/>
        <a:lstStyle/>
        <a:p>
          <a:pPr>
            <a:defRPr sz="1100">
              <a:latin typeface="+mn-lt"/>
            </a:defRPr>
          </a:pPr>
          <a:endParaRPr lang="en-US"/>
        </a:p>
      </c:txPr>
    </c:legend>
    <c:plotVisOnly val="1"/>
    <c:dispBlanksAs val="gap"/>
    <c:showDLblsOverMax val="1"/>
  </c:chart>
  <c:spPr>
    <a:noFill/>
    <a:ln w="952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txPr>
    <a:bodyPr/>
    <a:lstStyle/>
    <a:p>
      <a:pPr>
        <a:defRPr sz="1000">
          <a:latin typeface="Arial Narrow" panose="020B0606020202030204" pitchFamily="34" charset="0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0.25452</cdr:x>
      <cdr:y>0.10538</cdr:y>
    </cdr:from>
    <cdr:to>
      <cdr:x>0.27837</cdr:x>
      <cdr:y>0.96976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xmlns="" id="{0E64743B-98CF-4561-A345-16976689F0D9}"/>
            </a:ext>
          </a:extLst>
        </cdr:cNvPr>
        <cdr:cNvSpPr/>
      </cdr:nvSpPr>
      <cdr:spPr>
        <a:xfrm xmlns:a="http://schemas.openxmlformats.org/drawingml/2006/main">
          <a:off x="2252982" y="402167"/>
          <a:ext cx="211122" cy="329877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22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0.8577</cdr:x>
      <cdr:y>0.07867</cdr:y>
    </cdr:from>
    <cdr:to>
      <cdr:x>0.89265</cdr:x>
      <cdr:y>0.70882</cdr:y>
    </cdr:to>
    <cdr:sp macro="" textlink="">
      <cdr:nvSpPr>
        <cdr:cNvPr id="6" name="Rectangle 5">
          <a:extLst xmlns:a="http://schemas.openxmlformats.org/drawingml/2006/main">
            <a:ext uri="{FF2B5EF4-FFF2-40B4-BE49-F238E27FC236}">
              <a16:creationId xmlns:a16="http://schemas.microsoft.com/office/drawing/2014/main" xmlns="" id="{3B8E819F-56B0-4304-B51E-524C8820956B}"/>
            </a:ext>
          </a:extLst>
        </cdr:cNvPr>
        <cdr:cNvSpPr/>
      </cdr:nvSpPr>
      <cdr:spPr>
        <a:xfrm xmlns:a="http://schemas.openxmlformats.org/drawingml/2006/main">
          <a:off x="7592308" y="300216"/>
          <a:ext cx="309384" cy="2404884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750">
            <a:latin typeface="Arial Narrow" panose="020B0606020202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0.05427</cdr:x>
      <cdr:y>0.11238</cdr:y>
    </cdr:from>
    <cdr:to>
      <cdr:x>0.07654</cdr:x>
      <cdr:y>0.1527</cdr:y>
    </cdr:to>
    <cdr:sp macro="" textlink="">
      <cdr:nvSpPr>
        <cdr:cNvPr id="34" name="xlamTextsS1P1"/>
        <cdr:cNvSpPr txBox="1"/>
      </cdr:nvSpPr>
      <cdr:spPr>
        <a:xfrm xmlns:a="http://schemas.openxmlformats.org/drawingml/2006/main">
          <a:off x="480373" y="428881"/>
          <a:ext cx="197170" cy="1538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0" tIns="0" rIns="0" bIns="0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GB" sz="1000">
              <a:solidFill>
                <a:srgbClr val="000101"/>
              </a:solidFill>
              <a:latin typeface="Calibri" panose="020F0502020204030204" pitchFamily="34" charset="0"/>
            </a:rPr>
            <a:t>258</a:t>
          </a:r>
        </a:p>
      </cdr:txBody>
    </cdr:sp>
  </cdr:relSizeAnchor>
  <cdr:relSizeAnchor xmlns:cdr="http://schemas.openxmlformats.org/drawingml/2006/chartDrawing">
    <cdr:from>
      <cdr:x>0.05855</cdr:x>
      <cdr:y>0.20653</cdr:y>
    </cdr:from>
    <cdr:to>
      <cdr:x>0.08585</cdr:x>
      <cdr:y>0.20653</cdr:y>
    </cdr:to>
    <cdr:cxnSp macro="">
      <cdr:nvCxnSpPr>
        <cdr:cNvPr id="35" name="xlamShapesHVS1P1"/>
        <cdr:cNvCxnSpPr/>
      </cdr:nvCxnSpPr>
      <cdr:spPr>
        <a:xfrm xmlns:a="http://schemas.openxmlformats.org/drawingml/2006/main" rot="-1800000">
          <a:off x="340856" y="529300"/>
          <a:ext cx="158940" cy="0"/>
        </a:xfrm>
        <a:prstGeom xmlns:a="http://schemas.openxmlformats.org/drawingml/2006/main" prst="line">
          <a:avLst/>
        </a:prstGeom>
        <a:ln xmlns:a="http://schemas.openxmlformats.org/drawingml/2006/main" w="25400" cmpd="dbl">
          <a:solidFill>
            <a:srgbClr val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0.08148</cdr:x>
      <cdr:y>0.11238</cdr:y>
    </cdr:from>
    <cdr:to>
      <cdr:x>0.10376</cdr:x>
      <cdr:y>0.1527</cdr:y>
    </cdr:to>
    <cdr:sp macro="" textlink="">
      <cdr:nvSpPr>
        <cdr:cNvPr id="36" name="xlamTextsS2P1"/>
        <cdr:cNvSpPr txBox="1"/>
      </cdr:nvSpPr>
      <cdr:spPr>
        <a:xfrm xmlns:a="http://schemas.openxmlformats.org/drawingml/2006/main">
          <a:off x="721269" y="428881"/>
          <a:ext cx="197170" cy="1538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0" tIns="0" rIns="0" bIns="0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GB" sz="1000" dirty="0">
              <a:solidFill>
                <a:srgbClr val="000101"/>
              </a:solidFill>
              <a:latin typeface="Calibri" panose="020F0502020204030204" pitchFamily="34" charset="0"/>
            </a:rPr>
            <a:t>201</a:t>
          </a:r>
        </a:p>
      </cdr:txBody>
    </cdr:sp>
  </cdr:relSizeAnchor>
  <cdr:relSizeAnchor xmlns:cdr="http://schemas.openxmlformats.org/drawingml/2006/chartDrawing">
    <cdr:from>
      <cdr:x>0.07709</cdr:x>
      <cdr:y>0.20653</cdr:y>
    </cdr:from>
    <cdr:to>
      <cdr:x>0.10438</cdr:x>
      <cdr:y>0.20653</cdr:y>
    </cdr:to>
    <cdr:cxnSp macro="">
      <cdr:nvCxnSpPr>
        <cdr:cNvPr id="37" name="xlamShapesHVS2P1"/>
        <cdr:cNvCxnSpPr/>
      </cdr:nvCxnSpPr>
      <cdr:spPr>
        <a:xfrm xmlns:a="http://schemas.openxmlformats.org/drawingml/2006/main" rot="-1800000">
          <a:off x="448790" y="529300"/>
          <a:ext cx="158940" cy="0"/>
        </a:xfrm>
        <a:prstGeom xmlns:a="http://schemas.openxmlformats.org/drawingml/2006/main" prst="line">
          <a:avLst/>
        </a:prstGeom>
        <a:ln xmlns:a="http://schemas.openxmlformats.org/drawingml/2006/main" w="25400" cmpd="dbl">
          <a:solidFill>
            <a:srgbClr val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FA91D-24E3-4F60-BEF2-E2C5FEB9A677}" type="datetimeFigureOut">
              <a:rPr lang="en-GB" smtClean="0"/>
              <a:t>05.10.2022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DC614-6BCB-49CE-B5F2-1641AC7F1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501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Outlined</a:t>
            </a:r>
            <a:r>
              <a:rPr lang="fr-FR" dirty="0" smtClean="0"/>
              <a:t> boxes for </a:t>
            </a:r>
            <a:r>
              <a:rPr lang="fr-FR" dirty="0" err="1" smtClean="0"/>
              <a:t>measures</a:t>
            </a:r>
            <a:r>
              <a:rPr lang="fr-FR" dirty="0" smtClean="0"/>
              <a:t> </a:t>
            </a:r>
            <a:r>
              <a:rPr lang="fr-FR" dirty="0" err="1" smtClean="0"/>
              <a:t>taken</a:t>
            </a:r>
            <a:r>
              <a:rPr lang="fr-FR" baseline="0" dirty="0" smtClean="0"/>
              <a:t> in LVA in 2021/22</a:t>
            </a:r>
          </a:p>
          <a:p>
            <a:r>
              <a:rPr lang="fr-FR" dirty="0" err="1" smtClean="0"/>
              <a:t>Shaded</a:t>
            </a:r>
            <a:r>
              <a:rPr lang="fr-FR" dirty="0" smtClean="0"/>
              <a:t> </a:t>
            </a:r>
            <a:r>
              <a:rPr lang="fr-FR" dirty="0" err="1" smtClean="0"/>
              <a:t>measures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those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planned</a:t>
            </a:r>
            <a:r>
              <a:rPr lang="fr-FR" baseline="0" dirty="0" smtClean="0"/>
              <a:t> for continuation in 2022/23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DC614-6BCB-49CE-B5F2-1641AC7F1C8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564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LVA </a:t>
            </a:r>
            <a:r>
              <a:rPr lang="fr-FR" dirty="0" err="1" smtClean="0"/>
              <a:t>responded</a:t>
            </a:r>
            <a:r>
              <a:rPr lang="fr-FR" dirty="0" smtClean="0"/>
              <a:t> « </a:t>
            </a:r>
            <a:r>
              <a:rPr lang="fr-FR" dirty="0" err="1" smtClean="0"/>
              <a:t>Yes</a:t>
            </a:r>
            <a:r>
              <a:rPr lang="fr-FR" dirty="0" smtClean="0"/>
              <a:t> » for all </a:t>
            </a:r>
            <a:r>
              <a:rPr lang="fr-FR" dirty="0" err="1" smtClean="0"/>
              <a:t>measures</a:t>
            </a:r>
            <a:r>
              <a:rPr lang="fr-FR" dirty="0" smtClean="0"/>
              <a:t> at </a:t>
            </a:r>
            <a:r>
              <a:rPr lang="fr-FR" dirty="0" err="1" smtClean="0"/>
              <a:t>primary</a:t>
            </a:r>
            <a:r>
              <a:rPr lang="fr-FR" dirty="0" smtClean="0"/>
              <a:t> and </a:t>
            </a:r>
            <a:r>
              <a:rPr lang="fr-FR" dirty="0" err="1" smtClean="0"/>
              <a:t>lower</a:t>
            </a:r>
            <a:r>
              <a:rPr lang="fr-FR" dirty="0" smtClean="0"/>
              <a:t> </a:t>
            </a:r>
            <a:r>
              <a:rPr lang="fr-FR" dirty="0" err="1" smtClean="0"/>
              <a:t>secondary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, </a:t>
            </a:r>
            <a:r>
              <a:rPr lang="fr-FR" dirty="0" err="1" smtClean="0"/>
              <a:t>except</a:t>
            </a:r>
            <a:r>
              <a:rPr lang="fr-FR" dirty="0" smtClean="0"/>
              <a:t> for </a:t>
            </a:r>
            <a:r>
              <a:rPr lang="fr-FR" dirty="0" err="1" smtClean="0"/>
              <a:t>enhanced</a:t>
            </a:r>
            <a:r>
              <a:rPr lang="fr-FR" baseline="0" dirty="0" smtClean="0"/>
              <a:t> use of digital </a:t>
            </a:r>
            <a:r>
              <a:rPr lang="fr-FR" baseline="0" dirty="0" err="1" smtClean="0"/>
              <a:t>assessments</a:t>
            </a:r>
            <a:r>
              <a:rPr lang="fr-FR" baseline="0" dirty="0" smtClean="0"/>
              <a:t>/exams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CD2B4-BF9E-4F55-96DA-D54935A3D8D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64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" y="0"/>
            <a:ext cx="9143428" cy="5143500"/>
          </a:xfrm>
          <a:prstGeom prst="rect">
            <a:avLst/>
          </a:prstGeom>
        </p:spPr>
      </p:pic>
      <p:sp>
        <p:nvSpPr>
          <p:cNvPr id="9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043608" y="1491630"/>
            <a:ext cx="6768752" cy="87820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baseline="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Title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1043445" y="2369832"/>
            <a:ext cx="6768752" cy="603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rgbClr val="022249"/>
                </a:solidFill>
                <a:latin typeface="+mj-lt"/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043445" y="3453563"/>
            <a:ext cx="4968715" cy="24620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/>
              <a:t>Add speakers name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1043445" y="4331280"/>
            <a:ext cx="5149588" cy="24620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 err="1"/>
              <a:t>dd</a:t>
            </a:r>
            <a:r>
              <a:rPr lang="en-US" dirty="0"/>
              <a:t> Month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1043445" y="3699768"/>
            <a:ext cx="4968715" cy="30165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/>
              <a:t>Add name of directorate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143000" y="3339542"/>
            <a:ext cx="1340768" cy="0"/>
          </a:xfrm>
          <a:prstGeom prst="line">
            <a:avLst/>
          </a:prstGeom>
          <a:ln w="57150">
            <a:solidFill>
              <a:srgbClr val="032E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06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rt_EDU_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142D7B-E879-4803-90ED-B678EA878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53432"/>
            <a:ext cx="7181924" cy="56107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xmlns="" id="{F47AC1D6-467E-499E-81B5-77F8A85D15D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90500" y="1219200"/>
            <a:ext cx="8851900" cy="38163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4487192B-BC10-4E48-8F89-C1088BB59B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500" y="853575"/>
            <a:ext cx="8851900" cy="286232"/>
          </a:xfrm>
        </p:spPr>
        <p:txBody>
          <a:bodyPr>
            <a:spAutoFit/>
          </a:bodyPr>
          <a:lstStyle>
            <a:lvl1pPr marL="0" indent="0" algn="ctr">
              <a:buNone/>
              <a:defRPr sz="1400" b="1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DC4CFB44-5BF6-4D6A-AB95-136AAA3CC9F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937500" y="504879"/>
            <a:ext cx="1104900" cy="209631"/>
          </a:xfrm>
        </p:spPr>
        <p:txBody>
          <a:bodyPr>
            <a:noAutofit/>
          </a:bodyPr>
          <a:lstStyle>
            <a:lvl1pPr marL="0" indent="0" algn="r">
              <a:buNone/>
              <a:defRPr sz="1200"/>
            </a:lvl1pPr>
            <a:lvl2pPr marL="342900" indent="0">
              <a:buFont typeface="Arial" panose="020B0604020202020204" pitchFamily="34" charset="0"/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Figure #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7189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" y="0"/>
            <a:ext cx="9143428" cy="5143500"/>
          </a:xfrm>
          <a:prstGeom prst="rect">
            <a:avLst/>
          </a:prstGeom>
        </p:spPr>
      </p:pic>
      <p:sp>
        <p:nvSpPr>
          <p:cNvPr id="9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043608" y="1491630"/>
            <a:ext cx="6768752" cy="87820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baseline="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Title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1043445" y="2369832"/>
            <a:ext cx="6768752" cy="603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rgbClr val="022249"/>
                </a:solidFill>
                <a:latin typeface="+mj-lt"/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043445" y="3453563"/>
            <a:ext cx="4968715" cy="24620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/>
              <a:t>Add speakers name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1043445" y="4331280"/>
            <a:ext cx="5149588" cy="24620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 err="1"/>
              <a:t>dd</a:t>
            </a:r>
            <a:r>
              <a:rPr lang="en-US" dirty="0"/>
              <a:t> Month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1043445" y="3699768"/>
            <a:ext cx="4968715" cy="30165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/>
              <a:t>Add name of directorate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143000" y="3339542"/>
            <a:ext cx="1340768" cy="0"/>
          </a:xfrm>
          <a:prstGeom prst="line">
            <a:avLst/>
          </a:prstGeom>
          <a:ln w="57150">
            <a:solidFill>
              <a:srgbClr val="032E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97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" y="0"/>
            <a:ext cx="9143428" cy="51435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247882" y="2211710"/>
            <a:ext cx="648235" cy="0"/>
          </a:xfrm>
          <a:prstGeom prst="line">
            <a:avLst/>
          </a:prstGeom>
          <a:ln w="57150">
            <a:solidFill>
              <a:srgbClr val="032E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33715" y="2481382"/>
            <a:ext cx="6076570" cy="7920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/>
              <a:t>Add text </a:t>
            </a:r>
            <a:br>
              <a:rPr lang="en-US" dirty="0"/>
            </a:br>
            <a:r>
              <a:rPr lang="en-US" dirty="0"/>
              <a:t>Title of the section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211958" y="1711846"/>
            <a:ext cx="720084" cy="46038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baseline="0">
                <a:solidFill>
                  <a:srgbClr val="032E6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3179609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7208" y="123478"/>
            <a:ext cx="7854486" cy="648072"/>
          </a:xfrm>
        </p:spPr>
        <p:txBody>
          <a:bodyPr>
            <a:normAutofit/>
          </a:bodyPr>
          <a:lstStyle>
            <a:lvl1pPr>
              <a:defRPr sz="2000" b="1" baseline="0">
                <a:solidFill>
                  <a:srgbClr val="022249"/>
                </a:solidFill>
              </a:defRPr>
            </a:lvl1pPr>
          </a:lstStyle>
          <a:p>
            <a:r>
              <a:rPr lang="en-US" dirty="0"/>
              <a:t>Click to edit slide title style</a:t>
            </a:r>
            <a:br>
              <a:rPr lang="en-US" dirty="0"/>
            </a:br>
            <a:r>
              <a:rPr lang="en-US" dirty="0"/>
              <a:t>Slide title can be extended to two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2341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_EDU_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142D7B-E879-4803-90ED-B678EA878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53432"/>
            <a:ext cx="7181924" cy="56107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xmlns="" id="{F47AC1D6-467E-499E-81B5-77F8A85D15D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90500" y="1219200"/>
            <a:ext cx="8851900" cy="38163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4487192B-BC10-4E48-8F89-C1088BB59B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500" y="853575"/>
            <a:ext cx="8851900" cy="286232"/>
          </a:xfrm>
        </p:spPr>
        <p:txBody>
          <a:bodyPr>
            <a:spAutoFit/>
          </a:bodyPr>
          <a:lstStyle>
            <a:lvl1pPr marL="0" indent="0" algn="ctr">
              <a:buNone/>
              <a:defRPr sz="1400" b="1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DC4CFB44-5BF6-4D6A-AB95-136AAA3CC9F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937500" y="504879"/>
            <a:ext cx="1104900" cy="209631"/>
          </a:xfrm>
        </p:spPr>
        <p:txBody>
          <a:bodyPr>
            <a:noAutofit/>
          </a:bodyPr>
          <a:lstStyle>
            <a:lvl1pPr marL="0" indent="0" algn="r">
              <a:buNone/>
              <a:defRPr sz="1200"/>
            </a:lvl1pPr>
            <a:lvl2pPr marL="342900" indent="0">
              <a:buFont typeface="Arial" panose="020B0604020202020204" pitchFamily="34" charset="0"/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Figure #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6027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22304" y="987574"/>
            <a:ext cx="8099391" cy="3729314"/>
          </a:xfrm>
          <a:prstGeom prst="rect">
            <a:avLst/>
          </a:prstGeom>
        </p:spPr>
        <p:txBody>
          <a:bodyPr anchor="ctr" anchorCtr="0"/>
          <a:lstStyle>
            <a:lvl1pPr marL="171450" indent="-171450">
              <a:buClr>
                <a:srgbClr val="033673"/>
              </a:buClr>
              <a:buFont typeface="Wingdings" panose="05000000000000000000" pitchFamily="2" charset="2"/>
              <a:buChar char="§"/>
              <a:defRPr sz="1600" baseline="0">
                <a:solidFill>
                  <a:schemeClr val="tx1"/>
                </a:solidFill>
                <a:latin typeface="+mn-lt"/>
              </a:defRPr>
            </a:lvl1pPr>
            <a:lvl2pPr marL="514350" indent="-171450">
              <a:buClr>
                <a:srgbClr val="00B5B5"/>
              </a:buClr>
              <a:buSzPct val="100000"/>
              <a:buFont typeface="Wingdings" panose="05000000000000000000" pitchFamily="2" charset="2"/>
              <a:buChar char="s"/>
              <a:defRPr sz="1600" b="0">
                <a:solidFill>
                  <a:schemeClr val="tx1"/>
                </a:solidFill>
                <a:latin typeface="+mn-lt"/>
              </a:defRPr>
            </a:lvl2pPr>
            <a:lvl3pPr marL="857250" indent="-171450">
              <a:buClr>
                <a:srgbClr val="79AF02"/>
              </a:buClr>
              <a:buSzPct val="9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00150" indent="-171450">
              <a:buSzPct val="100000"/>
              <a:buFont typeface="Calibri Light" panose="020F0302020204030204" pitchFamily="34" charset="0"/>
              <a:buChar char="›"/>
              <a:defRPr sz="1600">
                <a:solidFill>
                  <a:schemeClr val="tx1"/>
                </a:solidFill>
                <a:latin typeface="+mn-lt"/>
              </a:defRPr>
            </a:lvl4pPr>
          </a:lstStyle>
          <a:p>
            <a:pPr lvl="0"/>
            <a:r>
              <a:rPr lang="en-GB" noProof="0" dirty="0"/>
              <a:t>[Type your text here]</a:t>
            </a:r>
          </a:p>
          <a:p>
            <a:pPr lvl="1"/>
            <a:r>
              <a:rPr lang="en-GB" noProof="0" dirty="0"/>
              <a:t>[Type your text here]</a:t>
            </a:r>
          </a:p>
          <a:p>
            <a:pPr lvl="2"/>
            <a:r>
              <a:rPr lang="en-GB" noProof="0" dirty="0"/>
              <a:t>[Type your text here]</a:t>
            </a:r>
          </a:p>
          <a:p>
            <a:pPr lvl="3"/>
            <a:r>
              <a:rPr lang="en-GB" noProof="0" dirty="0"/>
              <a:t>[Type your text here]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67208" y="123478"/>
            <a:ext cx="7854486" cy="648072"/>
          </a:xfrm>
        </p:spPr>
        <p:txBody>
          <a:bodyPr>
            <a:normAutofit/>
          </a:bodyPr>
          <a:lstStyle>
            <a:lvl1pPr>
              <a:defRPr sz="2000" b="1" baseline="0">
                <a:solidFill>
                  <a:srgbClr val="022249"/>
                </a:solidFill>
              </a:defRPr>
            </a:lvl1pPr>
          </a:lstStyle>
          <a:p>
            <a:r>
              <a:rPr lang="en-US" dirty="0"/>
              <a:t>Click to edit slide title style</a:t>
            </a:r>
            <a:br>
              <a:rPr lang="en-US" dirty="0"/>
            </a:br>
            <a:r>
              <a:rPr lang="en-US" dirty="0"/>
              <a:t>Slide title can be extended to two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0132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22305" y="987574"/>
            <a:ext cx="3973496" cy="3669903"/>
          </a:xfrm>
          <a:prstGeom prst="rect">
            <a:avLst/>
          </a:prstGeom>
        </p:spPr>
        <p:txBody>
          <a:bodyPr anchor="ctr" anchorCtr="0"/>
          <a:lstStyle>
            <a:lvl1pPr marL="171450" indent="-171450">
              <a:buClr>
                <a:srgbClr val="033673"/>
              </a:buClr>
              <a:buFont typeface="Wingdings" panose="05000000000000000000" pitchFamily="2" charset="2"/>
              <a:buChar char="§"/>
              <a:defRPr sz="1600" baseline="0">
                <a:solidFill>
                  <a:schemeClr val="tx1"/>
                </a:solidFill>
                <a:latin typeface="+mn-lt"/>
              </a:defRPr>
            </a:lvl1pPr>
            <a:lvl2pPr marL="514350" indent="-171450">
              <a:buClr>
                <a:srgbClr val="00B5B5"/>
              </a:buClr>
              <a:buSzPct val="100000"/>
              <a:buFont typeface="Wingdings" panose="05000000000000000000" pitchFamily="2" charset="2"/>
              <a:buChar char="s"/>
              <a:defRPr sz="1600" b="0">
                <a:solidFill>
                  <a:schemeClr val="tx1"/>
                </a:solidFill>
                <a:latin typeface="+mn-lt"/>
              </a:defRPr>
            </a:lvl2pPr>
            <a:lvl3pPr marL="857250" indent="-171450">
              <a:buClr>
                <a:srgbClr val="79AF02"/>
              </a:buClr>
              <a:buSzPct val="9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00150" indent="-171450">
              <a:buSzPct val="100000"/>
              <a:buFont typeface="Calibri Light" panose="020F0302020204030204" pitchFamily="34" charset="0"/>
              <a:buChar char="›"/>
              <a:defRPr sz="1600">
                <a:solidFill>
                  <a:schemeClr val="tx1"/>
                </a:solidFill>
                <a:latin typeface="+mn-lt"/>
              </a:defRPr>
            </a:lvl4pPr>
          </a:lstStyle>
          <a:p>
            <a:pPr lvl="0"/>
            <a:r>
              <a:rPr lang="en-GB" noProof="0" dirty="0"/>
              <a:t>[Type your text here]</a:t>
            </a:r>
          </a:p>
          <a:p>
            <a:pPr lvl="1"/>
            <a:r>
              <a:rPr lang="en-GB" noProof="0" dirty="0"/>
              <a:t>[Type your text here]</a:t>
            </a:r>
          </a:p>
          <a:p>
            <a:pPr lvl="2"/>
            <a:r>
              <a:rPr lang="en-GB" noProof="0" dirty="0"/>
              <a:t>[Type your text here]</a:t>
            </a:r>
          </a:p>
          <a:p>
            <a:pPr lvl="3"/>
            <a:r>
              <a:rPr lang="en-GB" noProof="0" dirty="0"/>
              <a:t>[Type your text here]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648199" y="990079"/>
            <a:ext cx="3973496" cy="3669903"/>
          </a:xfrm>
          <a:prstGeom prst="rect">
            <a:avLst/>
          </a:prstGeom>
        </p:spPr>
        <p:txBody>
          <a:bodyPr anchor="ctr" anchorCtr="0"/>
          <a:lstStyle>
            <a:lvl1pPr marL="171450" indent="-171450">
              <a:buClr>
                <a:srgbClr val="033673"/>
              </a:buClr>
              <a:buFont typeface="Wingdings" panose="05000000000000000000" pitchFamily="2" charset="2"/>
              <a:buChar char="§"/>
              <a:defRPr sz="1600" baseline="0">
                <a:solidFill>
                  <a:schemeClr val="tx1"/>
                </a:solidFill>
                <a:latin typeface="+mn-lt"/>
              </a:defRPr>
            </a:lvl1pPr>
            <a:lvl2pPr marL="514350" indent="-171450">
              <a:buClr>
                <a:srgbClr val="00B5B5"/>
              </a:buClr>
              <a:buSzPct val="100000"/>
              <a:buFont typeface="Wingdings" panose="05000000000000000000" pitchFamily="2" charset="2"/>
              <a:buChar char="s"/>
              <a:defRPr sz="1600" b="0">
                <a:solidFill>
                  <a:schemeClr val="tx1"/>
                </a:solidFill>
                <a:latin typeface="+mn-lt"/>
              </a:defRPr>
            </a:lvl2pPr>
            <a:lvl3pPr marL="857250" indent="-171450">
              <a:buClr>
                <a:srgbClr val="79AF02"/>
              </a:buClr>
              <a:buSzPct val="9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00150" indent="-171450">
              <a:buSzPct val="100000"/>
              <a:buFont typeface="Calibri Light" panose="020F0302020204030204" pitchFamily="34" charset="0"/>
              <a:buChar char="›"/>
              <a:defRPr sz="1600">
                <a:solidFill>
                  <a:schemeClr val="tx1"/>
                </a:solidFill>
                <a:latin typeface="+mn-lt"/>
              </a:defRPr>
            </a:lvl4pPr>
          </a:lstStyle>
          <a:p>
            <a:pPr lvl="0"/>
            <a:r>
              <a:rPr lang="en-GB" noProof="0" dirty="0"/>
              <a:t>[Type your text here]</a:t>
            </a:r>
          </a:p>
          <a:p>
            <a:pPr lvl="1"/>
            <a:r>
              <a:rPr lang="en-GB" noProof="0" dirty="0"/>
              <a:t>[Type your text here]</a:t>
            </a:r>
          </a:p>
          <a:p>
            <a:pPr lvl="2"/>
            <a:r>
              <a:rPr lang="en-GB" noProof="0" dirty="0"/>
              <a:t>[Type your text here]</a:t>
            </a:r>
          </a:p>
          <a:p>
            <a:pPr lvl="3"/>
            <a:r>
              <a:rPr lang="en-GB" noProof="0" dirty="0"/>
              <a:t>[Type your text here]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67208" y="123478"/>
            <a:ext cx="7854486" cy="648072"/>
          </a:xfrm>
        </p:spPr>
        <p:txBody>
          <a:bodyPr>
            <a:normAutofit/>
          </a:bodyPr>
          <a:lstStyle>
            <a:lvl1pPr>
              <a:defRPr sz="2000" b="1" baseline="0">
                <a:solidFill>
                  <a:srgbClr val="022249"/>
                </a:solidFill>
              </a:defRPr>
            </a:lvl1pPr>
          </a:lstStyle>
          <a:p>
            <a:r>
              <a:rPr lang="en-US" dirty="0"/>
              <a:t>Click to edit slide title style</a:t>
            </a:r>
            <a:br>
              <a:rPr lang="en-US" dirty="0"/>
            </a:br>
            <a:r>
              <a:rPr lang="en-US" dirty="0"/>
              <a:t>Slide title can be extended to two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2259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(Colour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1732115"/>
            <a:ext cx="4032448" cy="3137540"/>
          </a:xfrm>
          <a:prstGeom prst="rect">
            <a:avLst/>
          </a:prstGeom>
          <a:solidFill>
            <a:srgbClr val="E7F2FF"/>
          </a:solidFill>
        </p:spPr>
        <p:txBody>
          <a:bodyPr lIns="180000" tIns="180000" rIns="180000" bIns="180000">
            <a:noAutofit/>
          </a:bodyPr>
          <a:lstStyle>
            <a:lvl1pPr marL="257175" indent="-257175">
              <a:buClr>
                <a:srgbClr val="032E61"/>
              </a:buClr>
              <a:buSzPct val="100000"/>
              <a:buFont typeface="Bahnschrift SemiBold SemiConden" panose="020B0502040204020203" pitchFamily="34" charset="0"/>
              <a:buChar char="&gt;"/>
              <a:defRPr sz="1200" b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efficitur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suscipit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dapibus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urna </a:t>
            </a:r>
            <a:r>
              <a:rPr lang="pt-BR" dirty="0" err="1"/>
              <a:t>vel</a:t>
            </a:r>
            <a:r>
              <a:rPr lang="pt-BR" dirty="0"/>
              <a:t>, </a:t>
            </a:r>
            <a:r>
              <a:rPr lang="pt-BR" dirty="0" err="1"/>
              <a:t>convallis</a:t>
            </a:r>
            <a:r>
              <a:rPr lang="pt-BR" dirty="0"/>
              <a:t>.</a:t>
            </a:r>
          </a:p>
          <a:p>
            <a:pPr lvl="0"/>
            <a:r>
              <a:rPr lang="en-GB" dirty="0" err="1"/>
              <a:t>Curabitur</a:t>
            </a:r>
            <a:r>
              <a:rPr lang="en-GB" dirty="0"/>
              <a:t> at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, </a:t>
            </a:r>
            <a:r>
              <a:rPr lang="en-GB" dirty="0" err="1"/>
              <a:t>facilisis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at, </a:t>
            </a:r>
            <a:r>
              <a:rPr lang="en-GB" dirty="0" err="1"/>
              <a:t>molestie</a:t>
            </a:r>
            <a:r>
              <a:rPr lang="en-GB" dirty="0"/>
              <a:t> lacus. Maecenas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, a porta </a:t>
            </a:r>
            <a:r>
              <a:rPr lang="en-GB" dirty="0" err="1"/>
              <a:t>justo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at ipsum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. 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644252" y="1732115"/>
            <a:ext cx="4038509" cy="3137540"/>
          </a:xfrm>
          <a:prstGeom prst="rect">
            <a:avLst/>
          </a:prstGeom>
          <a:solidFill>
            <a:srgbClr val="D2EEE9"/>
          </a:solidFill>
        </p:spPr>
        <p:txBody>
          <a:bodyPr lIns="180000" tIns="180000" rIns="180000" bIns="180000">
            <a:normAutofit/>
          </a:bodyPr>
          <a:lstStyle>
            <a:lvl1pPr marL="257175" indent="-257175">
              <a:buClr>
                <a:srgbClr val="032E61"/>
              </a:buClr>
              <a:buSzPct val="100000"/>
              <a:buFont typeface="Bahnschrift SemiBold SemiConden" panose="020B0502040204020203" pitchFamily="34" charset="0"/>
              <a:buChar char="&gt;"/>
              <a:defRPr sz="1200" b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</a:t>
            </a:r>
          </a:p>
          <a:p>
            <a:pPr lvl="0"/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efficitur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suscipit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dapibus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urna </a:t>
            </a:r>
            <a:r>
              <a:rPr lang="pt-BR" dirty="0" err="1"/>
              <a:t>vel</a:t>
            </a:r>
            <a:r>
              <a:rPr lang="pt-BR" dirty="0"/>
              <a:t>, </a:t>
            </a:r>
            <a:r>
              <a:rPr lang="pt-BR" dirty="0" err="1"/>
              <a:t>convallis</a:t>
            </a:r>
            <a:r>
              <a:rPr lang="pt-BR" dirty="0"/>
              <a:t>. </a:t>
            </a:r>
          </a:p>
          <a:p>
            <a:pPr lvl="0"/>
            <a:r>
              <a:rPr lang="en-GB" dirty="0" err="1"/>
              <a:t>Curabitur</a:t>
            </a:r>
            <a:r>
              <a:rPr lang="en-GB" dirty="0"/>
              <a:t> at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, </a:t>
            </a:r>
            <a:r>
              <a:rPr lang="en-GB" dirty="0" err="1"/>
              <a:t>facilisis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at, </a:t>
            </a:r>
            <a:r>
              <a:rPr lang="en-GB" dirty="0" err="1"/>
              <a:t>molestie</a:t>
            </a:r>
            <a:r>
              <a:rPr lang="en-GB" dirty="0"/>
              <a:t> lacus. Maecenas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, a porta </a:t>
            </a:r>
            <a:r>
              <a:rPr lang="en-GB" dirty="0" err="1"/>
              <a:t>justo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at ipsum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.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467544" y="1280652"/>
            <a:ext cx="4032448" cy="354995"/>
          </a:xfrm>
          <a:prstGeom prst="rect">
            <a:avLst/>
          </a:prstGeom>
          <a:solidFill>
            <a:srgbClr val="032E61"/>
          </a:solidFill>
        </p:spPr>
        <p:txBody>
          <a:bodyPr lIns="180000" anchor="ctr"/>
          <a:lstStyle>
            <a:lvl1pPr marL="0" indent="0" algn="ctr">
              <a:buNone/>
              <a:defRPr sz="13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 SECOND TITLE]</a:t>
            </a:r>
            <a:endParaRPr lang="en-GB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644008" y="1280651"/>
            <a:ext cx="4038762" cy="354995"/>
          </a:xfrm>
          <a:prstGeom prst="rect">
            <a:avLst/>
          </a:prstGeom>
          <a:solidFill>
            <a:srgbClr val="00B5B5"/>
          </a:solidFill>
        </p:spPr>
        <p:txBody>
          <a:bodyPr lIns="180000" anchor="ctr"/>
          <a:lstStyle>
            <a:lvl1pPr marL="0" indent="0" algn="ctr">
              <a:buNone/>
              <a:defRPr sz="13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845570"/>
            <a:ext cx="8215218" cy="3386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GB" sz="1350" b="1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[ INSERT THE TITLE HERE ]</a:t>
            </a:r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67544" y="4876006"/>
            <a:ext cx="4032448" cy="0"/>
          </a:xfrm>
          <a:prstGeom prst="line">
            <a:avLst/>
          </a:prstGeom>
          <a:ln w="25400">
            <a:solidFill>
              <a:srgbClr val="022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44008" y="4876006"/>
            <a:ext cx="4032448" cy="0"/>
          </a:xfrm>
          <a:prstGeom prst="line">
            <a:avLst/>
          </a:prstGeom>
          <a:ln w="25400">
            <a:solidFill>
              <a:srgbClr val="00B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67208" y="123478"/>
            <a:ext cx="7854486" cy="648072"/>
          </a:xfrm>
        </p:spPr>
        <p:txBody>
          <a:bodyPr>
            <a:normAutofit/>
          </a:bodyPr>
          <a:lstStyle>
            <a:lvl1pPr>
              <a:defRPr sz="2000" b="1" baseline="0">
                <a:solidFill>
                  <a:srgbClr val="022249"/>
                </a:solidFill>
              </a:defRPr>
            </a:lvl1pPr>
          </a:lstStyle>
          <a:p>
            <a:r>
              <a:rPr lang="en-US" dirty="0"/>
              <a:t>Click to edit slide title style</a:t>
            </a:r>
            <a:br>
              <a:rPr lang="en-US" dirty="0"/>
            </a:br>
            <a:r>
              <a:rPr lang="en-US" dirty="0"/>
              <a:t>Slide title can be extended to two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676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(Colour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1732115"/>
            <a:ext cx="2664296" cy="3137540"/>
          </a:xfrm>
          <a:prstGeom prst="rect">
            <a:avLst/>
          </a:prstGeom>
          <a:solidFill>
            <a:srgbClr val="E7F2FF"/>
          </a:solidFill>
        </p:spPr>
        <p:txBody>
          <a:bodyPr lIns="180000" tIns="180000" rIns="180000" bIns="180000">
            <a:noAutofit/>
          </a:bodyPr>
          <a:lstStyle>
            <a:lvl1pPr marL="257175" indent="-257175">
              <a:buClr>
                <a:srgbClr val="032E61"/>
              </a:buClr>
              <a:buSzPct val="80000"/>
              <a:buFont typeface="Bahnschrift SemiBold SemiConden" panose="020B0502040204020203" pitchFamily="34" charset="0"/>
              <a:buChar char="&gt;"/>
              <a:defRPr sz="1200" b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467544" y="1280652"/>
            <a:ext cx="2664296" cy="354995"/>
          </a:xfrm>
          <a:prstGeom prst="rect">
            <a:avLst/>
          </a:prstGeom>
          <a:solidFill>
            <a:srgbClr val="032E61"/>
          </a:solidFill>
        </p:spPr>
        <p:txBody>
          <a:bodyPr lIns="180000" anchor="ctr"/>
          <a:lstStyle>
            <a:lvl1pPr marL="0" indent="0" algn="ctr">
              <a:buNone/>
              <a:defRPr sz="13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 SECOND TITLE]</a:t>
            </a:r>
            <a:endParaRPr lang="en-GB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3239852" y="1280651"/>
            <a:ext cx="2664296" cy="354995"/>
          </a:xfrm>
          <a:prstGeom prst="rect">
            <a:avLst/>
          </a:prstGeom>
          <a:solidFill>
            <a:srgbClr val="00B5B5"/>
          </a:solidFill>
        </p:spPr>
        <p:txBody>
          <a:bodyPr lIns="180000" anchor="ctr"/>
          <a:lstStyle>
            <a:lvl1pPr marL="0" indent="0" algn="ctr">
              <a:buNone/>
              <a:defRPr sz="13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845570"/>
            <a:ext cx="8215218" cy="3386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GB" sz="1350" b="1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[ INSERT THE TITLE HERE ]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3239852" y="1734253"/>
            <a:ext cx="2664296" cy="3137540"/>
          </a:xfrm>
          <a:prstGeom prst="rect">
            <a:avLst/>
          </a:prstGeom>
          <a:solidFill>
            <a:srgbClr val="D2EEE9"/>
          </a:solidFill>
        </p:spPr>
        <p:txBody>
          <a:bodyPr lIns="180000" tIns="180000" rIns="180000" bIns="180000">
            <a:noAutofit/>
          </a:bodyPr>
          <a:lstStyle>
            <a:lvl1pPr marL="257175" indent="-257175">
              <a:buClr>
                <a:srgbClr val="032E61"/>
              </a:buClr>
              <a:buSzPct val="80000"/>
              <a:buFont typeface="Bahnschrift SemiBold SemiConden" panose="020B0502040204020203" pitchFamily="34" charset="0"/>
              <a:buChar char="&gt;"/>
              <a:defRPr sz="1200" b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 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012160" y="1729977"/>
            <a:ext cx="2664296" cy="3137540"/>
          </a:xfrm>
          <a:prstGeom prst="rect">
            <a:avLst/>
          </a:prstGeom>
          <a:solidFill>
            <a:srgbClr val="ECF4E0"/>
          </a:solidFill>
        </p:spPr>
        <p:txBody>
          <a:bodyPr lIns="180000" tIns="180000" rIns="180000" bIns="180000">
            <a:noAutofit/>
          </a:bodyPr>
          <a:lstStyle>
            <a:lvl1pPr marL="257175" indent="-257175">
              <a:buClr>
                <a:srgbClr val="032E61"/>
              </a:buClr>
              <a:buSzPct val="80000"/>
              <a:buFont typeface="Bahnschrift SemiBold SemiConden" panose="020B0502040204020203" pitchFamily="34" charset="0"/>
              <a:buChar char="&gt;"/>
              <a:defRPr sz="1200" b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 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6012160" y="1286081"/>
            <a:ext cx="2664296" cy="354995"/>
          </a:xfrm>
          <a:prstGeom prst="rect">
            <a:avLst/>
          </a:prstGeom>
          <a:solidFill>
            <a:srgbClr val="79AF02"/>
          </a:solidFill>
        </p:spPr>
        <p:txBody>
          <a:bodyPr lIns="180000" anchor="ctr"/>
          <a:lstStyle>
            <a:lvl1pPr marL="0" indent="0" algn="ctr">
              <a:buNone/>
              <a:defRPr sz="13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467544" y="4876006"/>
            <a:ext cx="2664296" cy="0"/>
          </a:xfrm>
          <a:prstGeom prst="line">
            <a:avLst/>
          </a:prstGeom>
          <a:ln w="25400">
            <a:solidFill>
              <a:srgbClr val="022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239852" y="4876006"/>
            <a:ext cx="2664296" cy="0"/>
          </a:xfrm>
          <a:prstGeom prst="line">
            <a:avLst/>
          </a:prstGeom>
          <a:ln w="25400">
            <a:solidFill>
              <a:srgbClr val="00B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012160" y="4877370"/>
            <a:ext cx="2664296" cy="0"/>
          </a:xfrm>
          <a:prstGeom prst="line">
            <a:avLst/>
          </a:prstGeom>
          <a:ln w="25400">
            <a:solidFill>
              <a:srgbClr val="79AF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7208" y="123478"/>
            <a:ext cx="7854486" cy="648072"/>
          </a:xfrm>
        </p:spPr>
        <p:txBody>
          <a:bodyPr>
            <a:normAutofit/>
          </a:bodyPr>
          <a:lstStyle>
            <a:lvl1pPr>
              <a:defRPr sz="2000" b="1" baseline="0">
                <a:solidFill>
                  <a:srgbClr val="022249"/>
                </a:solidFill>
              </a:defRPr>
            </a:lvl1pPr>
          </a:lstStyle>
          <a:p>
            <a:r>
              <a:rPr lang="en-US" dirty="0"/>
              <a:t>Click to edit slide title style</a:t>
            </a:r>
            <a:br>
              <a:rPr lang="en-US" dirty="0"/>
            </a:br>
            <a:r>
              <a:rPr lang="en-US" dirty="0"/>
              <a:t>Slide title can be extended to two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2175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s (Colour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1732115"/>
            <a:ext cx="1944216" cy="3137540"/>
          </a:xfrm>
          <a:prstGeom prst="rect">
            <a:avLst/>
          </a:prstGeom>
          <a:solidFill>
            <a:srgbClr val="E7F2FF"/>
          </a:solidFill>
        </p:spPr>
        <p:txBody>
          <a:bodyPr lIns="180000" tIns="180000" rIns="180000" bIns="180000">
            <a:noAutofit/>
          </a:bodyPr>
          <a:lstStyle>
            <a:lvl1pPr marL="257175" indent="-257175">
              <a:buClr>
                <a:srgbClr val="032E61"/>
              </a:buClr>
              <a:buSzPct val="80000"/>
              <a:buFont typeface="Bahnschrift SemiBold SemiConden" panose="020B0502040204020203" pitchFamily="34" charset="0"/>
              <a:buChar char="&gt;"/>
              <a:defRPr sz="1200" b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467544" y="1280652"/>
            <a:ext cx="1944216" cy="354995"/>
          </a:xfrm>
          <a:prstGeom prst="rect">
            <a:avLst/>
          </a:prstGeom>
          <a:solidFill>
            <a:srgbClr val="032E61"/>
          </a:solidFill>
        </p:spPr>
        <p:txBody>
          <a:bodyPr lIns="180000" anchor="ctr"/>
          <a:lstStyle>
            <a:lvl1pPr marL="0" indent="0" algn="ctr">
              <a:buNone/>
              <a:defRPr sz="13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 SECOND TITLE]</a:t>
            </a:r>
            <a:endParaRPr lang="en-GB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2559785" y="1280651"/>
            <a:ext cx="1944216" cy="354995"/>
          </a:xfrm>
          <a:prstGeom prst="rect">
            <a:avLst/>
          </a:prstGeom>
          <a:solidFill>
            <a:srgbClr val="00B5B5"/>
          </a:solidFill>
        </p:spPr>
        <p:txBody>
          <a:bodyPr lIns="180000" anchor="ctr"/>
          <a:lstStyle>
            <a:lvl1pPr marL="0" indent="0" algn="ctr">
              <a:buNone/>
              <a:defRPr sz="13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845570"/>
            <a:ext cx="8215218" cy="3386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GB" sz="1350" b="1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[ INSERT THE TITLE HERE ]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2554697" y="1734253"/>
            <a:ext cx="1949304" cy="3137540"/>
          </a:xfrm>
          <a:prstGeom prst="rect">
            <a:avLst/>
          </a:prstGeom>
          <a:solidFill>
            <a:srgbClr val="D2EEE9"/>
          </a:solidFill>
        </p:spPr>
        <p:txBody>
          <a:bodyPr lIns="180000" tIns="180000" rIns="180000" bIns="180000">
            <a:noAutofit/>
          </a:bodyPr>
          <a:lstStyle>
            <a:lvl1pPr marL="257175" indent="-257175">
              <a:buClr>
                <a:srgbClr val="032E61"/>
              </a:buClr>
              <a:buSzPct val="80000"/>
              <a:buFont typeface="Bahnschrift SemiBold SemiConden" panose="020B0502040204020203" pitchFamily="34" charset="0"/>
              <a:buChar char="&gt;"/>
              <a:defRPr sz="1200" b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641850" y="1729977"/>
            <a:ext cx="1937676" cy="3137540"/>
          </a:xfrm>
          <a:prstGeom prst="rect">
            <a:avLst/>
          </a:prstGeom>
          <a:solidFill>
            <a:srgbClr val="ECF4E0"/>
          </a:solidFill>
        </p:spPr>
        <p:txBody>
          <a:bodyPr lIns="180000" tIns="180000" rIns="180000" bIns="180000">
            <a:noAutofit/>
          </a:bodyPr>
          <a:lstStyle>
            <a:lvl1pPr marL="257175" indent="-257175">
              <a:buClr>
                <a:srgbClr val="032E61"/>
              </a:buClr>
              <a:buSzPct val="80000"/>
              <a:buFont typeface="Bahnschrift SemiBold SemiConden" panose="020B0502040204020203" pitchFamily="34" charset="0"/>
              <a:buChar char="&gt;"/>
              <a:defRPr sz="1200" b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4641850" y="1286081"/>
            <a:ext cx="1937676" cy="354995"/>
          </a:xfrm>
          <a:prstGeom prst="rect">
            <a:avLst/>
          </a:prstGeom>
          <a:solidFill>
            <a:srgbClr val="79AF02"/>
          </a:solidFill>
        </p:spPr>
        <p:txBody>
          <a:bodyPr lIns="180000" anchor="ctr"/>
          <a:lstStyle>
            <a:lvl1pPr marL="0" indent="0" algn="ctr">
              <a:buNone/>
              <a:defRPr sz="13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sp>
        <p:nvSpPr>
          <p:cNvPr id="30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6719160" y="1278513"/>
            <a:ext cx="1944216" cy="354995"/>
          </a:xfrm>
          <a:prstGeom prst="rect">
            <a:avLst/>
          </a:prstGeom>
          <a:solidFill>
            <a:srgbClr val="6C016F"/>
          </a:solidFill>
        </p:spPr>
        <p:txBody>
          <a:bodyPr lIns="180000" anchor="ctr"/>
          <a:lstStyle>
            <a:lvl1pPr marL="0" indent="0" algn="ctr">
              <a:buNone/>
              <a:defRPr sz="13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sp>
        <p:nvSpPr>
          <p:cNvPr id="32" name="Content Placeholder 2"/>
          <p:cNvSpPr>
            <a:spLocks noGrp="1"/>
          </p:cNvSpPr>
          <p:nvPr>
            <p:ph idx="24" hasCustomPrompt="1"/>
          </p:nvPr>
        </p:nvSpPr>
        <p:spPr>
          <a:xfrm>
            <a:off x="6714072" y="1732115"/>
            <a:ext cx="1949304" cy="3137540"/>
          </a:xfrm>
          <a:prstGeom prst="rect">
            <a:avLst/>
          </a:prstGeom>
          <a:solidFill>
            <a:srgbClr val="FBF3FB"/>
          </a:solidFill>
        </p:spPr>
        <p:txBody>
          <a:bodyPr lIns="180000" tIns="180000" rIns="180000" bIns="180000">
            <a:noAutofit/>
          </a:bodyPr>
          <a:lstStyle>
            <a:lvl1pPr marL="257175" indent="-257175">
              <a:buClr>
                <a:srgbClr val="032E61"/>
              </a:buClr>
              <a:buSzPct val="80000"/>
              <a:buFont typeface="Bahnschrift SemiBold SemiConden" panose="020B0502040204020203" pitchFamily="34" charset="0"/>
              <a:buChar char="&gt;"/>
              <a:defRPr sz="1200" b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2554697" y="4876006"/>
            <a:ext cx="1949304" cy="0"/>
          </a:xfrm>
          <a:prstGeom prst="line">
            <a:avLst/>
          </a:prstGeom>
          <a:ln w="25400">
            <a:solidFill>
              <a:srgbClr val="00B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7544" y="4876006"/>
            <a:ext cx="1949304" cy="0"/>
          </a:xfrm>
          <a:prstGeom prst="line">
            <a:avLst/>
          </a:prstGeom>
          <a:ln w="25400">
            <a:solidFill>
              <a:srgbClr val="022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641850" y="4876006"/>
            <a:ext cx="1937676" cy="0"/>
          </a:xfrm>
          <a:prstGeom prst="line">
            <a:avLst/>
          </a:prstGeom>
          <a:ln w="25400">
            <a:solidFill>
              <a:srgbClr val="79AF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714072" y="4876006"/>
            <a:ext cx="1949304" cy="0"/>
          </a:xfrm>
          <a:prstGeom prst="line">
            <a:avLst/>
          </a:prstGeom>
          <a:ln w="25400">
            <a:solidFill>
              <a:srgbClr val="6C01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67208" y="123478"/>
            <a:ext cx="7854486" cy="648072"/>
          </a:xfrm>
        </p:spPr>
        <p:txBody>
          <a:bodyPr>
            <a:normAutofit/>
          </a:bodyPr>
          <a:lstStyle>
            <a:lvl1pPr>
              <a:defRPr sz="2000" b="1" baseline="0">
                <a:solidFill>
                  <a:srgbClr val="022249"/>
                </a:solidFill>
              </a:defRPr>
            </a:lvl1pPr>
          </a:lstStyle>
          <a:p>
            <a:r>
              <a:rPr lang="en-US" dirty="0"/>
              <a:t>Click to edit slide title style</a:t>
            </a:r>
            <a:br>
              <a:rPr lang="en-US" dirty="0"/>
            </a:br>
            <a:r>
              <a:rPr lang="en-US" dirty="0"/>
              <a:t>Slide title can be extended to two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96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" y="0"/>
            <a:ext cx="9143428" cy="51435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247882" y="2211710"/>
            <a:ext cx="648235" cy="0"/>
          </a:xfrm>
          <a:prstGeom prst="line">
            <a:avLst/>
          </a:prstGeom>
          <a:ln w="57150">
            <a:solidFill>
              <a:srgbClr val="032E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33715" y="2481382"/>
            <a:ext cx="6076570" cy="7920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/>
              <a:t>Add text </a:t>
            </a:r>
            <a:br>
              <a:rPr lang="en-US" dirty="0"/>
            </a:br>
            <a:r>
              <a:rPr lang="en-US" dirty="0"/>
              <a:t>Title of the section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211958" y="1711846"/>
            <a:ext cx="720084" cy="46038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baseline="0">
                <a:solidFill>
                  <a:srgbClr val="032E6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2293420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item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159348" y="1485343"/>
            <a:ext cx="111176" cy="67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accent1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08770" y="1485343"/>
            <a:ext cx="1574588" cy="675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1800" b="1" kern="1200" dirty="0">
                <a:solidFill>
                  <a:srgbClr val="02224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[Placeholder]</a:t>
            </a:r>
            <a:endParaRPr lang="en-GB" dirty="0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2346513" y="1485343"/>
            <a:ext cx="6256162" cy="675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35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err="1"/>
              <a:t>Sed</a:t>
            </a:r>
            <a:r>
              <a:rPr lang="en-US" dirty="0"/>
              <a:t> ac </a:t>
            </a:r>
            <a:r>
              <a:rPr lang="en-US" dirty="0" err="1"/>
              <a:t>elementum</a:t>
            </a:r>
            <a:r>
              <a:rPr lang="en-US" dirty="0"/>
              <a:t> ante, id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Maecenas </a:t>
            </a:r>
            <a:r>
              <a:rPr lang="en-US" dirty="0" err="1"/>
              <a:t>interdum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ac, </a:t>
            </a:r>
            <a:r>
              <a:rPr lang="en-US" dirty="0" err="1"/>
              <a:t>lacinia</a:t>
            </a:r>
            <a:r>
              <a:rPr lang="en-US" dirty="0"/>
              <a:t> id mi. 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2159348" y="2311118"/>
            <a:ext cx="111176" cy="67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accent1"/>
              </a:solidFill>
            </a:endParaRPr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508770" y="2311118"/>
            <a:ext cx="1574588" cy="675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1800" b="1" kern="1200" dirty="0">
                <a:solidFill>
                  <a:srgbClr val="00B5B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[Placeholder]</a:t>
            </a:r>
            <a:endParaRPr lang="en-GB" dirty="0"/>
          </a:p>
        </p:txBody>
      </p:sp>
      <p:sp>
        <p:nvSpPr>
          <p:cNvPr id="2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2346513" y="2311118"/>
            <a:ext cx="6256162" cy="675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35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err="1"/>
              <a:t>Sed</a:t>
            </a:r>
            <a:r>
              <a:rPr lang="en-US" dirty="0"/>
              <a:t> ac </a:t>
            </a:r>
            <a:r>
              <a:rPr lang="en-US" dirty="0" err="1"/>
              <a:t>elementum</a:t>
            </a:r>
            <a:r>
              <a:rPr lang="en-US" dirty="0"/>
              <a:t> ante, id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Maecenas </a:t>
            </a:r>
            <a:r>
              <a:rPr lang="en-US" dirty="0" err="1"/>
              <a:t>interdum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ac, </a:t>
            </a:r>
            <a:r>
              <a:rPr lang="en-US" dirty="0" err="1"/>
              <a:t>lacinia</a:t>
            </a:r>
            <a:r>
              <a:rPr lang="en-US" dirty="0"/>
              <a:t> id mi. </a:t>
            </a:r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2159348" y="3136894"/>
            <a:ext cx="111176" cy="67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accent1"/>
              </a:solidFill>
            </a:endParaRP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08770" y="3136894"/>
            <a:ext cx="1574588" cy="675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1800" b="1" kern="1200" dirty="0">
                <a:solidFill>
                  <a:srgbClr val="79AF0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[Placeholder]</a:t>
            </a:r>
            <a:endParaRPr lang="en-GB" dirty="0"/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2346513" y="3136894"/>
            <a:ext cx="6256162" cy="675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35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err="1"/>
              <a:t>Sed</a:t>
            </a:r>
            <a:r>
              <a:rPr lang="en-US" dirty="0"/>
              <a:t> ac </a:t>
            </a:r>
            <a:r>
              <a:rPr lang="en-US" dirty="0" err="1"/>
              <a:t>elementum</a:t>
            </a:r>
            <a:r>
              <a:rPr lang="en-US" dirty="0"/>
              <a:t> ante, id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Maecenas </a:t>
            </a:r>
            <a:r>
              <a:rPr lang="en-US" dirty="0" err="1"/>
              <a:t>interdum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ac, </a:t>
            </a:r>
            <a:r>
              <a:rPr lang="en-US" dirty="0" err="1"/>
              <a:t>lacinia</a:t>
            </a:r>
            <a:r>
              <a:rPr lang="en-US" dirty="0"/>
              <a:t> id mi. </a:t>
            </a:r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2164043" y="3944876"/>
            <a:ext cx="111176" cy="67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accent1"/>
              </a:solidFill>
            </a:endParaRPr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508770" y="3944876"/>
            <a:ext cx="1574588" cy="675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1800" b="1" kern="1200" dirty="0">
                <a:solidFill>
                  <a:srgbClr val="6C016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[Placeholder]</a:t>
            </a:r>
            <a:endParaRPr lang="en-GB" dirty="0"/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2346513" y="3944876"/>
            <a:ext cx="6256162" cy="675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35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err="1"/>
              <a:t>Sed</a:t>
            </a:r>
            <a:r>
              <a:rPr lang="en-US" dirty="0"/>
              <a:t> ac </a:t>
            </a:r>
            <a:r>
              <a:rPr lang="en-US" dirty="0" err="1"/>
              <a:t>elementum</a:t>
            </a:r>
            <a:r>
              <a:rPr lang="en-US" dirty="0"/>
              <a:t> ante, id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Maecenas </a:t>
            </a:r>
            <a:r>
              <a:rPr lang="en-US" dirty="0" err="1"/>
              <a:t>interdum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ac, </a:t>
            </a:r>
            <a:r>
              <a:rPr lang="en-US" dirty="0" err="1"/>
              <a:t>lacinia</a:t>
            </a:r>
            <a:r>
              <a:rPr lang="en-US" dirty="0"/>
              <a:t> id mi.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9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 </a:t>
            </a:r>
            <a:endParaRPr lang="en-GB" dirty="0"/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86953" y="861381"/>
            <a:ext cx="8370094" cy="503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 baseline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This is a placeholder for a short introduction text to the slide.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Nam vitae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Nam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Maecenas dictum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cursus </a:t>
            </a:r>
            <a:r>
              <a:rPr lang="en-US" dirty="0" err="1"/>
              <a:t>eleifend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pharetra.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2159348" y="1485343"/>
            <a:ext cx="111176" cy="675000"/>
          </a:xfrm>
          <a:prstGeom prst="rect">
            <a:avLst/>
          </a:prstGeom>
          <a:solidFill>
            <a:srgbClr val="022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 dirty="0">
              <a:solidFill>
                <a:schemeClr val="accent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159348" y="2311118"/>
            <a:ext cx="111176" cy="675000"/>
          </a:xfrm>
          <a:prstGeom prst="rect">
            <a:avLst/>
          </a:prstGeom>
          <a:solidFill>
            <a:srgbClr val="00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 dirty="0">
              <a:solidFill>
                <a:schemeClr val="accent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159348" y="3136894"/>
            <a:ext cx="111176" cy="675000"/>
          </a:xfrm>
          <a:prstGeom prst="rect">
            <a:avLst/>
          </a:prstGeom>
          <a:solidFill>
            <a:srgbClr val="79A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 dirty="0">
              <a:solidFill>
                <a:schemeClr val="accent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164043" y="3944876"/>
            <a:ext cx="111176" cy="675000"/>
          </a:xfrm>
          <a:prstGeom prst="rect">
            <a:avLst/>
          </a:prstGeom>
          <a:solidFill>
            <a:srgbClr val="6C016F"/>
          </a:solidFill>
          <a:ln>
            <a:solidFill>
              <a:srgbClr val="6C0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 dirty="0">
              <a:solidFill>
                <a:schemeClr val="accent1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767208" y="123478"/>
            <a:ext cx="7854486" cy="648072"/>
          </a:xfrm>
        </p:spPr>
        <p:txBody>
          <a:bodyPr>
            <a:normAutofit/>
          </a:bodyPr>
          <a:lstStyle>
            <a:lvl1pPr>
              <a:defRPr sz="2000" b="1" baseline="0">
                <a:solidFill>
                  <a:srgbClr val="022249"/>
                </a:solidFill>
              </a:defRPr>
            </a:lvl1pPr>
          </a:lstStyle>
          <a:p>
            <a:r>
              <a:rPr lang="en-US" dirty="0"/>
              <a:t>Click to edit slide title style</a:t>
            </a:r>
            <a:br>
              <a:rPr lang="en-US" dirty="0"/>
            </a:br>
            <a:r>
              <a:rPr lang="en-US" dirty="0"/>
              <a:t>Slide title can be extended to two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7306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" y="0"/>
            <a:ext cx="9143428" cy="5143500"/>
          </a:xfrm>
          <a:prstGeom prst="rect">
            <a:avLst/>
          </a:prstGeom>
        </p:spPr>
      </p:pic>
      <p:sp>
        <p:nvSpPr>
          <p:cNvPr id="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33715" y="2175706"/>
            <a:ext cx="6076570" cy="7920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/>
              <a:t>Thank you or </a:t>
            </a:r>
            <a:r>
              <a:rPr lang="en-US" dirty="0" err="1"/>
              <a:t>QnA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978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7208" y="123478"/>
            <a:ext cx="7854486" cy="648072"/>
          </a:xfrm>
        </p:spPr>
        <p:txBody>
          <a:bodyPr>
            <a:normAutofit/>
          </a:bodyPr>
          <a:lstStyle>
            <a:lvl1pPr>
              <a:defRPr sz="2000" b="1" baseline="0">
                <a:solidFill>
                  <a:srgbClr val="022249"/>
                </a:solidFill>
              </a:defRPr>
            </a:lvl1pPr>
          </a:lstStyle>
          <a:p>
            <a:r>
              <a:rPr lang="en-US" dirty="0"/>
              <a:t>Click to edit slide title style</a:t>
            </a:r>
            <a:br>
              <a:rPr lang="en-US" dirty="0"/>
            </a:br>
            <a:r>
              <a:rPr lang="en-US" dirty="0"/>
              <a:t>Slide title can be extended to two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910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22304" y="987574"/>
            <a:ext cx="8099391" cy="3729314"/>
          </a:xfrm>
          <a:prstGeom prst="rect">
            <a:avLst/>
          </a:prstGeom>
        </p:spPr>
        <p:txBody>
          <a:bodyPr anchor="ctr" anchorCtr="0"/>
          <a:lstStyle>
            <a:lvl1pPr marL="171450" indent="-171450">
              <a:buClr>
                <a:srgbClr val="033673"/>
              </a:buClr>
              <a:buFont typeface="Wingdings" panose="05000000000000000000" pitchFamily="2" charset="2"/>
              <a:buChar char="§"/>
              <a:defRPr sz="1600" baseline="0">
                <a:solidFill>
                  <a:schemeClr val="tx1"/>
                </a:solidFill>
                <a:latin typeface="+mn-lt"/>
              </a:defRPr>
            </a:lvl1pPr>
            <a:lvl2pPr marL="514350" indent="-171450">
              <a:buClr>
                <a:srgbClr val="00B5B5"/>
              </a:buClr>
              <a:buSzPct val="100000"/>
              <a:buFont typeface="Wingdings" panose="05000000000000000000" pitchFamily="2" charset="2"/>
              <a:buChar char="s"/>
              <a:defRPr sz="1600" b="0">
                <a:solidFill>
                  <a:schemeClr val="tx1"/>
                </a:solidFill>
                <a:latin typeface="+mn-lt"/>
              </a:defRPr>
            </a:lvl2pPr>
            <a:lvl3pPr marL="857250" indent="-171450">
              <a:buClr>
                <a:srgbClr val="79AF02"/>
              </a:buClr>
              <a:buSzPct val="9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00150" indent="-171450">
              <a:buSzPct val="100000"/>
              <a:buFont typeface="Calibri Light" panose="020F0302020204030204" pitchFamily="34" charset="0"/>
              <a:buChar char="›"/>
              <a:defRPr sz="1600">
                <a:solidFill>
                  <a:schemeClr val="tx1"/>
                </a:solidFill>
                <a:latin typeface="+mn-lt"/>
              </a:defRPr>
            </a:lvl4pPr>
          </a:lstStyle>
          <a:p>
            <a:pPr lvl="0"/>
            <a:r>
              <a:rPr lang="en-GB" noProof="0" dirty="0"/>
              <a:t>[Type your text here]</a:t>
            </a:r>
          </a:p>
          <a:p>
            <a:pPr lvl="1"/>
            <a:r>
              <a:rPr lang="en-GB" noProof="0" dirty="0"/>
              <a:t>[Type your text here]</a:t>
            </a:r>
          </a:p>
          <a:p>
            <a:pPr lvl="2"/>
            <a:r>
              <a:rPr lang="en-GB" noProof="0" dirty="0"/>
              <a:t>[Type your text here]</a:t>
            </a:r>
          </a:p>
          <a:p>
            <a:pPr lvl="3"/>
            <a:r>
              <a:rPr lang="en-GB" noProof="0" dirty="0"/>
              <a:t>[Type your text here]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67208" y="123478"/>
            <a:ext cx="7854486" cy="648072"/>
          </a:xfrm>
        </p:spPr>
        <p:txBody>
          <a:bodyPr>
            <a:normAutofit/>
          </a:bodyPr>
          <a:lstStyle>
            <a:lvl1pPr>
              <a:defRPr sz="2000" b="1" baseline="0">
                <a:solidFill>
                  <a:srgbClr val="022249"/>
                </a:solidFill>
              </a:defRPr>
            </a:lvl1pPr>
          </a:lstStyle>
          <a:p>
            <a:r>
              <a:rPr lang="en-US" dirty="0"/>
              <a:t>Click to edit slide title style</a:t>
            </a:r>
            <a:br>
              <a:rPr lang="en-US" dirty="0"/>
            </a:br>
            <a:r>
              <a:rPr lang="en-US" dirty="0"/>
              <a:t>Slide title can be extended to two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1041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22305" y="987574"/>
            <a:ext cx="3973496" cy="3669903"/>
          </a:xfrm>
          <a:prstGeom prst="rect">
            <a:avLst/>
          </a:prstGeom>
        </p:spPr>
        <p:txBody>
          <a:bodyPr anchor="ctr" anchorCtr="0"/>
          <a:lstStyle>
            <a:lvl1pPr marL="171450" indent="-171450">
              <a:buClr>
                <a:srgbClr val="033673"/>
              </a:buClr>
              <a:buFont typeface="Wingdings" panose="05000000000000000000" pitchFamily="2" charset="2"/>
              <a:buChar char="§"/>
              <a:defRPr sz="1600" baseline="0">
                <a:solidFill>
                  <a:schemeClr val="tx1"/>
                </a:solidFill>
                <a:latin typeface="+mn-lt"/>
              </a:defRPr>
            </a:lvl1pPr>
            <a:lvl2pPr marL="514350" indent="-171450">
              <a:buClr>
                <a:srgbClr val="00B5B5"/>
              </a:buClr>
              <a:buSzPct val="100000"/>
              <a:buFont typeface="Wingdings" panose="05000000000000000000" pitchFamily="2" charset="2"/>
              <a:buChar char="s"/>
              <a:defRPr sz="1600" b="0">
                <a:solidFill>
                  <a:schemeClr val="tx1"/>
                </a:solidFill>
                <a:latin typeface="+mn-lt"/>
              </a:defRPr>
            </a:lvl2pPr>
            <a:lvl3pPr marL="857250" indent="-171450">
              <a:buClr>
                <a:srgbClr val="79AF02"/>
              </a:buClr>
              <a:buSzPct val="9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00150" indent="-171450">
              <a:buSzPct val="100000"/>
              <a:buFont typeface="Calibri Light" panose="020F0302020204030204" pitchFamily="34" charset="0"/>
              <a:buChar char="›"/>
              <a:defRPr sz="1600">
                <a:solidFill>
                  <a:schemeClr val="tx1"/>
                </a:solidFill>
                <a:latin typeface="+mn-lt"/>
              </a:defRPr>
            </a:lvl4pPr>
          </a:lstStyle>
          <a:p>
            <a:pPr lvl="0"/>
            <a:r>
              <a:rPr lang="en-GB" noProof="0" dirty="0"/>
              <a:t>[Type your text here]</a:t>
            </a:r>
          </a:p>
          <a:p>
            <a:pPr lvl="1"/>
            <a:r>
              <a:rPr lang="en-GB" noProof="0" dirty="0"/>
              <a:t>[Type your text here]</a:t>
            </a:r>
          </a:p>
          <a:p>
            <a:pPr lvl="2"/>
            <a:r>
              <a:rPr lang="en-GB" noProof="0" dirty="0"/>
              <a:t>[Type your text here]</a:t>
            </a:r>
          </a:p>
          <a:p>
            <a:pPr lvl="3"/>
            <a:r>
              <a:rPr lang="en-GB" noProof="0" dirty="0"/>
              <a:t>[Type your text here]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648199" y="990079"/>
            <a:ext cx="3973496" cy="3669903"/>
          </a:xfrm>
          <a:prstGeom prst="rect">
            <a:avLst/>
          </a:prstGeom>
        </p:spPr>
        <p:txBody>
          <a:bodyPr anchor="ctr" anchorCtr="0"/>
          <a:lstStyle>
            <a:lvl1pPr marL="171450" indent="-171450">
              <a:buClr>
                <a:srgbClr val="033673"/>
              </a:buClr>
              <a:buFont typeface="Wingdings" panose="05000000000000000000" pitchFamily="2" charset="2"/>
              <a:buChar char="§"/>
              <a:defRPr sz="1600" baseline="0">
                <a:solidFill>
                  <a:schemeClr val="tx1"/>
                </a:solidFill>
                <a:latin typeface="+mn-lt"/>
              </a:defRPr>
            </a:lvl1pPr>
            <a:lvl2pPr marL="514350" indent="-171450">
              <a:buClr>
                <a:srgbClr val="00B5B5"/>
              </a:buClr>
              <a:buSzPct val="100000"/>
              <a:buFont typeface="Wingdings" panose="05000000000000000000" pitchFamily="2" charset="2"/>
              <a:buChar char="s"/>
              <a:defRPr sz="1600" b="0">
                <a:solidFill>
                  <a:schemeClr val="tx1"/>
                </a:solidFill>
                <a:latin typeface="+mn-lt"/>
              </a:defRPr>
            </a:lvl2pPr>
            <a:lvl3pPr marL="857250" indent="-171450">
              <a:buClr>
                <a:srgbClr val="79AF02"/>
              </a:buClr>
              <a:buSzPct val="9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00150" indent="-171450">
              <a:buSzPct val="100000"/>
              <a:buFont typeface="Calibri Light" panose="020F0302020204030204" pitchFamily="34" charset="0"/>
              <a:buChar char="›"/>
              <a:defRPr sz="1600">
                <a:solidFill>
                  <a:schemeClr val="tx1"/>
                </a:solidFill>
                <a:latin typeface="+mn-lt"/>
              </a:defRPr>
            </a:lvl4pPr>
          </a:lstStyle>
          <a:p>
            <a:pPr lvl="0"/>
            <a:r>
              <a:rPr lang="en-GB" noProof="0" dirty="0"/>
              <a:t>[Type your text here]</a:t>
            </a:r>
          </a:p>
          <a:p>
            <a:pPr lvl="1"/>
            <a:r>
              <a:rPr lang="en-GB" noProof="0" dirty="0"/>
              <a:t>[Type your text here]</a:t>
            </a:r>
          </a:p>
          <a:p>
            <a:pPr lvl="2"/>
            <a:r>
              <a:rPr lang="en-GB" noProof="0" dirty="0"/>
              <a:t>[Type your text here]</a:t>
            </a:r>
          </a:p>
          <a:p>
            <a:pPr lvl="3"/>
            <a:r>
              <a:rPr lang="en-GB" noProof="0" dirty="0"/>
              <a:t>[Type your text here]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67208" y="123478"/>
            <a:ext cx="7854486" cy="648072"/>
          </a:xfrm>
        </p:spPr>
        <p:txBody>
          <a:bodyPr>
            <a:normAutofit/>
          </a:bodyPr>
          <a:lstStyle>
            <a:lvl1pPr>
              <a:defRPr sz="2000" b="1" baseline="0">
                <a:solidFill>
                  <a:srgbClr val="022249"/>
                </a:solidFill>
              </a:defRPr>
            </a:lvl1pPr>
          </a:lstStyle>
          <a:p>
            <a:r>
              <a:rPr lang="en-US" dirty="0"/>
              <a:t>Click to edit slide title style</a:t>
            </a:r>
            <a:br>
              <a:rPr lang="en-US" dirty="0"/>
            </a:br>
            <a:r>
              <a:rPr lang="en-US" dirty="0"/>
              <a:t>Slide title can be extended to two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8873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lumns (Colour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1732115"/>
            <a:ext cx="4032448" cy="3137540"/>
          </a:xfrm>
          <a:prstGeom prst="rect">
            <a:avLst/>
          </a:prstGeom>
          <a:solidFill>
            <a:srgbClr val="E7F2FF"/>
          </a:solidFill>
        </p:spPr>
        <p:txBody>
          <a:bodyPr lIns="180000" tIns="180000" rIns="180000" bIns="180000">
            <a:noAutofit/>
          </a:bodyPr>
          <a:lstStyle>
            <a:lvl1pPr marL="257175" indent="-257175">
              <a:buClr>
                <a:srgbClr val="032E61"/>
              </a:buClr>
              <a:buSzPct val="100000"/>
              <a:buFont typeface="Bahnschrift SemiBold SemiConden" panose="020B0502040204020203" pitchFamily="34" charset="0"/>
              <a:buChar char="&gt;"/>
              <a:defRPr sz="1200" b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efficitur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suscipit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dapibus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urna </a:t>
            </a:r>
            <a:r>
              <a:rPr lang="pt-BR" dirty="0" err="1"/>
              <a:t>vel</a:t>
            </a:r>
            <a:r>
              <a:rPr lang="pt-BR" dirty="0"/>
              <a:t>, </a:t>
            </a:r>
            <a:r>
              <a:rPr lang="pt-BR" dirty="0" err="1"/>
              <a:t>convallis</a:t>
            </a:r>
            <a:r>
              <a:rPr lang="pt-BR" dirty="0"/>
              <a:t>.</a:t>
            </a:r>
          </a:p>
          <a:p>
            <a:pPr lvl="0"/>
            <a:r>
              <a:rPr lang="en-GB" dirty="0" err="1"/>
              <a:t>Curabitur</a:t>
            </a:r>
            <a:r>
              <a:rPr lang="en-GB" dirty="0"/>
              <a:t> at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, </a:t>
            </a:r>
            <a:r>
              <a:rPr lang="en-GB" dirty="0" err="1"/>
              <a:t>facilisis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at, </a:t>
            </a:r>
            <a:r>
              <a:rPr lang="en-GB" dirty="0" err="1"/>
              <a:t>molestie</a:t>
            </a:r>
            <a:r>
              <a:rPr lang="en-GB" dirty="0"/>
              <a:t> lacus. Maecenas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, a porta </a:t>
            </a:r>
            <a:r>
              <a:rPr lang="en-GB" dirty="0" err="1"/>
              <a:t>justo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at ipsum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. 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644252" y="1732115"/>
            <a:ext cx="4038509" cy="3137540"/>
          </a:xfrm>
          <a:prstGeom prst="rect">
            <a:avLst/>
          </a:prstGeom>
          <a:solidFill>
            <a:srgbClr val="D2EEE9"/>
          </a:solidFill>
        </p:spPr>
        <p:txBody>
          <a:bodyPr lIns="180000" tIns="180000" rIns="180000" bIns="180000">
            <a:normAutofit/>
          </a:bodyPr>
          <a:lstStyle>
            <a:lvl1pPr marL="257175" indent="-257175">
              <a:buClr>
                <a:srgbClr val="032E61"/>
              </a:buClr>
              <a:buSzPct val="100000"/>
              <a:buFont typeface="Bahnschrift SemiBold SemiConden" panose="020B0502040204020203" pitchFamily="34" charset="0"/>
              <a:buChar char="&gt;"/>
              <a:defRPr sz="1200" b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</a:t>
            </a:r>
          </a:p>
          <a:p>
            <a:pPr lvl="0"/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efficitur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suscipit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dapibus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urna </a:t>
            </a:r>
            <a:r>
              <a:rPr lang="pt-BR" dirty="0" err="1"/>
              <a:t>vel</a:t>
            </a:r>
            <a:r>
              <a:rPr lang="pt-BR" dirty="0"/>
              <a:t>, </a:t>
            </a:r>
            <a:r>
              <a:rPr lang="pt-BR" dirty="0" err="1"/>
              <a:t>convallis</a:t>
            </a:r>
            <a:r>
              <a:rPr lang="pt-BR" dirty="0"/>
              <a:t>. </a:t>
            </a:r>
          </a:p>
          <a:p>
            <a:pPr lvl="0"/>
            <a:r>
              <a:rPr lang="en-GB" dirty="0" err="1"/>
              <a:t>Curabitur</a:t>
            </a:r>
            <a:r>
              <a:rPr lang="en-GB" dirty="0"/>
              <a:t> at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, </a:t>
            </a:r>
            <a:r>
              <a:rPr lang="en-GB" dirty="0" err="1"/>
              <a:t>facilisis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at, </a:t>
            </a:r>
            <a:r>
              <a:rPr lang="en-GB" dirty="0" err="1"/>
              <a:t>molestie</a:t>
            </a:r>
            <a:r>
              <a:rPr lang="en-GB" dirty="0"/>
              <a:t> lacus. Maecenas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, a porta </a:t>
            </a:r>
            <a:r>
              <a:rPr lang="en-GB" dirty="0" err="1"/>
              <a:t>justo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at ipsum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.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467544" y="1280652"/>
            <a:ext cx="4032448" cy="354995"/>
          </a:xfrm>
          <a:prstGeom prst="rect">
            <a:avLst/>
          </a:prstGeom>
          <a:solidFill>
            <a:srgbClr val="032E61"/>
          </a:solidFill>
        </p:spPr>
        <p:txBody>
          <a:bodyPr lIns="180000" anchor="ctr"/>
          <a:lstStyle>
            <a:lvl1pPr marL="0" indent="0" algn="ctr">
              <a:buNone/>
              <a:defRPr sz="13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 SECOND TITLE]</a:t>
            </a:r>
            <a:endParaRPr lang="en-GB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644008" y="1280651"/>
            <a:ext cx="4038762" cy="354995"/>
          </a:xfrm>
          <a:prstGeom prst="rect">
            <a:avLst/>
          </a:prstGeom>
          <a:solidFill>
            <a:srgbClr val="00B5B5"/>
          </a:solidFill>
        </p:spPr>
        <p:txBody>
          <a:bodyPr lIns="180000" anchor="ctr"/>
          <a:lstStyle>
            <a:lvl1pPr marL="0" indent="0" algn="ctr">
              <a:buNone/>
              <a:defRPr sz="13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845570"/>
            <a:ext cx="8215218" cy="3386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GB" sz="1350" b="1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[ INSERT THE TITLE HERE ]</a:t>
            </a:r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67544" y="4876006"/>
            <a:ext cx="4032448" cy="0"/>
          </a:xfrm>
          <a:prstGeom prst="line">
            <a:avLst/>
          </a:prstGeom>
          <a:ln w="25400">
            <a:solidFill>
              <a:srgbClr val="022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44008" y="4876006"/>
            <a:ext cx="4032448" cy="0"/>
          </a:xfrm>
          <a:prstGeom prst="line">
            <a:avLst/>
          </a:prstGeom>
          <a:ln w="25400">
            <a:solidFill>
              <a:srgbClr val="00B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67208" y="123478"/>
            <a:ext cx="7854486" cy="648072"/>
          </a:xfrm>
        </p:spPr>
        <p:txBody>
          <a:bodyPr>
            <a:normAutofit/>
          </a:bodyPr>
          <a:lstStyle>
            <a:lvl1pPr>
              <a:defRPr sz="2000" b="1" baseline="0">
                <a:solidFill>
                  <a:srgbClr val="022249"/>
                </a:solidFill>
              </a:defRPr>
            </a:lvl1pPr>
          </a:lstStyle>
          <a:p>
            <a:r>
              <a:rPr lang="en-US" dirty="0"/>
              <a:t>Click to edit slide title style</a:t>
            </a:r>
            <a:br>
              <a:rPr lang="en-US" dirty="0"/>
            </a:br>
            <a:r>
              <a:rPr lang="en-US" dirty="0"/>
              <a:t>Slide title can be extended to two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8120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s (Colour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1732115"/>
            <a:ext cx="2664296" cy="3137540"/>
          </a:xfrm>
          <a:prstGeom prst="rect">
            <a:avLst/>
          </a:prstGeom>
          <a:solidFill>
            <a:srgbClr val="E7F2FF"/>
          </a:solidFill>
        </p:spPr>
        <p:txBody>
          <a:bodyPr lIns="180000" tIns="180000" rIns="180000" bIns="180000">
            <a:noAutofit/>
          </a:bodyPr>
          <a:lstStyle>
            <a:lvl1pPr marL="257175" indent="-257175">
              <a:buClr>
                <a:srgbClr val="032E61"/>
              </a:buClr>
              <a:buSzPct val="80000"/>
              <a:buFont typeface="Bahnschrift SemiBold SemiConden" panose="020B0502040204020203" pitchFamily="34" charset="0"/>
              <a:buChar char="&gt;"/>
              <a:defRPr sz="1200" b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467544" y="1280652"/>
            <a:ext cx="2664296" cy="354995"/>
          </a:xfrm>
          <a:prstGeom prst="rect">
            <a:avLst/>
          </a:prstGeom>
          <a:solidFill>
            <a:srgbClr val="032E61"/>
          </a:solidFill>
        </p:spPr>
        <p:txBody>
          <a:bodyPr lIns="180000" anchor="ctr"/>
          <a:lstStyle>
            <a:lvl1pPr marL="0" indent="0" algn="ctr">
              <a:buNone/>
              <a:defRPr sz="13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 SECOND TITLE]</a:t>
            </a:r>
            <a:endParaRPr lang="en-GB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3239852" y="1280651"/>
            <a:ext cx="2664296" cy="354995"/>
          </a:xfrm>
          <a:prstGeom prst="rect">
            <a:avLst/>
          </a:prstGeom>
          <a:solidFill>
            <a:srgbClr val="00B5B5"/>
          </a:solidFill>
        </p:spPr>
        <p:txBody>
          <a:bodyPr lIns="180000" anchor="ctr"/>
          <a:lstStyle>
            <a:lvl1pPr marL="0" indent="0" algn="ctr">
              <a:buNone/>
              <a:defRPr sz="13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845570"/>
            <a:ext cx="8215218" cy="3386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GB" sz="1350" b="1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[ INSERT THE TITLE HERE ]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3239852" y="1734253"/>
            <a:ext cx="2664296" cy="3137540"/>
          </a:xfrm>
          <a:prstGeom prst="rect">
            <a:avLst/>
          </a:prstGeom>
          <a:solidFill>
            <a:srgbClr val="D2EEE9"/>
          </a:solidFill>
        </p:spPr>
        <p:txBody>
          <a:bodyPr lIns="180000" tIns="180000" rIns="180000" bIns="180000">
            <a:noAutofit/>
          </a:bodyPr>
          <a:lstStyle>
            <a:lvl1pPr marL="257175" indent="-257175">
              <a:buClr>
                <a:srgbClr val="032E61"/>
              </a:buClr>
              <a:buSzPct val="80000"/>
              <a:buFont typeface="Bahnschrift SemiBold SemiConden" panose="020B0502040204020203" pitchFamily="34" charset="0"/>
              <a:buChar char="&gt;"/>
              <a:defRPr sz="1200" b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 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012160" y="1729977"/>
            <a:ext cx="2664296" cy="3137540"/>
          </a:xfrm>
          <a:prstGeom prst="rect">
            <a:avLst/>
          </a:prstGeom>
          <a:solidFill>
            <a:srgbClr val="ECF4E0"/>
          </a:solidFill>
        </p:spPr>
        <p:txBody>
          <a:bodyPr lIns="180000" tIns="180000" rIns="180000" bIns="180000">
            <a:noAutofit/>
          </a:bodyPr>
          <a:lstStyle>
            <a:lvl1pPr marL="257175" indent="-257175">
              <a:buClr>
                <a:srgbClr val="032E61"/>
              </a:buClr>
              <a:buSzPct val="80000"/>
              <a:buFont typeface="Bahnschrift SemiBold SemiConden" panose="020B0502040204020203" pitchFamily="34" charset="0"/>
              <a:buChar char="&gt;"/>
              <a:defRPr sz="1200" b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 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6012160" y="1286081"/>
            <a:ext cx="2664296" cy="354995"/>
          </a:xfrm>
          <a:prstGeom prst="rect">
            <a:avLst/>
          </a:prstGeom>
          <a:solidFill>
            <a:srgbClr val="79AF02"/>
          </a:solidFill>
        </p:spPr>
        <p:txBody>
          <a:bodyPr lIns="180000" anchor="ctr"/>
          <a:lstStyle>
            <a:lvl1pPr marL="0" indent="0" algn="ctr">
              <a:buNone/>
              <a:defRPr sz="13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467544" y="4876006"/>
            <a:ext cx="2664296" cy="0"/>
          </a:xfrm>
          <a:prstGeom prst="line">
            <a:avLst/>
          </a:prstGeom>
          <a:ln w="25400">
            <a:solidFill>
              <a:srgbClr val="022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239852" y="4876006"/>
            <a:ext cx="2664296" cy="0"/>
          </a:xfrm>
          <a:prstGeom prst="line">
            <a:avLst/>
          </a:prstGeom>
          <a:ln w="25400">
            <a:solidFill>
              <a:srgbClr val="00B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012160" y="4877370"/>
            <a:ext cx="2664296" cy="0"/>
          </a:xfrm>
          <a:prstGeom prst="line">
            <a:avLst/>
          </a:prstGeom>
          <a:ln w="25400">
            <a:solidFill>
              <a:srgbClr val="79AF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7208" y="123478"/>
            <a:ext cx="7854486" cy="648072"/>
          </a:xfrm>
        </p:spPr>
        <p:txBody>
          <a:bodyPr>
            <a:normAutofit/>
          </a:bodyPr>
          <a:lstStyle>
            <a:lvl1pPr>
              <a:defRPr sz="2000" b="1" baseline="0">
                <a:solidFill>
                  <a:srgbClr val="022249"/>
                </a:solidFill>
              </a:defRPr>
            </a:lvl1pPr>
          </a:lstStyle>
          <a:p>
            <a:r>
              <a:rPr lang="en-US" dirty="0"/>
              <a:t>Click to edit slide title style</a:t>
            </a:r>
            <a:br>
              <a:rPr lang="en-US" dirty="0"/>
            </a:br>
            <a:r>
              <a:rPr lang="en-US" dirty="0"/>
              <a:t>Slide title can be extended to two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375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columns (Colour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1732115"/>
            <a:ext cx="1944216" cy="3137540"/>
          </a:xfrm>
          <a:prstGeom prst="rect">
            <a:avLst/>
          </a:prstGeom>
          <a:solidFill>
            <a:srgbClr val="E7F2FF"/>
          </a:solidFill>
        </p:spPr>
        <p:txBody>
          <a:bodyPr lIns="180000" tIns="180000" rIns="180000" bIns="180000">
            <a:noAutofit/>
          </a:bodyPr>
          <a:lstStyle>
            <a:lvl1pPr marL="257175" indent="-257175">
              <a:buClr>
                <a:srgbClr val="032E61"/>
              </a:buClr>
              <a:buSzPct val="80000"/>
              <a:buFont typeface="Bahnschrift SemiBold SemiConden" panose="020B0502040204020203" pitchFamily="34" charset="0"/>
              <a:buChar char="&gt;"/>
              <a:defRPr sz="1200" b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467544" y="1280652"/>
            <a:ext cx="1944216" cy="354995"/>
          </a:xfrm>
          <a:prstGeom prst="rect">
            <a:avLst/>
          </a:prstGeom>
          <a:solidFill>
            <a:srgbClr val="032E61"/>
          </a:solidFill>
        </p:spPr>
        <p:txBody>
          <a:bodyPr lIns="180000" anchor="ctr"/>
          <a:lstStyle>
            <a:lvl1pPr marL="0" indent="0" algn="ctr">
              <a:buNone/>
              <a:defRPr sz="13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 SECOND TITLE]</a:t>
            </a:r>
            <a:endParaRPr lang="en-GB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2559785" y="1280651"/>
            <a:ext cx="1944216" cy="354995"/>
          </a:xfrm>
          <a:prstGeom prst="rect">
            <a:avLst/>
          </a:prstGeom>
          <a:solidFill>
            <a:srgbClr val="00B5B5"/>
          </a:solidFill>
        </p:spPr>
        <p:txBody>
          <a:bodyPr lIns="180000" anchor="ctr"/>
          <a:lstStyle>
            <a:lvl1pPr marL="0" indent="0" algn="ctr">
              <a:buNone/>
              <a:defRPr sz="13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845570"/>
            <a:ext cx="8215218" cy="3386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GB" sz="1350" b="1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[ INSERT THE TITLE HERE ]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2554697" y="1734253"/>
            <a:ext cx="1949304" cy="3137540"/>
          </a:xfrm>
          <a:prstGeom prst="rect">
            <a:avLst/>
          </a:prstGeom>
          <a:solidFill>
            <a:srgbClr val="D2EEE9"/>
          </a:solidFill>
        </p:spPr>
        <p:txBody>
          <a:bodyPr lIns="180000" tIns="180000" rIns="180000" bIns="180000">
            <a:noAutofit/>
          </a:bodyPr>
          <a:lstStyle>
            <a:lvl1pPr marL="257175" indent="-257175">
              <a:buClr>
                <a:srgbClr val="032E61"/>
              </a:buClr>
              <a:buSzPct val="80000"/>
              <a:buFont typeface="Bahnschrift SemiBold SemiConden" panose="020B0502040204020203" pitchFamily="34" charset="0"/>
              <a:buChar char="&gt;"/>
              <a:defRPr sz="1200" b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641850" y="1729977"/>
            <a:ext cx="1937676" cy="3137540"/>
          </a:xfrm>
          <a:prstGeom prst="rect">
            <a:avLst/>
          </a:prstGeom>
          <a:solidFill>
            <a:srgbClr val="ECF4E0"/>
          </a:solidFill>
        </p:spPr>
        <p:txBody>
          <a:bodyPr lIns="180000" tIns="180000" rIns="180000" bIns="180000">
            <a:noAutofit/>
          </a:bodyPr>
          <a:lstStyle>
            <a:lvl1pPr marL="257175" indent="-257175">
              <a:buClr>
                <a:srgbClr val="032E61"/>
              </a:buClr>
              <a:buSzPct val="80000"/>
              <a:buFont typeface="Bahnschrift SemiBold SemiConden" panose="020B0502040204020203" pitchFamily="34" charset="0"/>
              <a:buChar char="&gt;"/>
              <a:defRPr sz="1200" b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4641850" y="1286081"/>
            <a:ext cx="1937676" cy="354995"/>
          </a:xfrm>
          <a:prstGeom prst="rect">
            <a:avLst/>
          </a:prstGeom>
          <a:solidFill>
            <a:srgbClr val="79AF02"/>
          </a:solidFill>
        </p:spPr>
        <p:txBody>
          <a:bodyPr lIns="180000" anchor="ctr"/>
          <a:lstStyle>
            <a:lvl1pPr marL="0" indent="0" algn="ctr">
              <a:buNone/>
              <a:defRPr sz="13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sp>
        <p:nvSpPr>
          <p:cNvPr id="30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6719160" y="1278513"/>
            <a:ext cx="1944216" cy="354995"/>
          </a:xfrm>
          <a:prstGeom prst="rect">
            <a:avLst/>
          </a:prstGeom>
          <a:solidFill>
            <a:srgbClr val="6C016F"/>
          </a:solidFill>
        </p:spPr>
        <p:txBody>
          <a:bodyPr lIns="180000" anchor="ctr"/>
          <a:lstStyle>
            <a:lvl1pPr marL="0" indent="0" algn="ctr">
              <a:buNone/>
              <a:defRPr sz="13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sp>
        <p:nvSpPr>
          <p:cNvPr id="32" name="Content Placeholder 2"/>
          <p:cNvSpPr>
            <a:spLocks noGrp="1"/>
          </p:cNvSpPr>
          <p:nvPr>
            <p:ph idx="24" hasCustomPrompt="1"/>
          </p:nvPr>
        </p:nvSpPr>
        <p:spPr>
          <a:xfrm>
            <a:off x="6714072" y="1732115"/>
            <a:ext cx="1949304" cy="3137540"/>
          </a:xfrm>
          <a:prstGeom prst="rect">
            <a:avLst/>
          </a:prstGeom>
          <a:solidFill>
            <a:srgbClr val="FBF3FB"/>
          </a:solidFill>
        </p:spPr>
        <p:txBody>
          <a:bodyPr lIns="180000" tIns="180000" rIns="180000" bIns="180000">
            <a:noAutofit/>
          </a:bodyPr>
          <a:lstStyle>
            <a:lvl1pPr marL="257175" indent="-257175">
              <a:buClr>
                <a:srgbClr val="032E61"/>
              </a:buClr>
              <a:buSzPct val="80000"/>
              <a:buFont typeface="Bahnschrift SemiBold SemiConden" panose="020B0502040204020203" pitchFamily="34" charset="0"/>
              <a:buChar char="&gt;"/>
              <a:defRPr sz="1200" b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2554697" y="4876006"/>
            <a:ext cx="1949304" cy="0"/>
          </a:xfrm>
          <a:prstGeom prst="line">
            <a:avLst/>
          </a:prstGeom>
          <a:ln w="25400">
            <a:solidFill>
              <a:srgbClr val="00B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7544" y="4876006"/>
            <a:ext cx="1949304" cy="0"/>
          </a:xfrm>
          <a:prstGeom prst="line">
            <a:avLst/>
          </a:prstGeom>
          <a:ln w="25400">
            <a:solidFill>
              <a:srgbClr val="022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641850" y="4876006"/>
            <a:ext cx="1937676" cy="0"/>
          </a:xfrm>
          <a:prstGeom prst="line">
            <a:avLst/>
          </a:prstGeom>
          <a:ln w="25400">
            <a:solidFill>
              <a:srgbClr val="79AF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714072" y="4876006"/>
            <a:ext cx="1949304" cy="0"/>
          </a:xfrm>
          <a:prstGeom prst="line">
            <a:avLst/>
          </a:prstGeom>
          <a:ln w="25400">
            <a:solidFill>
              <a:srgbClr val="6C01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67208" y="123478"/>
            <a:ext cx="7854486" cy="648072"/>
          </a:xfrm>
        </p:spPr>
        <p:txBody>
          <a:bodyPr>
            <a:normAutofit/>
          </a:bodyPr>
          <a:lstStyle>
            <a:lvl1pPr>
              <a:defRPr sz="2000" b="1" baseline="0">
                <a:solidFill>
                  <a:srgbClr val="022249"/>
                </a:solidFill>
              </a:defRPr>
            </a:lvl1pPr>
          </a:lstStyle>
          <a:p>
            <a:r>
              <a:rPr lang="en-US" dirty="0"/>
              <a:t>Click to edit slide title style</a:t>
            </a:r>
            <a:br>
              <a:rPr lang="en-US" dirty="0"/>
            </a:br>
            <a:r>
              <a:rPr lang="en-US" dirty="0"/>
              <a:t>Slide title can be extended to two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42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-item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159348" y="1485343"/>
            <a:ext cx="111176" cy="67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accent1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08770" y="1485343"/>
            <a:ext cx="1574588" cy="675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1800" b="1" kern="1200" dirty="0">
                <a:solidFill>
                  <a:srgbClr val="022249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[Placeholder]</a:t>
            </a:r>
            <a:endParaRPr lang="en-GB" dirty="0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2346513" y="1485343"/>
            <a:ext cx="6256162" cy="675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35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err="1"/>
              <a:t>Sed</a:t>
            </a:r>
            <a:r>
              <a:rPr lang="en-US" dirty="0"/>
              <a:t> ac </a:t>
            </a:r>
            <a:r>
              <a:rPr lang="en-US" dirty="0" err="1"/>
              <a:t>elementum</a:t>
            </a:r>
            <a:r>
              <a:rPr lang="en-US" dirty="0"/>
              <a:t> ante, id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Maecenas </a:t>
            </a:r>
            <a:r>
              <a:rPr lang="en-US" dirty="0" err="1"/>
              <a:t>interdum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ac, </a:t>
            </a:r>
            <a:r>
              <a:rPr lang="en-US" dirty="0" err="1"/>
              <a:t>lacinia</a:t>
            </a:r>
            <a:r>
              <a:rPr lang="en-US" dirty="0"/>
              <a:t> id mi. 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2159348" y="2311118"/>
            <a:ext cx="111176" cy="67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accent1"/>
              </a:solidFill>
            </a:endParaRPr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508770" y="2311118"/>
            <a:ext cx="1574588" cy="675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1800" b="1" kern="1200" dirty="0">
                <a:solidFill>
                  <a:srgbClr val="00B5B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[Placeholder]</a:t>
            </a:r>
            <a:endParaRPr lang="en-GB" dirty="0"/>
          </a:p>
        </p:txBody>
      </p:sp>
      <p:sp>
        <p:nvSpPr>
          <p:cNvPr id="2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2346513" y="2311118"/>
            <a:ext cx="6256162" cy="675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35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err="1"/>
              <a:t>Sed</a:t>
            </a:r>
            <a:r>
              <a:rPr lang="en-US" dirty="0"/>
              <a:t> ac </a:t>
            </a:r>
            <a:r>
              <a:rPr lang="en-US" dirty="0" err="1"/>
              <a:t>elementum</a:t>
            </a:r>
            <a:r>
              <a:rPr lang="en-US" dirty="0"/>
              <a:t> ante, id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Maecenas </a:t>
            </a:r>
            <a:r>
              <a:rPr lang="en-US" dirty="0" err="1"/>
              <a:t>interdum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ac, </a:t>
            </a:r>
            <a:r>
              <a:rPr lang="en-US" dirty="0" err="1"/>
              <a:t>lacinia</a:t>
            </a:r>
            <a:r>
              <a:rPr lang="en-US" dirty="0"/>
              <a:t> id mi. </a:t>
            </a:r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2159348" y="3136894"/>
            <a:ext cx="111176" cy="67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accent1"/>
              </a:solidFill>
            </a:endParaRP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08770" y="3136894"/>
            <a:ext cx="1574588" cy="675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1800" b="1" kern="1200" dirty="0">
                <a:solidFill>
                  <a:srgbClr val="79AF0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[Placeholder]</a:t>
            </a:r>
            <a:endParaRPr lang="en-GB" dirty="0"/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2346513" y="3136894"/>
            <a:ext cx="6256162" cy="675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35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err="1"/>
              <a:t>Sed</a:t>
            </a:r>
            <a:r>
              <a:rPr lang="en-US" dirty="0"/>
              <a:t> ac </a:t>
            </a:r>
            <a:r>
              <a:rPr lang="en-US" dirty="0" err="1"/>
              <a:t>elementum</a:t>
            </a:r>
            <a:r>
              <a:rPr lang="en-US" dirty="0"/>
              <a:t> ante, id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Maecenas </a:t>
            </a:r>
            <a:r>
              <a:rPr lang="en-US" dirty="0" err="1"/>
              <a:t>interdum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ac, </a:t>
            </a:r>
            <a:r>
              <a:rPr lang="en-US" dirty="0" err="1"/>
              <a:t>lacinia</a:t>
            </a:r>
            <a:r>
              <a:rPr lang="en-US" dirty="0"/>
              <a:t> id mi. </a:t>
            </a:r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2164043" y="3944876"/>
            <a:ext cx="111176" cy="67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accent1"/>
              </a:solidFill>
            </a:endParaRPr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508770" y="3944876"/>
            <a:ext cx="1574588" cy="675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1800" b="1" kern="1200" dirty="0">
                <a:solidFill>
                  <a:srgbClr val="6C016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[Placeholder]</a:t>
            </a:r>
            <a:endParaRPr lang="en-GB" dirty="0"/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2346513" y="3944876"/>
            <a:ext cx="6256162" cy="675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35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err="1"/>
              <a:t>Sed</a:t>
            </a:r>
            <a:r>
              <a:rPr lang="en-US" dirty="0"/>
              <a:t> ac </a:t>
            </a:r>
            <a:r>
              <a:rPr lang="en-US" dirty="0" err="1"/>
              <a:t>elementum</a:t>
            </a:r>
            <a:r>
              <a:rPr lang="en-US" dirty="0"/>
              <a:t> ante, id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Maecenas </a:t>
            </a:r>
            <a:r>
              <a:rPr lang="en-US" dirty="0" err="1"/>
              <a:t>interdum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ac, </a:t>
            </a:r>
            <a:r>
              <a:rPr lang="en-US" dirty="0" err="1"/>
              <a:t>lacinia</a:t>
            </a:r>
            <a:r>
              <a:rPr lang="en-US" dirty="0"/>
              <a:t> id mi.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9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86953" y="861381"/>
            <a:ext cx="8370094" cy="503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 baseline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This is a placeholder for a short introduction text to the slide.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Nam vitae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Nam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Maecenas dictum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cursus </a:t>
            </a:r>
            <a:r>
              <a:rPr lang="en-US" dirty="0" err="1"/>
              <a:t>eleifend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pharetra.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2159348" y="1485343"/>
            <a:ext cx="111176" cy="675000"/>
          </a:xfrm>
          <a:prstGeom prst="rect">
            <a:avLst/>
          </a:prstGeom>
          <a:solidFill>
            <a:srgbClr val="022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 dirty="0">
              <a:solidFill>
                <a:schemeClr val="accent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159348" y="2311118"/>
            <a:ext cx="111176" cy="675000"/>
          </a:xfrm>
          <a:prstGeom prst="rect">
            <a:avLst/>
          </a:prstGeom>
          <a:solidFill>
            <a:srgbClr val="00B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 dirty="0">
              <a:solidFill>
                <a:schemeClr val="accent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159348" y="3136894"/>
            <a:ext cx="111176" cy="675000"/>
          </a:xfrm>
          <a:prstGeom prst="rect">
            <a:avLst/>
          </a:prstGeom>
          <a:solidFill>
            <a:srgbClr val="79A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 dirty="0">
              <a:solidFill>
                <a:schemeClr val="accent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164043" y="3944876"/>
            <a:ext cx="111176" cy="675000"/>
          </a:xfrm>
          <a:prstGeom prst="rect">
            <a:avLst/>
          </a:prstGeom>
          <a:solidFill>
            <a:srgbClr val="6C016F"/>
          </a:solidFill>
          <a:ln>
            <a:solidFill>
              <a:srgbClr val="6C0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 dirty="0">
              <a:solidFill>
                <a:schemeClr val="accent1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767208" y="123478"/>
            <a:ext cx="7854486" cy="648072"/>
          </a:xfrm>
        </p:spPr>
        <p:txBody>
          <a:bodyPr>
            <a:normAutofit/>
          </a:bodyPr>
          <a:lstStyle>
            <a:lvl1pPr>
              <a:defRPr sz="2000" b="1" baseline="0">
                <a:solidFill>
                  <a:srgbClr val="022249"/>
                </a:solidFill>
              </a:defRPr>
            </a:lvl1pPr>
          </a:lstStyle>
          <a:p>
            <a:r>
              <a:rPr lang="en-US" dirty="0"/>
              <a:t>Click to edit slide title style</a:t>
            </a:r>
            <a:br>
              <a:rPr lang="en-US" dirty="0"/>
            </a:br>
            <a:r>
              <a:rPr lang="en-US" dirty="0"/>
              <a:t>Slide title can be extended to two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329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576" y="153432"/>
            <a:ext cx="8064896" cy="561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slide title style</a:t>
            </a:r>
            <a:br>
              <a:rPr lang="en-US" dirty="0"/>
            </a:br>
            <a:r>
              <a:rPr lang="en-US" dirty="0"/>
              <a:t>Slide title can be extended to two lines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5566"/>
            <a:ext cx="7886700" cy="3717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9512" y="96395"/>
            <a:ext cx="8877918" cy="675155"/>
          </a:xfrm>
          <a:prstGeom prst="rect">
            <a:avLst/>
          </a:prstGeom>
          <a:solidFill>
            <a:srgbClr val="6FC5D5">
              <a:alpha val="14000"/>
            </a:srgb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baseline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243000"/>
            <a:endParaRPr lang="es-ES" sz="1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468" y="3723878"/>
            <a:ext cx="837532" cy="14431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00" y="132398"/>
            <a:ext cx="290363" cy="6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4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40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2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22249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B5B5"/>
        </a:buClr>
        <a:buFont typeface="Wingdings" panose="05000000000000000000" pitchFamily="2" charset="2"/>
        <a:buChar char="s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79AF02"/>
        </a:buClr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alibri" panose="020F050202020403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576" y="153432"/>
            <a:ext cx="8064896" cy="561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slide title style</a:t>
            </a:r>
            <a:br>
              <a:rPr lang="en-US" dirty="0"/>
            </a:br>
            <a:r>
              <a:rPr lang="en-US" dirty="0"/>
              <a:t>Slide title can be extended to two lines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5566"/>
            <a:ext cx="7886700" cy="3717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9512" y="96395"/>
            <a:ext cx="8877918" cy="675155"/>
          </a:xfrm>
          <a:prstGeom prst="rect">
            <a:avLst/>
          </a:prstGeom>
          <a:solidFill>
            <a:srgbClr val="6FC5D5">
              <a:alpha val="14000"/>
            </a:srgb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baseline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243000"/>
            <a:endParaRPr lang="es-ES" sz="1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6468" y="3723878"/>
            <a:ext cx="837532" cy="14431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700" y="132398"/>
            <a:ext cx="290363" cy="6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2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22249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B5B5"/>
        </a:buClr>
        <a:buFont typeface="Wingdings" panose="05000000000000000000" pitchFamily="2" charset="2"/>
        <a:buChar char="s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79AF02"/>
        </a:buClr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alibri" panose="020F050202020403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6458748-9C5E-4AE7-A31B-E75FCF46E3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Education at a Glance 2022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85818E3-8080-4600-9687-7C939D0573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Launch event </a:t>
            </a:r>
            <a:r>
              <a:rPr lang="en-GB" dirty="0" smtClean="0"/>
              <a:t>Latvia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A419603-E126-4830-B3FD-7DDB6E4B6D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Heewoon Bae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CBBD06A-E6C4-43CE-900E-99B276FBEB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05 </a:t>
            </a:r>
            <a:r>
              <a:rPr lang="en-GB" dirty="0"/>
              <a:t>October 2022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5B2D45E-B385-4713-9AD6-1718C2DD11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Directorate for Education and Skills</a:t>
            </a:r>
          </a:p>
        </p:txBody>
      </p:sp>
    </p:spTree>
    <p:extLst>
      <p:ext uri="{BB962C8B-B14F-4D97-AF65-F5344CB8AC3E}">
        <p14:creationId xmlns:p14="http://schemas.microsoft.com/office/powerpoint/2010/main" val="3440535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469D96-1F95-4F2B-9438-1D6D70591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5" y="153432"/>
            <a:ext cx="7541757" cy="561078"/>
          </a:xfrm>
        </p:spPr>
        <p:txBody>
          <a:bodyPr/>
          <a:lstStyle/>
          <a:p>
            <a:r>
              <a:rPr lang="en-US" dirty="0"/>
              <a:t>Even among tertiary-educated individuals</a:t>
            </a:r>
            <a:br>
              <a:rPr lang="en-US" dirty="0"/>
            </a:br>
            <a:r>
              <a:rPr lang="en-US" dirty="0"/>
              <a:t>higher levels of attainment are correlated </a:t>
            </a:r>
            <a:r>
              <a:rPr lang="en-US" dirty="0" smtClean="0"/>
              <a:t>with </a:t>
            </a:r>
            <a:r>
              <a:rPr lang="en-US" dirty="0"/>
              <a:t>higher employment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B80DD59-E5FE-48E8-84FF-5A1E1783BE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Employment rates of 25-34 year-olds, by level of tertiary attainment (2021)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A9AAF603-A6F0-4D75-88C7-F3C831395BF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/>
              <a:t>Figure A3.2.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D08D0CFD-0BA3-4DD6-853A-576DDEB3DF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1015108"/>
              </p:ext>
            </p:extLst>
          </p:nvPr>
        </p:nvGraphicFramePr>
        <p:xfrm>
          <a:off x="190499" y="1219200"/>
          <a:ext cx="8851900" cy="381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EFFBE35-523E-4295-88A4-766069B885CD}"/>
              </a:ext>
            </a:extLst>
          </p:cNvPr>
          <p:cNvSpPr/>
          <p:nvPr/>
        </p:nvSpPr>
        <p:spPr>
          <a:xfrm>
            <a:off x="3145367" y="1533525"/>
            <a:ext cx="183995" cy="3362376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7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D55B69-D0AF-4CB6-809E-56733A67C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5" y="153432"/>
            <a:ext cx="7503761" cy="561078"/>
          </a:xfrm>
        </p:spPr>
        <p:txBody>
          <a:bodyPr/>
          <a:lstStyle/>
          <a:p>
            <a:r>
              <a:rPr lang="en-US" dirty="0"/>
              <a:t>The wage premium from tertiary education remains </a:t>
            </a:r>
            <a:r>
              <a:rPr lang="en-US" dirty="0" smtClean="0"/>
              <a:t>high, although it does not greatly vary between levels of tertiary education in Latvia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77D7F98-C05E-499F-98B3-7AC977FC98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0500" y="815119"/>
            <a:ext cx="8851900" cy="50167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Relative earnings of tertiary-educated adults, by level of tertiary attainment (2020)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Upper secondary attainment = 100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E1BE61D-39C6-4729-8151-76C8E0E9904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/>
              <a:t>Figure A4.2.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9DD2C8B7-7E9B-4AEB-8CF1-7CA3B66D074B}"/>
              </a:ext>
            </a:extLst>
          </p:cNvPr>
          <p:cNvGraphicFramePr>
            <a:graphicFrameLocks/>
          </p:cNvGraphicFramePr>
          <p:nvPr/>
        </p:nvGraphicFramePr>
        <p:xfrm>
          <a:off x="190500" y="1173718"/>
          <a:ext cx="8851900" cy="381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3545282-0084-4AFE-8CE2-C49BEF528B59}"/>
              </a:ext>
            </a:extLst>
          </p:cNvPr>
          <p:cNvSpPr/>
          <p:nvPr/>
        </p:nvSpPr>
        <p:spPr>
          <a:xfrm>
            <a:off x="3494505" y="1537122"/>
            <a:ext cx="230828" cy="3452946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Individuals are also more likely to engage in non-formal education and training if they already have a tertiary degree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Participation in non-formal education and training, by educational attainment (2021)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smtClean="0"/>
              <a:t>Figure A7.5</a:t>
            </a:r>
            <a:endParaRPr lang="en-GB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00000000-0008-0000-18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9648404"/>
              </p:ext>
            </p:extLst>
          </p:nvPr>
        </p:nvGraphicFramePr>
        <p:xfrm>
          <a:off x="190500" y="1184611"/>
          <a:ext cx="8730476" cy="381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B8E819F-56B0-4304-B51E-524C8820956B}"/>
              </a:ext>
            </a:extLst>
          </p:cNvPr>
          <p:cNvSpPr/>
          <p:nvPr/>
        </p:nvSpPr>
        <p:spPr>
          <a:xfrm>
            <a:off x="6223811" y="1748454"/>
            <a:ext cx="712248" cy="240487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750"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3667" y="4627956"/>
            <a:ext cx="3181815" cy="287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Surveys with a reference period of four weeks prior to the interview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36059" y="4497859"/>
            <a:ext cx="2106341" cy="547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Surveys with a reference period of </a:t>
            </a:r>
            <a:r>
              <a:rPr lang="en-US" sz="1200" b="1" dirty="0" smtClean="0">
                <a:solidFill>
                  <a:schemeClr val="tx1"/>
                </a:solidFill>
              </a:rPr>
              <a:t>12 months prior </a:t>
            </a:r>
            <a:r>
              <a:rPr lang="en-US" sz="1200" b="1" dirty="0">
                <a:solidFill>
                  <a:schemeClr val="tx1"/>
                </a:solidFill>
              </a:rPr>
              <a:t>to the interview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3545282-0084-4AFE-8CE2-C49BEF528B59}"/>
              </a:ext>
            </a:extLst>
          </p:cNvPr>
          <p:cNvSpPr/>
          <p:nvPr/>
        </p:nvSpPr>
        <p:spPr>
          <a:xfrm>
            <a:off x="4148666" y="1622452"/>
            <a:ext cx="215178" cy="2875407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178599-667B-40F8-8F5C-7410DF79F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53432"/>
            <a:ext cx="7714656" cy="561078"/>
          </a:xfrm>
        </p:spPr>
        <p:txBody>
          <a:bodyPr/>
          <a:lstStyle/>
          <a:p>
            <a:r>
              <a:rPr lang="en-US" dirty="0"/>
              <a:t>Internet usage is nearly universal among tertiary educated adults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E0EB4ED-2301-49F3-B132-58DEF351C6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Share of 25-54 year-olds using the Internet at least once a week, by educational attainment (2021)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AEECC0AE-A9DE-43DA-9E3E-8B32E205B67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/>
              <a:t>Figure A6.1.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77E469EE-80E3-4B0F-A542-4F36E3114CC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90500" y="1219200"/>
          <a:ext cx="8851900" cy="381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270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22AFCD6-3927-419B-91CD-2E6E082BAF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Tertiary</a:t>
            </a:r>
            <a:r>
              <a:rPr lang="fr-FR" dirty="0" smtClean="0"/>
              <a:t> </a:t>
            </a:r>
            <a:r>
              <a:rPr lang="fr-FR" dirty="0" err="1" smtClean="0"/>
              <a:t>outcomes</a:t>
            </a:r>
            <a:r>
              <a:rPr lang="fr-FR" dirty="0" smtClean="0"/>
              <a:t> </a:t>
            </a:r>
            <a:r>
              <a:rPr lang="fr-FR" dirty="0" err="1" smtClean="0"/>
              <a:t>vary</a:t>
            </a:r>
            <a:r>
              <a:rPr lang="fr-FR" dirty="0" smtClean="0"/>
              <a:t> by </a:t>
            </a:r>
            <a:r>
              <a:rPr lang="fr-FR" dirty="0" err="1" smtClean="0"/>
              <a:t>field</a:t>
            </a:r>
            <a:r>
              <a:rPr lang="fr-FR" dirty="0" smtClean="0"/>
              <a:t> of </a:t>
            </a:r>
            <a:r>
              <a:rPr lang="fr-FR" dirty="0" err="1" smtClean="0"/>
              <a:t>study</a:t>
            </a:r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E260329C-A61E-44E3-BFF9-A8F962E7D1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2000" y="1711846"/>
            <a:ext cx="6480000" cy="460386"/>
          </a:xfrm>
        </p:spPr>
        <p:txBody>
          <a:bodyPr/>
          <a:lstStyle/>
          <a:p>
            <a:r>
              <a:rPr lang="en-GB" sz="2800" dirty="0"/>
              <a:t>Education at a Glance 2022</a:t>
            </a:r>
          </a:p>
        </p:txBody>
      </p:sp>
    </p:spTree>
    <p:extLst>
      <p:ext uri="{BB962C8B-B14F-4D97-AF65-F5344CB8AC3E}">
        <p14:creationId xmlns:p14="http://schemas.microsoft.com/office/powerpoint/2010/main" val="2857858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545798-9E6B-408E-A602-83636FA70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53432"/>
            <a:ext cx="8016949" cy="561078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mployment </a:t>
            </a:r>
            <a:r>
              <a:rPr lang="en-US" dirty="0"/>
              <a:t>rates of </a:t>
            </a:r>
            <a:r>
              <a:rPr lang="en-US" dirty="0" smtClean="0"/>
              <a:t>tertiary graduates vary </a:t>
            </a:r>
            <a:r>
              <a:rPr lang="en-US" dirty="0"/>
              <a:t>by field of study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50740F5-DF90-46D5-AA35-92C1E51C2A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Employment rates of tertiary-educated adults, by field of study (2021)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62E0D2A-FEA1-4DD3-9ADB-C22750D3520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/>
              <a:t>Figure A3.1.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476F8538-63FA-4507-A5FF-99F1EE391C1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90499" y="1219200"/>
          <a:ext cx="8851900" cy="381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3545282-0084-4AFE-8CE2-C49BEF528B59}"/>
              </a:ext>
            </a:extLst>
          </p:cNvPr>
          <p:cNvSpPr/>
          <p:nvPr/>
        </p:nvSpPr>
        <p:spPr>
          <a:xfrm>
            <a:off x="2103120" y="1514820"/>
            <a:ext cx="246896" cy="3452946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 A4.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as do wage premiums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90500" y="825891"/>
            <a:ext cx="8851900" cy="48013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Relative earnings of tertiary-educated adults, by field of study (2020)</a:t>
            </a:r>
          </a:p>
          <a:p>
            <a:pPr>
              <a:spcBef>
                <a:spcPts val="0"/>
              </a:spcBef>
            </a:pPr>
            <a:r>
              <a:rPr lang="en-US" b="0" dirty="0" smtClean="0"/>
              <a:t>25-64 year-old full-time full-year workers; in per cent; upper secondary education (all fields) = 100</a:t>
            </a:r>
            <a:endParaRPr lang="en-GB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smtClean="0"/>
              <a:t>Figure A4.4.</a:t>
            </a:r>
            <a:endParaRPr lang="en-GB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00000000-0008-0000-0D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860459"/>
              </p:ext>
            </p:extLst>
          </p:nvPr>
        </p:nvGraphicFramePr>
        <p:xfrm>
          <a:off x="190500" y="1219199"/>
          <a:ext cx="8851900" cy="3574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596766" y="3570973"/>
            <a:ext cx="81429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3545282-0084-4AFE-8CE2-C49BEF528B59}"/>
              </a:ext>
            </a:extLst>
          </p:cNvPr>
          <p:cNvSpPr/>
          <p:nvPr/>
        </p:nvSpPr>
        <p:spPr>
          <a:xfrm>
            <a:off x="5386388" y="1699329"/>
            <a:ext cx="476250" cy="3320687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7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 B4.1_mo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Large gender gaps by field of study persist among new entrants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90500" y="853575"/>
            <a:ext cx="8851900" cy="582724"/>
          </a:xfrm>
        </p:spPr>
        <p:txBody>
          <a:bodyPr/>
          <a:lstStyle/>
          <a:p>
            <a:r>
              <a:rPr lang="en-US" smtClean="0"/>
              <a:t>Share of women among new entrants to tertiary education, by selected fields of study and level of education (2020)
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smtClean="0"/>
              <a:t>Figure B4.1.</a:t>
            </a:r>
            <a:endParaRPr lang="en-GB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1954971"/>
              </p:ext>
            </p:extLst>
          </p:nvPr>
        </p:nvGraphicFramePr>
        <p:xfrm>
          <a:off x="190500" y="1219200"/>
          <a:ext cx="8851900" cy="381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757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22AFCD6-3927-419B-91CD-2E6E082BAF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Not all </a:t>
            </a:r>
            <a:r>
              <a:rPr lang="fr-FR" dirty="0" err="1" smtClean="0"/>
              <a:t>upper</a:t>
            </a:r>
            <a:r>
              <a:rPr lang="fr-FR" dirty="0" smtClean="0"/>
              <a:t> </a:t>
            </a:r>
            <a:r>
              <a:rPr lang="fr-FR" dirty="0" err="1" smtClean="0"/>
              <a:t>secondary</a:t>
            </a:r>
            <a:r>
              <a:rPr lang="fr-FR" dirty="0" smtClean="0"/>
              <a:t> </a:t>
            </a:r>
            <a:r>
              <a:rPr lang="fr-FR" dirty="0" err="1" smtClean="0"/>
              <a:t>graduates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directly</a:t>
            </a:r>
            <a:r>
              <a:rPr lang="fr-FR" dirty="0" smtClean="0"/>
              <a:t> </a:t>
            </a:r>
            <a:r>
              <a:rPr lang="fr-FR" dirty="0" err="1" smtClean="0"/>
              <a:t>access</a:t>
            </a:r>
            <a:r>
              <a:rPr lang="fr-FR" dirty="0" smtClean="0"/>
              <a:t> </a:t>
            </a:r>
            <a:r>
              <a:rPr lang="fr-FR" dirty="0" err="1" smtClean="0"/>
              <a:t>tertiary</a:t>
            </a:r>
            <a:r>
              <a:rPr lang="fr-FR" dirty="0" smtClean="0"/>
              <a:t> </a:t>
            </a:r>
            <a:r>
              <a:rPr lang="fr-FR" dirty="0" err="1" smtClean="0"/>
              <a:t>education</a:t>
            </a:r>
            <a:r>
              <a:rPr lang="fr-FR" dirty="0" smtClean="0"/>
              <a:t> and </a:t>
            </a:r>
            <a:r>
              <a:rPr lang="fr-FR" dirty="0" err="1" smtClean="0"/>
              <a:t>completion</a:t>
            </a:r>
            <a:r>
              <a:rPr lang="fr-FR" dirty="0" smtClean="0"/>
              <a:t> </a:t>
            </a:r>
            <a:r>
              <a:rPr lang="fr-FR" dirty="0"/>
              <a:t>rates in Latvia are </a:t>
            </a:r>
            <a:r>
              <a:rPr lang="fr-FR" dirty="0" err="1" smtClean="0"/>
              <a:t>low</a:t>
            </a:r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E260329C-A61E-44E3-BFF9-A8F962E7D1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2000" y="1711846"/>
            <a:ext cx="6480000" cy="460386"/>
          </a:xfrm>
        </p:spPr>
        <p:txBody>
          <a:bodyPr/>
          <a:lstStyle/>
          <a:p>
            <a:r>
              <a:rPr lang="en-GB" sz="2800" dirty="0"/>
              <a:t>Education at a Glance 2022</a:t>
            </a:r>
          </a:p>
        </p:txBody>
      </p:sp>
    </p:spTree>
    <p:extLst>
      <p:ext uri="{BB962C8B-B14F-4D97-AF65-F5344CB8AC3E}">
        <p14:creationId xmlns:p14="http://schemas.microsoft.com/office/powerpoint/2010/main" val="2337856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50BA1F-DA8D-4417-954B-492041CC5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53432"/>
            <a:ext cx="8121724" cy="561078"/>
          </a:xfrm>
        </p:spPr>
        <p:txBody>
          <a:bodyPr/>
          <a:lstStyle/>
          <a:p>
            <a:r>
              <a:rPr lang="en-US"/>
              <a:t>Upper secondary VET does not always provide access to tertiary education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93CD271-0303-4642-AB70-AFA65FA3CE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Distribution of vocational upper secondary graduates, by level of completion (2020)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5EE58031-DF4C-4183-9BF8-BAD6EA16721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/>
              <a:t>Figure B3.3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49C7CC44-148F-49AD-B615-C734C8EE14B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90500" y="1219200"/>
          <a:ext cx="8851900" cy="381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3545282-0084-4AFE-8CE2-C49BEF528B59}"/>
              </a:ext>
            </a:extLst>
          </p:cNvPr>
          <p:cNvSpPr/>
          <p:nvPr/>
        </p:nvSpPr>
        <p:spPr>
          <a:xfrm>
            <a:off x="4224564" y="1884860"/>
            <a:ext cx="202209" cy="3150690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0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22AFCD6-3927-419B-91CD-2E6E082BAF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COVID-19: From crisis management to recovery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E3EFC6-D395-455E-9E9F-4E5A3940E6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2000" y="1711846"/>
            <a:ext cx="6480000" cy="460386"/>
          </a:xfrm>
        </p:spPr>
        <p:txBody>
          <a:bodyPr/>
          <a:lstStyle/>
          <a:p>
            <a:r>
              <a:rPr lang="en-GB" sz="2800" dirty="0"/>
              <a:t>Education at a Glance 2022</a:t>
            </a:r>
          </a:p>
        </p:txBody>
      </p:sp>
    </p:spTree>
    <p:extLst>
      <p:ext uri="{BB962C8B-B14F-4D97-AF65-F5344CB8AC3E}">
        <p14:creationId xmlns:p14="http://schemas.microsoft.com/office/powerpoint/2010/main" val="3429789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Completion rates are always lower for men in bachelor’s programmes 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0774" y="868443"/>
            <a:ext cx="8851900" cy="286232"/>
          </a:xfrm>
        </p:spPr>
        <p:txBody>
          <a:bodyPr/>
          <a:lstStyle/>
          <a:p>
            <a:r>
              <a:rPr lang="en-US" smtClean="0"/>
              <a:t>Cross-cohort completion rates of full-time bachelor's students, by gender (2020)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smtClean="0"/>
              <a:t>Table B5.a</a:t>
            </a:r>
            <a:endParaRPr lang="en-GB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0613313"/>
              </p:ext>
            </p:extLst>
          </p:nvPr>
        </p:nvGraphicFramePr>
        <p:xfrm>
          <a:off x="40774" y="1234066"/>
          <a:ext cx="8611530" cy="381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3545282-0084-4AFE-8CE2-C49BEF528B59}"/>
              </a:ext>
            </a:extLst>
          </p:cNvPr>
          <p:cNvSpPr/>
          <p:nvPr/>
        </p:nvSpPr>
        <p:spPr>
          <a:xfrm>
            <a:off x="6278033" y="1820333"/>
            <a:ext cx="584200" cy="3230083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3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F3161D-5BC6-4029-A016-552342EB1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53432"/>
            <a:ext cx="8085916" cy="561078"/>
          </a:xfrm>
        </p:spPr>
        <p:txBody>
          <a:bodyPr/>
          <a:lstStyle/>
          <a:p>
            <a:r>
              <a:rPr lang="en-US" dirty="0" smtClean="0"/>
              <a:t>It may be costly for students to begin tertiary studies and not reap the benefits of a degree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CA0CBC-717C-468F-8C05-DAC05B41C6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Annual average tuition fees charged by public institutions to national students, by level of education (2019/20)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808D78AD-8E3B-4C2D-B882-98D1B2E6BAC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Figure C5.1.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7DB0BBA2-16BA-4DF7-8E24-3ED1B79955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90499" y="1219200"/>
          <a:ext cx="8851900" cy="381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3545282-0084-4AFE-8CE2-C49BEF528B59}"/>
              </a:ext>
            </a:extLst>
          </p:cNvPr>
          <p:cNvSpPr/>
          <p:nvPr/>
        </p:nvSpPr>
        <p:spPr>
          <a:xfrm>
            <a:off x="2864092" y="1686439"/>
            <a:ext cx="266458" cy="2872861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F18BA93-2866-4B26-8E1D-C4CCB31AF0A0}"/>
              </a:ext>
            </a:extLst>
          </p:cNvPr>
          <p:cNvSpPr txBox="1"/>
          <p:nvPr/>
        </p:nvSpPr>
        <p:spPr>
          <a:xfrm>
            <a:off x="453762" y="4920134"/>
            <a:ext cx="74837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/>
              <a:t>Note:</a:t>
            </a:r>
            <a:r>
              <a:rPr lang="en-GB" sz="900" b="1" dirty="0"/>
              <a:t> </a:t>
            </a:r>
            <a:r>
              <a:rPr lang="en-GB" sz="900" b="1" dirty="0" smtClean="0"/>
              <a:t>Data include g</a:t>
            </a:r>
            <a:r>
              <a:rPr lang="en-US" sz="900" b="1" dirty="0" err="1" smtClean="0"/>
              <a:t>overnment</a:t>
            </a:r>
            <a:r>
              <a:rPr lang="en-US" sz="900" b="1" dirty="0" smtClean="0"/>
              <a:t>-dependent </a:t>
            </a:r>
            <a:r>
              <a:rPr lang="en-US" sz="900" b="1" dirty="0"/>
              <a:t>private institutions </a:t>
            </a:r>
            <a:r>
              <a:rPr lang="en-US" sz="900" b="1" dirty="0" smtClean="0"/>
              <a:t>in the Flemish Community (Belgium), England (UK) and Latvia.</a:t>
            </a:r>
            <a:endParaRPr lang="en-GB" sz="900" b="1" dirty="0"/>
          </a:p>
        </p:txBody>
      </p:sp>
    </p:spTree>
    <p:extLst>
      <p:ext uri="{BB962C8B-B14F-4D97-AF65-F5344CB8AC3E}">
        <p14:creationId xmlns:p14="http://schemas.microsoft.com/office/powerpoint/2010/main" val="103263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EDE8E4-02A5-46FF-A2DA-7E48297B8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Especially because few tertiary students in Latvia receive public financial support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724D313-40D1-4A37-BE73-6A3235FAB3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0500" y="853575"/>
            <a:ext cx="8851900" cy="480131"/>
          </a:xfrm>
        </p:spPr>
        <p:txBody>
          <a:bodyPr/>
          <a:lstStyle/>
          <a:p>
            <a:r>
              <a:rPr lang="en-US" dirty="0"/>
              <a:t>Share of national tertiary education students enrolled full-time and receiving public financial support </a:t>
            </a:r>
            <a:br>
              <a:rPr lang="en-US" dirty="0"/>
            </a:br>
            <a:r>
              <a:rPr lang="en-US" dirty="0"/>
              <a:t>(2009/10 and 2019/20)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89EADA82-1709-4DA5-9E4A-87B41320835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Figure C5.4.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2AC13C12-85EC-449A-ADAB-6D406D7966C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90500" y="1219200"/>
          <a:ext cx="8851900" cy="381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064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22AFCD6-3927-419B-91CD-2E6E082BAF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33715" y="2481381"/>
            <a:ext cx="6076570" cy="1063007"/>
          </a:xfrm>
        </p:spPr>
        <p:txBody>
          <a:bodyPr>
            <a:normAutofit/>
          </a:bodyPr>
          <a:lstStyle/>
          <a:p>
            <a:r>
              <a:rPr lang="en-US" dirty="0" smtClean="0"/>
              <a:t>Total spending on education is highest at tertiary level but varies between countries</a:t>
            </a:r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E260329C-A61E-44E3-BFF9-A8F962E7D1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2000" y="1711846"/>
            <a:ext cx="6480000" cy="460386"/>
          </a:xfrm>
        </p:spPr>
        <p:txBody>
          <a:bodyPr/>
          <a:lstStyle/>
          <a:p>
            <a:r>
              <a:rPr lang="en-GB" sz="2800" dirty="0"/>
              <a:t>Education at a Glance 2022</a:t>
            </a:r>
          </a:p>
        </p:txBody>
      </p:sp>
    </p:spTree>
    <p:extLst>
      <p:ext uri="{BB962C8B-B14F-4D97-AF65-F5344CB8AC3E}">
        <p14:creationId xmlns:p14="http://schemas.microsoft.com/office/powerpoint/2010/main" val="3989923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F6BC9C-A6C0-4423-AC2F-28CACEBDB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53432"/>
            <a:ext cx="8286824" cy="561078"/>
          </a:xfrm>
        </p:spPr>
        <p:txBody>
          <a:bodyPr/>
          <a:lstStyle/>
          <a:p>
            <a:r>
              <a:rPr lang="en-US" spc="-30" dirty="0"/>
              <a:t>OECD countries spend on average 5% of their GDP on educational </a:t>
            </a:r>
            <a:r>
              <a:rPr lang="en-US" spc="-30" dirty="0" smtClean="0"/>
              <a:t>institutions from primary to tertiary levels</a:t>
            </a:r>
            <a:endParaRPr lang="en-GB" spc="-3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DFD77F8-C455-4AA8-8A64-15953893C4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Total expenditure on educational institutions as a percentage of GDP (2019) 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AF067D9E-DF55-47EB-9E26-94FFE27FB33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/>
              <a:t>Figure C2.1.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A3ACACC3-17D1-44AD-B9D1-3C7CD3039CA0}"/>
              </a:ext>
            </a:extLst>
          </p:cNvPr>
          <p:cNvGraphicFramePr>
            <a:graphicFrameLocks/>
          </p:cNvGraphicFramePr>
          <p:nvPr/>
        </p:nvGraphicFramePr>
        <p:xfrm>
          <a:off x="190500" y="1219200"/>
          <a:ext cx="8851900" cy="381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1D1E038-CF60-4616-9FBC-E9DD6576B87D}"/>
              </a:ext>
            </a:extLst>
          </p:cNvPr>
          <p:cNvSpPr/>
          <p:nvPr/>
        </p:nvSpPr>
        <p:spPr>
          <a:xfrm>
            <a:off x="5256775" y="1597810"/>
            <a:ext cx="221157" cy="3126590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8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DBE271-0A3E-4A98-9317-D28BB4EFE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5" y="153432"/>
            <a:ext cx="8227557" cy="561078"/>
          </a:xfrm>
        </p:spPr>
        <p:txBody>
          <a:bodyPr/>
          <a:lstStyle/>
          <a:p>
            <a:r>
              <a:rPr lang="en-GB" dirty="0" smtClean="0"/>
              <a:t>Latvia invests more in educating young children than the average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AEF1E11-F787-4211-B5B3-5E775B1CA8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Expenditure on all children aged 3 to 5 enrolled in ECE and primary education (based on head counts)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6A4EE98-DA2D-4054-AEB7-EEF4D5192EB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19703" y="504879"/>
            <a:ext cx="1622697" cy="209631"/>
          </a:xfrm>
        </p:spPr>
        <p:txBody>
          <a:bodyPr/>
          <a:lstStyle/>
          <a:p>
            <a:r>
              <a:rPr lang="en-GB" dirty="0"/>
              <a:t>Tables B2.1 and B2.3.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8AABCCAC-6699-4498-AD61-B2FB346BEA7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90500" y="1219200"/>
          <a:ext cx="8851900" cy="381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D35CB2E-420A-4C04-B75F-B2C0C2687D45}"/>
              </a:ext>
            </a:extLst>
          </p:cNvPr>
          <p:cNvSpPr/>
          <p:nvPr/>
        </p:nvSpPr>
        <p:spPr>
          <a:xfrm>
            <a:off x="2475655" y="1955800"/>
            <a:ext cx="204045" cy="3079750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7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B31B6-B0ED-4C0E-80DF-E02498852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53432"/>
            <a:ext cx="8286824" cy="561078"/>
          </a:xfrm>
        </p:spPr>
        <p:txBody>
          <a:bodyPr/>
          <a:lstStyle/>
          <a:p>
            <a:r>
              <a:rPr lang="en-US" dirty="0" smtClean="0"/>
              <a:t>Like most other countries, spending </a:t>
            </a:r>
            <a:r>
              <a:rPr lang="en-US" dirty="0"/>
              <a:t>per student </a:t>
            </a:r>
            <a:r>
              <a:rPr lang="en-US" dirty="0" smtClean="0"/>
              <a:t>is highest at the </a:t>
            </a:r>
            <a:r>
              <a:rPr lang="en-US" dirty="0"/>
              <a:t>tertiary </a:t>
            </a:r>
            <a:r>
              <a:rPr lang="en-US" dirty="0" smtClean="0"/>
              <a:t>level in Latvia, although it is below the OECD average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127C1D5-32BF-4533-B3CA-E5BE5EA49E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Total expenditure per full-time equivalent student by level of education (2019)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2293D87A-09F8-45CA-A3D5-63E202CA584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/>
              <a:t>Figure C1.1.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68709E91-F4E4-4C89-841A-608C0F11BE8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90500" y="1219199"/>
          <a:ext cx="8851900" cy="381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D35CB2E-420A-4C04-B75F-B2C0C2687D45}"/>
              </a:ext>
            </a:extLst>
          </p:cNvPr>
          <p:cNvSpPr/>
          <p:nvPr/>
        </p:nvSpPr>
        <p:spPr>
          <a:xfrm>
            <a:off x="6519333" y="1701800"/>
            <a:ext cx="211667" cy="3191933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2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6252EC-24C7-4C32-AECD-E543A882F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but real </a:t>
            </a:r>
            <a:r>
              <a:rPr lang="en-US" dirty="0"/>
              <a:t>spending per student from primary to tertiary education </a:t>
            </a:r>
            <a:r>
              <a:rPr lang="en-US" dirty="0" smtClean="0"/>
              <a:t>in Latvia has increased </a:t>
            </a:r>
            <a:r>
              <a:rPr lang="en-US" dirty="0"/>
              <a:t>by </a:t>
            </a:r>
            <a:r>
              <a:rPr lang="en-US" dirty="0" smtClean="0"/>
              <a:t>3.7% </a:t>
            </a:r>
            <a:r>
              <a:rPr lang="en-US" dirty="0"/>
              <a:t>annually </a:t>
            </a:r>
            <a:r>
              <a:rPr lang="en-US" dirty="0" smtClean="0"/>
              <a:t>in recent years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B202A84-38C3-486E-B893-8E25DD10AB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0500" y="853575"/>
            <a:ext cx="8851900" cy="480131"/>
          </a:xfrm>
        </p:spPr>
        <p:txBody>
          <a:bodyPr/>
          <a:lstStyle/>
          <a:p>
            <a:r>
              <a:rPr lang="en-US" dirty="0"/>
              <a:t>Average annual growth in total expenditure on primary to tertiary educational institutions </a:t>
            </a:r>
            <a:br>
              <a:rPr lang="en-US" dirty="0"/>
            </a:br>
            <a:r>
              <a:rPr lang="en-US" dirty="0"/>
              <a:t>per full-time equivalent student (2012 to 2019)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BCB0BAB-520C-4F5B-8075-C24EC92E7C3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/>
              <a:t>Figure C1.5.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802E1102-B8DF-41E6-84D8-A48113D2C2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9109755"/>
              </p:ext>
            </p:extLst>
          </p:nvPr>
        </p:nvGraphicFramePr>
        <p:xfrm>
          <a:off x="190500" y="1219200"/>
          <a:ext cx="8758767" cy="381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D35CB2E-420A-4C04-B75F-B2C0C2687D45}"/>
              </a:ext>
            </a:extLst>
          </p:cNvPr>
          <p:cNvSpPr/>
          <p:nvPr/>
        </p:nvSpPr>
        <p:spPr>
          <a:xfrm>
            <a:off x="1752601" y="1597730"/>
            <a:ext cx="243840" cy="3360349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1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D7C26E-1F62-49B0-9D0B-689803BD0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5" y="153432"/>
            <a:ext cx="8196835" cy="561078"/>
          </a:xfrm>
        </p:spPr>
        <p:txBody>
          <a:bodyPr/>
          <a:lstStyle/>
          <a:p>
            <a:r>
              <a:rPr lang="en-US" dirty="0" smtClean="0"/>
              <a:t>In terms of public expenditure, Latvia spends a smaller proportion of its budget on education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1C8A94B-C27B-4B3A-889B-99B39AF8A5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Composition of total public expenditure on education as a percentage of total government expenditure (2019)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2D4C636-FF4C-4695-A511-4F9DD960787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Figure C4.1.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29EBB1EC-4C27-44A9-9139-4B08E85A58E2}"/>
              </a:ext>
            </a:extLst>
          </p:cNvPr>
          <p:cNvGraphicFramePr>
            <a:graphicFrameLocks/>
          </p:cNvGraphicFramePr>
          <p:nvPr/>
        </p:nvGraphicFramePr>
        <p:xfrm>
          <a:off x="190500" y="1219200"/>
          <a:ext cx="8851900" cy="381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D35CB2E-420A-4C04-B75F-B2C0C2687D45}"/>
              </a:ext>
            </a:extLst>
          </p:cNvPr>
          <p:cNvSpPr/>
          <p:nvPr/>
        </p:nvSpPr>
        <p:spPr>
          <a:xfrm>
            <a:off x="6141721" y="1772920"/>
            <a:ext cx="187959" cy="3115490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2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22AFCD6-3927-419B-91CD-2E6E082BAF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33715" y="2481381"/>
            <a:ext cx="6076570" cy="1063007"/>
          </a:xfrm>
        </p:spPr>
        <p:txBody>
          <a:bodyPr>
            <a:normAutofit/>
          </a:bodyPr>
          <a:lstStyle/>
          <a:p>
            <a:r>
              <a:rPr lang="fr-FR" dirty="0" err="1" smtClean="0"/>
              <a:t>Teachers</a:t>
            </a:r>
            <a:r>
              <a:rPr lang="fr-FR" dirty="0" smtClean="0"/>
              <a:t>’ salaries and </a:t>
            </a:r>
            <a:r>
              <a:rPr lang="fr-FR" dirty="0" err="1" smtClean="0"/>
              <a:t>working</a:t>
            </a:r>
            <a:r>
              <a:rPr lang="fr-FR" dirty="0" smtClean="0"/>
              <a:t> conditions</a:t>
            </a:r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E260329C-A61E-44E3-BFF9-A8F962E7D1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2000" y="1711846"/>
            <a:ext cx="6480000" cy="460386"/>
          </a:xfrm>
        </p:spPr>
        <p:txBody>
          <a:bodyPr/>
          <a:lstStyle/>
          <a:p>
            <a:r>
              <a:rPr lang="en-GB" sz="2800" dirty="0"/>
              <a:t>Education at a Glance 2022</a:t>
            </a:r>
          </a:p>
        </p:txBody>
      </p:sp>
    </p:spTree>
    <p:extLst>
      <p:ext uri="{BB962C8B-B14F-4D97-AF65-F5344CB8AC3E}">
        <p14:creationId xmlns:p14="http://schemas.microsoft.com/office/powerpoint/2010/main" val="3326870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BA324D-A570-467D-8196-AC6963D3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closures were lengthy in Latvia and extended into 2022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D191896-9064-4AD1-BE73-19660C5C02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0500" y="826478"/>
            <a:ext cx="8851900" cy="286232"/>
          </a:xfrm>
        </p:spPr>
        <p:txBody>
          <a:bodyPr/>
          <a:lstStyle/>
          <a:p>
            <a:r>
              <a:rPr lang="en-US" dirty="0" smtClean="0"/>
              <a:t>Lower secondary school </a:t>
            </a:r>
            <a:r>
              <a:rPr lang="en-US" dirty="0"/>
              <a:t>closures due to COVID-19  (2020, 2021 and the first quarter of 2022)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A8F6A65-0D14-49A9-8BB3-0DF1784B762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Figure 1.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BC01EAF2-2A72-4171-B152-426F793FB7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4634903"/>
              </p:ext>
            </p:extLst>
          </p:nvPr>
        </p:nvGraphicFramePr>
        <p:xfrm>
          <a:off x="190500" y="1065957"/>
          <a:ext cx="8851900" cy="381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E64743B-98CF-4561-A345-16976689F0D9}"/>
              </a:ext>
            </a:extLst>
          </p:cNvPr>
          <p:cNvSpPr/>
          <p:nvPr/>
        </p:nvSpPr>
        <p:spPr>
          <a:xfrm>
            <a:off x="1009951" y="1598775"/>
            <a:ext cx="281377" cy="3283531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1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 D3.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Teachers' statutory starting salaries are lower than the earnings of recent tertiary graduates  - but do not greatly decrease in competitiveness over time</a:t>
            </a:r>
            <a:endParaRPr lang="en-GB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90500" y="853575"/>
            <a:ext cx="8851900" cy="258532"/>
          </a:xfrm>
        </p:spPr>
        <p:txBody>
          <a:bodyPr/>
          <a:lstStyle/>
          <a:p>
            <a:r>
              <a:rPr lang="en-US" sz="1200" dirty="0" smtClean="0"/>
              <a:t>Lower secondary teachers’ starting salaries relative to earnings of tertiary graduates, by years since graduation (2018)</a:t>
            </a:r>
            <a:endParaRPr lang="en-GB" sz="1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smtClean="0"/>
              <a:t>Figure D3.6.</a:t>
            </a:r>
            <a:endParaRPr lang="en-GB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00000000-0008-0000-1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036607"/>
              </p:ext>
            </p:extLst>
          </p:nvPr>
        </p:nvGraphicFramePr>
        <p:xfrm>
          <a:off x="541681" y="1232452"/>
          <a:ext cx="8125240" cy="3611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D35CB2E-420A-4C04-B75F-B2C0C2687D45}"/>
              </a:ext>
            </a:extLst>
          </p:cNvPr>
          <p:cNvSpPr/>
          <p:nvPr/>
        </p:nvSpPr>
        <p:spPr>
          <a:xfrm>
            <a:off x="2429933" y="1630017"/>
            <a:ext cx="690954" cy="3213652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2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8326139"/>
              </p:ext>
            </p:extLst>
          </p:nvPr>
        </p:nvGraphicFramePr>
        <p:xfrm>
          <a:off x="767208" y="1542866"/>
          <a:ext cx="7724859" cy="34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D35CB2E-420A-4C04-B75F-B2C0C2687D45}"/>
              </a:ext>
            </a:extLst>
          </p:cNvPr>
          <p:cNvSpPr/>
          <p:nvPr/>
        </p:nvSpPr>
        <p:spPr>
          <a:xfrm>
            <a:off x="6239933" y="1661398"/>
            <a:ext cx="325967" cy="3335867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7208" y="758180"/>
            <a:ext cx="7919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Change in lower secondary teachers’ </a:t>
            </a:r>
            <a:r>
              <a:rPr lang="en-US" sz="1400" b="1" dirty="0" smtClean="0"/>
              <a:t>actual </a:t>
            </a:r>
            <a:r>
              <a:rPr lang="en-US" sz="1400" b="1" dirty="0"/>
              <a:t>salaries between </a:t>
            </a:r>
            <a:r>
              <a:rPr lang="en-US" sz="1400" b="1" dirty="0" smtClean="0"/>
              <a:t>2015 </a:t>
            </a:r>
            <a:r>
              <a:rPr lang="en-US" sz="1400" b="1" dirty="0"/>
              <a:t>and 2021</a:t>
            </a:r>
            <a:endParaRPr lang="en-GB" sz="1400" b="1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35D7C26E-1F62-49B0-9D0B-689803BD0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5" y="153432"/>
            <a:ext cx="8196835" cy="561078"/>
          </a:xfrm>
        </p:spPr>
        <p:txBody>
          <a:bodyPr>
            <a:normAutofit/>
          </a:bodyPr>
          <a:lstStyle/>
          <a:p>
            <a:r>
              <a:rPr lang="en-US" dirty="0" smtClean="0"/>
              <a:t>Teachers’ actual salaries in Latvia have risen in recent years</a:t>
            </a:r>
            <a:endParaRPr lang="en-GB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32D4C636-FF4C-4695-A511-4F9DD9607876}"/>
              </a:ext>
            </a:extLst>
          </p:cNvPr>
          <p:cNvSpPr txBox="1">
            <a:spLocks/>
          </p:cNvSpPr>
          <p:nvPr/>
        </p:nvSpPr>
        <p:spPr>
          <a:xfrm>
            <a:off x="7937500" y="504879"/>
            <a:ext cx="1104900" cy="20963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22249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B5B5"/>
              </a:buClr>
              <a:buFont typeface="Wingdings" panose="05000000000000000000" pitchFamily="2" charset="2"/>
              <a:buChar char="s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9AF02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alibri" panose="020F050202020403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 smtClean="0"/>
              <a:t>Table D3.7</a:t>
            </a:r>
            <a:endParaRPr lang="en-GB" sz="1200" dirty="0"/>
          </a:p>
        </p:txBody>
      </p:sp>
      <p:sp>
        <p:nvSpPr>
          <p:cNvPr id="13" name="Rectangle 12"/>
          <p:cNvSpPr/>
          <p:nvPr/>
        </p:nvSpPr>
        <p:spPr>
          <a:xfrm>
            <a:off x="767208" y="1073579"/>
            <a:ext cx="80296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Index of change between </a:t>
            </a:r>
            <a:r>
              <a:rPr lang="en-GB" sz="1200" dirty="0" smtClean="0"/>
              <a:t>2015 </a:t>
            </a:r>
            <a:r>
              <a:rPr lang="en-GB" sz="1200" dirty="0"/>
              <a:t>and 2021 in average annual salary (including bonuses and allowances) of teachers aged 25-64 (2015 = 100), </a:t>
            </a:r>
            <a:r>
              <a:rPr lang="en-GB" sz="1200" dirty="0" smtClean="0"/>
              <a:t>converted </a:t>
            </a:r>
            <a:r>
              <a:rPr lang="en-GB" sz="1200" dirty="0"/>
              <a:t>to constant prices using deflators for private consumption</a:t>
            </a:r>
          </a:p>
        </p:txBody>
      </p:sp>
    </p:spTree>
    <p:extLst>
      <p:ext uri="{BB962C8B-B14F-4D97-AF65-F5344CB8AC3E}">
        <p14:creationId xmlns:p14="http://schemas.microsoft.com/office/powerpoint/2010/main" val="108485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001FC1-FF89-47ED-9ACE-969E94F1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5" y="153432"/>
            <a:ext cx="8286823" cy="561078"/>
          </a:xfrm>
        </p:spPr>
        <p:txBody>
          <a:bodyPr/>
          <a:lstStyle/>
          <a:p>
            <a:r>
              <a:rPr lang="en-US" spc="-30" dirty="0" smtClean="0"/>
              <a:t>Teachers in Latvia spend a larger proportion of their statutory working time teaching</a:t>
            </a:r>
            <a:endParaRPr lang="en-GB" spc="-3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3810B52-F387-4201-B3F9-504B6D90FC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Number of hours of teaching and percentage of working time spent teaching for upper secondary teachers (2021)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FF055859-2C08-4CAF-8122-FC44694ADBC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/>
              <a:t>Figure D4.3.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810FF76F-0910-4F61-A592-0FFBCAF6D4B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90499" y="1219200"/>
          <a:ext cx="8851900" cy="381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D35CB2E-420A-4C04-B75F-B2C0C2687D45}"/>
              </a:ext>
            </a:extLst>
          </p:cNvPr>
          <p:cNvSpPr/>
          <p:nvPr/>
        </p:nvSpPr>
        <p:spPr>
          <a:xfrm>
            <a:off x="679269" y="1724297"/>
            <a:ext cx="365760" cy="3311253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8618C7-CE32-4138-90FA-B20931C97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Mandatory tasks of teachers vary across countries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6C5FBAE-E04D-4978-8747-79100BA4A0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0500" y="842890"/>
            <a:ext cx="8851900" cy="286232"/>
          </a:xfrm>
        </p:spPr>
        <p:txBody>
          <a:bodyPr/>
          <a:lstStyle/>
          <a:p>
            <a:r>
              <a:rPr lang="en-US"/>
              <a:t>Task requirements of teachers and financial incentives, by tasks and responsibilities (2021)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0F079C8-70D6-49C4-9FD0-D081FDD826F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/>
              <a:t>Figure D4.4.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4ECB02F7-3EDE-4DA8-9363-E008CBC8946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90500" y="1219200"/>
          <a:ext cx="8851900" cy="381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887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0F6525AF-5A40-43F6-A3F6-BF9E9128BD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19685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23DC43-B49C-492D-831B-29203548F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 measures to alleviate the effects of the pandemic covered many dimensions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0C38696-07F3-478F-A592-59138C1E30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Number of countries implementing recovery policies for students due to COVID-19 (2021/22 or 2022)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26A88A4B-6217-44A9-8079-64E6388993B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Figure 5.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B2107032-1E8D-45D0-8D29-3BECDFB515B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90499" y="1219200"/>
          <a:ext cx="8851900" cy="381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E64743B-98CF-4561-A345-16976689F0D9}"/>
              </a:ext>
            </a:extLst>
          </p:cNvPr>
          <p:cNvSpPr/>
          <p:nvPr/>
        </p:nvSpPr>
        <p:spPr>
          <a:xfrm rot="16200000">
            <a:off x="3444878" y="87080"/>
            <a:ext cx="174506" cy="2582998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E64743B-98CF-4561-A345-16976689F0D9}"/>
              </a:ext>
            </a:extLst>
          </p:cNvPr>
          <p:cNvSpPr/>
          <p:nvPr/>
        </p:nvSpPr>
        <p:spPr>
          <a:xfrm rot="16200000">
            <a:off x="3444878" y="347672"/>
            <a:ext cx="174506" cy="2582998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E64743B-98CF-4561-A345-16976689F0D9}"/>
              </a:ext>
            </a:extLst>
          </p:cNvPr>
          <p:cNvSpPr/>
          <p:nvPr/>
        </p:nvSpPr>
        <p:spPr>
          <a:xfrm rot="16200000">
            <a:off x="4075560" y="1227313"/>
            <a:ext cx="169566" cy="13265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E64743B-98CF-4561-A345-16976689F0D9}"/>
              </a:ext>
            </a:extLst>
          </p:cNvPr>
          <p:cNvSpPr/>
          <p:nvPr/>
        </p:nvSpPr>
        <p:spPr>
          <a:xfrm rot="16200000">
            <a:off x="3620686" y="1016745"/>
            <a:ext cx="164914" cy="2240974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E64743B-98CF-4561-A345-16976689F0D9}"/>
              </a:ext>
            </a:extLst>
          </p:cNvPr>
          <p:cNvSpPr/>
          <p:nvPr/>
        </p:nvSpPr>
        <p:spPr>
          <a:xfrm rot="16200000">
            <a:off x="3275917" y="923261"/>
            <a:ext cx="184358" cy="2911068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E64743B-98CF-4561-A345-16976689F0D9}"/>
              </a:ext>
            </a:extLst>
          </p:cNvPr>
          <p:cNvSpPr/>
          <p:nvPr/>
        </p:nvSpPr>
        <p:spPr>
          <a:xfrm rot="16200000">
            <a:off x="3161910" y="1046577"/>
            <a:ext cx="175052" cy="3148391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E64743B-98CF-4561-A345-16976689F0D9}"/>
              </a:ext>
            </a:extLst>
          </p:cNvPr>
          <p:cNvSpPr/>
          <p:nvPr/>
        </p:nvSpPr>
        <p:spPr>
          <a:xfrm rot="16200000">
            <a:off x="3063024" y="1701548"/>
            <a:ext cx="184360" cy="3336855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2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AE6A47-1A8C-4054-B870-67FEE0A6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53432"/>
            <a:ext cx="7413064" cy="561078"/>
          </a:xfrm>
        </p:spPr>
        <p:txBody>
          <a:bodyPr/>
          <a:lstStyle/>
          <a:p>
            <a:r>
              <a:rPr lang="en-US" dirty="0"/>
              <a:t>Increased use of digital tools is an important legacy of the pandemic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EF39301-E190-4B16-86D0-D26552CA11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Share of countries planning to maintain or develop </a:t>
            </a:r>
            <a:r>
              <a:rPr lang="en-US" dirty="0" err="1"/>
              <a:t>digitalisation</a:t>
            </a:r>
            <a:r>
              <a:rPr lang="en-US" dirty="0"/>
              <a:t> measures implemented due to COVID-19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031ECA43-DAED-4200-AC92-CEF1B20AE87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/>
              <a:t>Figure 4.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60A87CCF-6ED2-4FD5-B286-BB55120FDE19}"/>
              </a:ext>
            </a:extLst>
          </p:cNvPr>
          <p:cNvGraphicFramePr>
            <a:graphicFrameLocks/>
          </p:cNvGraphicFramePr>
          <p:nvPr/>
        </p:nvGraphicFramePr>
        <p:xfrm>
          <a:off x="190499" y="1219200"/>
          <a:ext cx="8851900" cy="381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713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22AFCD6-3927-419B-91CD-2E6E082BAF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GB" dirty="0"/>
              <a:t>Tertiary attainment has </a:t>
            </a:r>
            <a:r>
              <a:rPr lang="en-GB" dirty="0" smtClean="0"/>
              <a:t>risen </a:t>
            </a:r>
            <a:r>
              <a:rPr lang="en-GB" dirty="0"/>
              <a:t>in </a:t>
            </a:r>
            <a:r>
              <a:rPr lang="en-GB" dirty="0" smtClean="0"/>
              <a:t>Latvia and brings strong benefits to graduates</a:t>
            </a:r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E260329C-A61E-44E3-BFF9-A8F962E7D1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2000" y="1711846"/>
            <a:ext cx="6480000" cy="460386"/>
          </a:xfrm>
        </p:spPr>
        <p:txBody>
          <a:bodyPr/>
          <a:lstStyle/>
          <a:p>
            <a:r>
              <a:rPr lang="en-GB" sz="2800" dirty="0"/>
              <a:t>Education at a Glance 2022</a:t>
            </a:r>
          </a:p>
        </p:txBody>
      </p:sp>
    </p:spTree>
    <p:extLst>
      <p:ext uri="{BB962C8B-B14F-4D97-AF65-F5344CB8AC3E}">
        <p14:creationId xmlns:p14="http://schemas.microsoft.com/office/powerpoint/2010/main" val="2599723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AD706D-7E61-4803-9D89-4DF8711AB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Tertiary attainment has increased </a:t>
            </a:r>
            <a:r>
              <a:rPr lang="en-GB" dirty="0" smtClean="0"/>
              <a:t>even more in Latvia than on average across the OECD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5F06695-839C-4FA6-A1AF-C7C8CAC3B0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0499" y="817552"/>
            <a:ext cx="8851900" cy="286232"/>
          </a:xfrm>
        </p:spPr>
        <p:txBody>
          <a:bodyPr/>
          <a:lstStyle/>
          <a:p>
            <a:r>
              <a:rPr lang="en-US" dirty="0"/>
              <a:t>Trends in the share of tertiary-educated 25-34 year-olds (2000 and 2021)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04A24D7-F807-482A-824C-5F75BEA0E82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/>
              <a:t>Figure A1.1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31A20E22-939C-4CA5-A61B-5DDBA472AD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0261079"/>
              </p:ext>
            </p:extLst>
          </p:nvPr>
        </p:nvGraphicFramePr>
        <p:xfrm>
          <a:off x="190499" y="1219200"/>
          <a:ext cx="8851900" cy="381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F18BA93-2866-4B26-8E1D-C4CCB31AF0A0}"/>
              </a:ext>
            </a:extLst>
          </p:cNvPr>
          <p:cNvSpPr txBox="1"/>
          <p:nvPr/>
        </p:nvSpPr>
        <p:spPr>
          <a:xfrm>
            <a:off x="453762" y="4920134"/>
            <a:ext cx="46407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/>
              <a:t>Note: </a:t>
            </a:r>
            <a:r>
              <a:rPr lang="en-GB" sz="900" b="1" dirty="0"/>
              <a:t>Countries sorted in descending order of growth</a:t>
            </a:r>
          </a:p>
        </p:txBody>
      </p:sp>
    </p:spTree>
    <p:extLst>
      <p:ext uri="{BB962C8B-B14F-4D97-AF65-F5344CB8AC3E}">
        <p14:creationId xmlns:p14="http://schemas.microsoft.com/office/powerpoint/2010/main" val="189055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able B6.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increasing share of these tertiary students are international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International and foreign student mobility in tertiary education (2015 and 2020)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smtClean="0"/>
              <a:t>Table B6.1.</a:t>
            </a:r>
            <a:endParaRPr lang="en-GB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6223455"/>
              </p:ext>
            </p:extLst>
          </p:nvPr>
        </p:nvGraphicFramePr>
        <p:xfrm>
          <a:off x="190499" y="1219200"/>
          <a:ext cx="8851900" cy="381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EFFBE35-523E-4295-88A4-766069B885CD}"/>
              </a:ext>
            </a:extLst>
          </p:cNvPr>
          <p:cNvSpPr/>
          <p:nvPr/>
        </p:nvSpPr>
        <p:spPr>
          <a:xfrm>
            <a:off x="1584960" y="1651001"/>
            <a:ext cx="218440" cy="3384549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8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able A3.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Tertiary graduates are more likely to be employed than individuals with other levels of qualification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Employment rates of 25-34 year-olds, by educational attainment (2021)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smtClean="0"/>
              <a:t>Table A3.2.</a:t>
            </a:r>
            <a:endParaRPr lang="en-GB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0602529"/>
              </p:ext>
            </p:extLst>
          </p:nvPr>
        </p:nvGraphicFramePr>
        <p:xfrm>
          <a:off x="190499" y="1219199"/>
          <a:ext cx="8851900" cy="381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EFFBE35-523E-4295-88A4-766069B885CD}"/>
              </a:ext>
            </a:extLst>
          </p:cNvPr>
          <p:cNvSpPr/>
          <p:nvPr/>
        </p:nvSpPr>
        <p:spPr>
          <a:xfrm>
            <a:off x="3766153" y="1651000"/>
            <a:ext cx="196247" cy="3384549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2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EDU theme">
  <a:themeElements>
    <a:clrScheme name="EDU PPT">
      <a:dk1>
        <a:srgbClr val="000000"/>
      </a:dk1>
      <a:lt1>
        <a:srgbClr val="FFFFFF"/>
      </a:lt1>
      <a:dk2>
        <a:srgbClr val="000000"/>
      </a:dk2>
      <a:lt2>
        <a:srgbClr val="F2F2F2"/>
      </a:lt2>
      <a:accent1>
        <a:srgbClr val="032E61"/>
      </a:accent1>
      <a:accent2>
        <a:srgbClr val="00B5B5"/>
      </a:accent2>
      <a:accent3>
        <a:srgbClr val="79AF02"/>
      </a:accent3>
      <a:accent4>
        <a:srgbClr val="04A379"/>
      </a:accent4>
      <a:accent5>
        <a:srgbClr val="6C016F"/>
      </a:accent5>
      <a:accent6>
        <a:srgbClr val="FFC000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 theme" id="{C747D566-FC14-4DFB-BE23-AC3A979BB448}" vid="{AAC4B040-36EB-4741-B226-3D60EBBBA4AE}"/>
    </a:ext>
  </a:extLst>
</a:theme>
</file>

<file path=ppt/theme/theme2.xml><?xml version="1.0" encoding="utf-8"?>
<a:theme xmlns:a="http://schemas.openxmlformats.org/drawingml/2006/main" name="OECD_EDU_EAG_2022">
  <a:themeElements>
    <a:clrScheme name="Master PPT">
      <a:dk1>
        <a:srgbClr val="000000"/>
      </a:dk1>
      <a:lt1>
        <a:srgbClr val="FFFFFF"/>
      </a:lt1>
      <a:dk2>
        <a:srgbClr val="000000"/>
      </a:dk2>
      <a:lt2>
        <a:srgbClr val="F2F2F2"/>
      </a:lt2>
      <a:accent1>
        <a:srgbClr val="032E61"/>
      </a:accent1>
      <a:accent2>
        <a:srgbClr val="00B5B5"/>
      </a:accent2>
      <a:accent3>
        <a:srgbClr val="79AF02"/>
      </a:accent3>
      <a:accent4>
        <a:srgbClr val="04A379"/>
      </a:accent4>
      <a:accent5>
        <a:srgbClr val="6C016F"/>
      </a:accent5>
      <a:accent6>
        <a:srgbClr val="FFC000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ECD_EDU_EAG_2022" id="{2DD5C5C7-58AE-4DCA-979F-37E1C0FB1EE3}" vid="{B75D4273-A956-4772-B7E6-3BD8DE1384E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Working Document" ma:contentTypeID="0x0101008B4DD370EC31429186F3AD49F0D3098F00D44DBCB9EB4F45278CB5C9765BE5299500A4858B360C6A491AA753F8BCA47AA9100014A2018E1BB9544A8FBAB2EE07D37855" ma:contentTypeVersion="134" ma:contentTypeDescription="" ma:contentTypeScope="" ma:versionID="556e025864f0981a849e36d3f9d1cd7d">
  <xsd:schema xmlns:xsd="http://www.w3.org/2001/XMLSchema" xmlns:xs="http://www.w3.org/2001/XMLSchema" xmlns:p="http://schemas.microsoft.com/office/2006/metadata/properties" xmlns:ns2="54c4cd27-f286-408f-9ce0-33c1e0f3ab39" xmlns:ns3="1684bd79-52b6-45ad-8153-7a6215e64acc" xmlns:ns4="ca82dde9-3436-4d3d-bddd-d31447390034" xmlns:ns5="e17e282e-9611-44ec-9739-20d5a34fe778" xmlns:ns6="c9f238dd-bb73-4aef-a7a5-d644ad823e52" xmlns:ns7="http://schemas.microsoft.com/sharepoint/v4" targetNamespace="http://schemas.microsoft.com/office/2006/metadata/properties" ma:root="true" ma:fieldsID="72137cbf97b6d7170a8075440ee156c4" ns2:_="" ns3:_="" ns4:_="" ns5:_="" ns6:_="" ns7:_="">
    <xsd:import namespace="54c4cd27-f286-408f-9ce0-33c1e0f3ab39"/>
    <xsd:import namespace="1684bd79-52b6-45ad-8153-7a6215e64acc"/>
    <xsd:import namespace="ca82dde9-3436-4d3d-bddd-d31447390034"/>
    <xsd:import namespace="e17e282e-9611-44ec-9739-20d5a34fe778"/>
    <xsd:import namespace="c9f238dd-bb73-4aef-a7a5-d644ad823e52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OECDMeetingDate" minOccurs="0"/>
                <xsd:element ref="ns4:OECDlanguage" minOccurs="0"/>
                <xsd:element ref="ns3:OECDExpirationDate" minOccurs="0"/>
                <xsd:element ref="ns5:OECDProjectLookup" minOccurs="0"/>
                <xsd:element ref="ns5:OECDProjectManager" minOccurs="0"/>
                <xsd:element ref="ns5:OECDProjectMembers" minOccurs="0"/>
                <xsd:element ref="ns5:OECDMainProject" minOccurs="0"/>
                <xsd:element ref="ns5:OECDPinnedBy" minOccurs="0"/>
                <xsd:element ref="ns2:OECDKimStatus" minOccurs="0"/>
                <xsd:element ref="ns5:OECDTagsCache" minOccurs="0"/>
                <xsd:element ref="ns3:_dlc_DocIdUrl" minOccurs="0"/>
                <xsd:element ref="ns6:eShareCountryTaxHTField0" minOccurs="0"/>
                <xsd:element ref="ns6:eShareTopicTaxHTField0" minOccurs="0"/>
                <xsd:element ref="ns6:eShareKeywordsTaxHTField0" minOccurs="0"/>
                <xsd:element ref="ns6:eShareCommitteeTaxHTField0" minOccurs="0"/>
                <xsd:element ref="ns6:eSharePWBTaxHTField0" minOccurs="0"/>
                <xsd:element ref="ns5:f94ef5d5be104a9b994d4c7c4f3d268a" minOccurs="0"/>
                <xsd:element ref="ns4:TaxCatchAll" minOccurs="0"/>
                <xsd:element ref="ns3:_dlc_DocIdPersistId" minOccurs="0"/>
                <xsd:element ref="ns4:TaxCatchAllLabel" minOccurs="0"/>
                <xsd:element ref="ns2:OECDKimProvenance" minOccurs="0"/>
                <xsd:element ref="ns3:_dlc_DocId" minOccurs="0"/>
                <xsd:element ref="ns5:fa9e4784786d4da6a600e050e04c81aa" minOccurs="0"/>
                <xsd:element ref="ns2:OECDKimBussinessContext" minOccurs="0"/>
                <xsd:element ref="ns5:Project_x003a_Project_x0020_status" minOccurs="0"/>
                <xsd:element ref="ns3:m49dce442af64f59b762f831aa8de435" minOccurs="0"/>
                <xsd:element ref="ns5:kd75f6e4f01741a8b1cee43ec2c0a7ac" minOccurs="0"/>
                <xsd:element ref="ns5:OECDSharingStatus" minOccurs="0"/>
                <xsd:element ref="ns5:OECDCommunityDocumentURL" minOccurs="0"/>
                <xsd:element ref="ns5:OECDCommunityDocumentID" minOccurs="0"/>
                <xsd:element ref="ns3:eShareHorizProjTaxHTField0" minOccurs="0"/>
                <xsd:element ref="ns3:OECDAllRelatedUsers" minOccurs="0"/>
                <xsd:element ref="ns5:SharedWithUsers" minOccurs="0"/>
                <xsd:element ref="ns7:IconOverlay" minOccurs="0"/>
                <xsd:element ref="ns2:OECD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4cd27-f286-408f-9ce0-33c1e0f3ab39" elementFormDefault="qualified">
    <xsd:import namespace="http://schemas.microsoft.com/office/2006/documentManagement/types"/>
    <xsd:import namespace="http://schemas.microsoft.com/office/infopath/2007/PartnerControls"/>
    <xsd:element name="OECDMeetingDate" ma:index="4" nillable="true" ma:displayName="Meeting Date" ma:default="" ma:format="DateOnly" ma:hidden="true" ma:internalName="OECDMeetingDate">
      <xsd:simpleType>
        <xsd:restriction base="dms:DateTime"/>
      </xsd:simpleType>
    </xsd:element>
    <xsd:element name="OECDKimStatus" ma:index="16" nillable="true" ma:displayName="Kim status" ma:default="Draft" ma:description="" ma:format="Dropdown" ma:hidden="true" ma:internalName="OECDKimStatus">
      <xsd:simpleType>
        <xsd:restriction base="dms:Choice">
          <xsd:enumeration value="Draft"/>
          <xsd:enumeration value="Final"/>
        </xsd:restriction>
      </xsd:simpleType>
    </xsd:element>
    <xsd:element name="OECDKimProvenance" ma:index="29" nillable="true" ma:displayName="Kim provenance" ma:description="" ma:hidden="true" ma:internalName="OECDKimProvenance">
      <xsd:simpleType>
        <xsd:restriction base="dms:Text">
          <xsd:maxLength value="255"/>
        </xsd:restriction>
      </xsd:simpleType>
    </xsd:element>
    <xsd:element name="OECDKimBussinessContext" ma:index="36" nillable="true" ma:displayName="Kim business context" ma:description="" ma:hidden="true" ma:internalName="OECDKimBussinessContext">
      <xsd:simpleType>
        <xsd:restriction base="dms:Text"/>
      </xsd:simpleType>
    </xsd:element>
    <xsd:element name="OECDYear" ma:index="50" nillable="true" ma:displayName="Year" ma:description="" ma:internalName="OECDYear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84bd79-52b6-45ad-8153-7a6215e64acc" elementFormDefault="qualified">
    <xsd:import namespace="http://schemas.microsoft.com/office/2006/documentManagement/types"/>
    <xsd:import namespace="http://schemas.microsoft.com/office/infopath/2007/PartnerControls"/>
    <xsd:element name="OECDExpirationDate" ma:index="8" nillable="true" ma:displayName="Highlights" ma:default="" ma:description="" ma:format="DateOnly" ma:hidden="true" ma:indexed="true" ma:internalName="OECDExpirationDate">
      <xsd:simpleType>
        <xsd:restriction base="dms:DateTime"/>
      </xsd:simpleType>
    </xsd:element>
    <xsd:element name="_dlc_DocIdUrl" ma:index="18" nillable="true" ma:displayName="Document ID" ma:description="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7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_dlc_DocId" ma:index="30" nillable="true" ma:displayName="Document ID" ma:description="" ma:hidden="true" ma:internalName="_dlc_DocId" ma:readOnly="true">
      <xsd:simpleType>
        <xsd:restriction base="dms:Text"/>
      </xsd:simpleType>
    </xsd:element>
    <xsd:element name="m49dce442af64f59b762f831aa8de435" ma:index="38" nillable="true" ma:taxonomy="true" ma:internalName="m49dce442af64f59b762f831aa8de435" ma:taxonomyFieldName="OECDHorizontalProjects" ma:displayName="Horizontal project" ma:readOnly="false" ma:default="" ma:fieldId="{649dce44-2af6-4f59-b762-f831aa8de435}" ma:taxonomyMulti="true" ma:sspId="27ec883c-a62c-444f-a935-fcddb579e39d" ma:termSetId="d3ca0e0e-65f9-44bf-9d98-5271504f6d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HorizProjTaxHTField0" ma:index="44" nillable="true" ma:displayName="OECDHorizontalProjects_0" ma:description="" ma:hidden="true" ma:internalName="eShareHorizProjTaxHTField0">
      <xsd:simpleType>
        <xsd:restriction base="dms:Note"/>
      </xsd:simpleType>
    </xsd:element>
    <xsd:element name="OECDAllRelatedUsers" ma:index="47" nillable="true" ma:displayName="All related users" ma:description="" ma:hidden="true" ma:internalName="OECDAllRelatedUs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2dde9-3436-4d3d-bddd-d31447390034" elementFormDefault="qualified">
    <xsd:import namespace="http://schemas.microsoft.com/office/2006/documentManagement/types"/>
    <xsd:import namespace="http://schemas.microsoft.com/office/infopath/2007/PartnerControls"/>
    <xsd:element name="OECDlanguage" ma:index="5" nillable="true" ma:displayName="Document language" ma:default="English" ma:description="" ma:format="Dropdown" ma:hidden="true" ma:internalName="OECDlanguage" ma:readOnly="false">
      <xsd:simpleType>
        <xsd:restriction base="dms:Choice">
          <xsd:enumeration value="English"/>
          <xsd:enumeration value="French"/>
        </xsd:restriction>
      </xsd:simpleType>
    </xsd:element>
    <xsd:element name="TaxCatchAll" ma:index="26" nillable="true" ma:displayName="Taxonomy Catch All Column" ma:hidden="true" ma:list="{510acfa0-d58a-46a0-af1e-eb8c813eb6b2}" ma:internalName="TaxCatchAll" ma:showField="CatchAllData" ma:web="1684bd79-52b6-45ad-8153-7a6215e64a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8" nillable="true" ma:displayName="Taxonomy Catch All Column1" ma:hidden="true" ma:list="{510acfa0-d58a-46a0-af1e-eb8c813eb6b2}" ma:internalName="TaxCatchAllLabel" ma:readOnly="true" ma:showField="CatchAllDataLabel" ma:web="1684bd79-52b6-45ad-8153-7a6215e64a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7e282e-9611-44ec-9739-20d5a34fe778" elementFormDefault="qualified">
    <xsd:import namespace="http://schemas.microsoft.com/office/2006/documentManagement/types"/>
    <xsd:import namespace="http://schemas.microsoft.com/office/infopath/2007/PartnerControls"/>
    <xsd:element name="OECDProjectLookup" ma:index="9" nillable="true" ma:displayName="Project" ma:description="" ma:hidden="true" ma:indexed="true" ma:list="e121798c-086c-442d-894f-40b8a8686382" ma:internalName="OECDProjectLookup" ma:readOnly="false" ma:showField="OECDShortProjectName" ma:web="e17e282e-9611-44ec-9739-20d5a34fe778">
      <xsd:simpleType>
        <xsd:restriction base="dms:Lookup"/>
      </xsd:simpleType>
    </xsd:element>
    <xsd:element name="OECDProjectManager" ma:index="10" nillable="true" ma:displayName="Project manager" ma:description="" ma:hidden="true" ma:indexed="true" ma:internalName="OECDProjectManag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ProjectMembers" ma:index="11" nillable="true" ma:displayName="Project members" ma:description="" ma:hidden="true" ma:internalName="OECDProjectMembers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MainProject" ma:index="14" nillable="true" ma:displayName="Main project" ma:description="" ma:hidden="true" ma:indexed="true" ma:list="e121798c-086c-442d-894f-40b8a8686382" ma:internalName="OECDMainProject" ma:readOnly="false" ma:showField="OECDShortProjectName">
      <xsd:simpleType>
        <xsd:restriction base="dms:Lookup"/>
      </xsd:simpleType>
    </xsd:element>
    <xsd:element name="OECDPinnedBy" ma:index="15" nillable="true" ma:displayName="Pinned by" ma:description="" ma:hidden="true" ma:internalName="OECDPinn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TagsCache" ma:index="17" nillable="true" ma:displayName="Tags cache" ma:description="" ma:hidden="true" ma:internalName="OECDTagsCache">
      <xsd:simpleType>
        <xsd:restriction base="dms:Note"/>
      </xsd:simpleType>
    </xsd:element>
    <xsd:element name="f94ef5d5be104a9b994d4c7c4f3d268a" ma:index="25" nillable="true" ma:displayName="Deliverable partners_0" ma:hidden="true" ma:internalName="f94ef5d5be104a9b994d4c7c4f3d268a">
      <xsd:simpleType>
        <xsd:restriction base="dms:Note"/>
      </xsd:simpleType>
    </xsd:element>
    <xsd:element name="fa9e4784786d4da6a600e050e04c81aa" ma:index="32" nillable="true" ma:displayName="Deliverable owner_0" ma:hidden="true" ma:internalName="fa9e4784786d4da6a600e050e04c81aa">
      <xsd:simpleType>
        <xsd:restriction base="dms:Note"/>
      </xsd:simpleType>
    </xsd:element>
    <xsd:element name="Project_x003a_Project_x0020_status" ma:index="37" nillable="true" ma:displayName="Project:Project status" ma:hidden="true" ma:list="e121798c-086c-442d-894f-40b8a8686382" ma:internalName="Project_x003A_Project_x0020_status" ma:readOnly="true" ma:showField="OECDProjectStatus" ma:web="e17e282e-9611-44ec-9739-20d5a34fe778">
      <xsd:simpleType>
        <xsd:restriction base="dms:Lookup"/>
      </xsd:simpleType>
    </xsd:element>
    <xsd:element name="kd75f6e4f01741a8b1cee43ec2c0a7ac" ma:index="39" nillable="true" ma:taxonomy="true" ma:internalName="kd75f6e4f01741a8b1cee43ec2c0a7ac" ma:taxonomyFieldName="OECDProjectOwnerStructure" ma:displayName="Project owner" ma:readOnly="false" ma:default="" ma:fieldId="4d75f6e4-f017-41a8-b1ce-e43ec2c0a7ac" ma:taxonomyMulti="true" ma:sspId="27ec883c-a62c-444f-a935-fcddb579e39d" ma:termSetId="aeec4dcb-19ee-4bc0-941f-681845b568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ECDSharingStatus" ma:index="41" nillable="true" ma:displayName="O.N.E Document Sharing Status" ma:description="" ma:hidden="true" ma:internalName="OECDSharingStatus">
      <xsd:simpleType>
        <xsd:restriction base="dms:Text"/>
      </xsd:simpleType>
    </xsd:element>
    <xsd:element name="OECDCommunityDocumentURL" ma:index="42" nillable="true" ma:displayName="O.N.E Community Document URL" ma:description="" ma:hidden="true" ma:internalName="OECDCommunityDocumentURL">
      <xsd:simpleType>
        <xsd:restriction base="dms:Text"/>
      </xsd:simpleType>
    </xsd:element>
    <xsd:element name="OECDCommunityDocumentID" ma:index="43" nillable="true" ma:displayName="O.N.E Community Document ID" ma:decimals="0" ma:description="" ma:hidden="true" ma:internalName="OECDCommunityDocumentID">
      <xsd:simpleType>
        <xsd:restriction base="dms:Number"/>
      </xsd:simpleType>
    </xsd:element>
    <xsd:element name="SharedWithUsers" ma:index="4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238dd-bb73-4aef-a7a5-d644ad823e52" elementFormDefault="qualified">
    <xsd:import namespace="http://schemas.microsoft.com/office/2006/documentManagement/types"/>
    <xsd:import namespace="http://schemas.microsoft.com/office/infopath/2007/PartnerControls"/>
    <xsd:element name="eShareCountryTaxHTField0" ma:index="20" nillable="true" ma:taxonomy="true" ma:internalName="eShareCountryTaxHTField0" ma:taxonomyFieldName="OECDCountry" ma:displayName="Country" ma:default="" ma:fieldId="{aa366335-bba6-4f71-86c6-f91b1ae503c2}" ma:taxonomyMulti="true" ma:sspId="27ec883c-a62c-444f-a935-fcddb579e39d" ma:termSetId="e1026e78-e24d-4b33-a8f4-6ff75b8e5a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TopicTaxHTField0" ma:index="21" nillable="true" ma:taxonomy="true" ma:internalName="eShareTopicTaxHTField0" ma:taxonomyFieldName="OECDTopic" ma:displayName="Topic" ma:default="" ma:fieldId="{9b5335f8-765c-484a-86dd-d10580650a95}" ma:taxonomyMulti="true" ma:sspId="27ec883c-a62c-444f-a935-fcddb579e39d" ma:termSetId="d0043ed9-7fdc-4b21-8641-a864cc50d2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KeywordsTaxHTField0" ma:index="22" nillable="true" ma:taxonomy="true" ma:internalName="eShareKeywordsTaxHTField0" ma:taxonomyFieldName="OECDKeywords" ma:displayName="Keywords" ma:default="" ma:fieldId="{8a7c3663-990d-467c-b1b8-bb4b775674ad}" ma:taxonomyMulti="true" ma:sspId="27ec883c-a62c-444f-a935-fcddb579e39d" ma:termSetId="f51791ee-8e04-4654-a875-fc747102cd4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ShareCommitteeTaxHTField0" ma:index="23" nillable="true" ma:taxonomy="true" ma:internalName="eShareCommitteeTaxHTField0" ma:taxonomyFieldName="OECDCommittee" ma:displayName="Committee" ma:fieldId="{29494d90-e667-47b5-adc1-d09dfb5832ab}" ma:sspId="27ec883c-a62c-444f-a935-fcddb579e39d" ma:termSetId="87919aae-be42-4481-84cf-2389a5c84ac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PWBTaxHTField0" ma:index="24" nillable="true" ma:taxonomy="true" ma:internalName="eSharePWBTaxHTField0" ma:taxonomyFieldName="OECDPWB" ma:displayName="PWB" ma:default="" ma:fieldId="{fe327ce1-b783-48aa-9b0b-52ad26d1c9f6}" ma:sspId="27ec883c-a62c-444f-a935-fcddb579e39d" ma:termSetId="7bc7477d-4ef0-4820-a158-bb7b3cda138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4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1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CtFieldPriority xmlns="http://www.oecd.org/eshare/projectsentre/CtFieldPriority/" xmlns:i="http://www.w3.org/2001/XMLSchema-instance">
  <PriorityFields xmlns:a="http://schemas.microsoft.com/2003/10/Serialization/Arrays">
    <a:string>Title</a:string>
    <a:string>OECDCountry</a:string>
    <a:string>OECDTopic</a:string>
    <a:string>OECDKeywords</a:string>
  </PriorityFields>
</CtFieldPriority>
</file>

<file path=customXml/item3.xml><?xml version="1.0" encoding="utf-8"?>
<?mso-contentType ?>
<spe:Receivers xmlns:spe="http://schemas.microsoft.com/sharepoint/events"/>
</file>

<file path=customXml/item4.xml><?xml version="1.0" encoding="utf-8"?>
<?mso-contentType ?>
<SharedContentType xmlns="Microsoft.SharePoint.Taxonomy.ContentTypeSync" SourceId="27ec883c-a62c-444f-a935-fcddb579e39d" ContentTypeId="0x0101008B4DD370EC31429186F3AD49F0D3098F00D44DBCB9EB4F45278CB5C9765BE52995" PreviousValue="false"/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ECDProjectMembers xmlns="e17e282e-9611-44ec-9739-20d5a34fe778">
      <UserInfo>
        <DisplayName>WHANG Choyi, EDU/ECS</DisplayName>
        <AccountId>2451</AccountId>
        <AccountType/>
      </UserInfo>
      <UserInfo>
        <DisplayName>GOLDING Bruce, EDU/PAI</DisplayName>
        <AccountId>2419</AccountId>
        <AccountType/>
      </UserInfo>
      <UserInfo>
        <DisplayName>LIMOGES Sophie, EDU</DisplayName>
        <AccountId>543</AccountId>
        <AccountType/>
      </UserInfo>
      <UserInfo>
        <DisplayName>DOUMET Marie-Helene, EDU/IMEP</DisplayName>
        <AccountId>1476</AccountId>
        <AccountType/>
      </UserInfo>
      <UserInfo>
        <DisplayName>ALBISER Etienne, EDU/PAI</DisplayName>
        <AccountId>141</AccountId>
        <AccountType/>
      </UserInfo>
      <UserInfo>
        <DisplayName>HECKMANN Corinne, EDU/IMEP</DisplayName>
        <AccountId>177</AccountId>
        <AccountType/>
      </UserInfo>
      <UserInfo>
        <DisplayName>GUO Yanjun, EDU/IMEP</DisplayName>
        <AccountId>3148</AccountId>
        <AccountType/>
      </UserInfo>
      <UserInfo>
        <DisplayName>ROJAS GONZALEZ Gara, EDU/IMEP</DisplayName>
        <AccountId>178</AccountId>
        <AccountType/>
      </UserInfo>
      <UserInfo>
        <DisplayName>YASSINE Hajar Sabrina, EDU/IMEP</DisplayName>
        <AccountId>3052</AccountId>
        <AccountType/>
      </UserInfo>
      <UserInfo>
        <DisplayName>CARVALHO António, EDU/IMEP</DisplayName>
        <AccountId>3674</AccountId>
        <AccountType/>
      </UserInfo>
      <UserInfo>
        <DisplayName>SEMERARO Giovanni Maria, EDU/IMEP</DisplayName>
        <AccountId>1403</AccountId>
        <AccountType/>
      </UserInfo>
      <UserInfo>
        <DisplayName>YIP Jean, EDU/PAI</DisplayName>
        <AccountId>118</AccountId>
        <AccountType/>
      </UserInfo>
      <UserInfo>
        <DisplayName>SANCHEZ SERRA Daniel, SDD/TPS</DisplayName>
        <AccountId>1491</AccountId>
        <AccountType/>
      </UserInfo>
      <UserInfo>
        <DisplayName>BAE Heewoon, EDU/ECS</DisplayName>
        <AccountId>3797</AccountId>
        <AccountType/>
      </UserInfo>
      <UserInfo>
        <DisplayName>NORMANDEAU Simon, EDU/IMEP</DisplayName>
        <AccountId>381</AccountId>
        <AccountType/>
      </UserInfo>
      <UserInfo>
        <DisplayName>ROCHE Eduardo, EDU/IMEP</DisplayName>
        <AccountId>3969</AccountId>
        <AccountType/>
      </UserInfo>
      <UserInfo>
        <DisplayName>CHU Minne, EDU/IMEP</DisplayName>
        <AccountId>4082</AccountId>
        <AccountType/>
      </UserInfo>
      <UserInfo>
        <DisplayName>TAO Chelsea, EDU/IMEP</DisplayName>
        <AccountId>4103</AccountId>
        <AccountType/>
      </UserInfo>
      <UserInfo>
        <DisplayName>KIS Viktoria, EDU/IMEP</DisplayName>
        <AccountId>204</AccountId>
        <AccountType/>
      </UserInfo>
      <UserInfo>
        <DisplayName>CABBAR Eda, EDU/IMEP</DisplayName>
        <AccountId>3770</AccountId>
        <AccountType/>
      </UserInfo>
      <UserInfo>
        <DisplayName>TURROQUES Lou, EDU/IMEP</DisplayName>
        <AccountId>3988</AccountId>
        <AccountType/>
      </UserInfo>
      <UserInfo>
        <DisplayName>CHARBONNIER Eric, EDU/IMEP</DisplayName>
        <AccountId>196</AccountId>
        <AccountType/>
      </UserInfo>
      <UserInfo>
        <DisplayName>SCHUMANN Abel, EDU/IMEP</DisplayName>
        <AccountId>3724</AccountId>
        <AccountType/>
      </UserInfo>
      <UserInfo>
        <DisplayName>BURKE Alison, EDU</DisplayName>
        <AccountId>2526</AccountId>
        <AccountType/>
      </UserInfo>
      <UserInfo>
        <DisplayName>DUARTE Elisa, EDU/PAI</DisplayName>
        <AccountId>3942</AccountId>
        <AccountType/>
      </UserInfo>
    </OECDProjectMembers>
    <OECDProjectManager xmlns="e17e282e-9611-44ec-9739-20d5a34fe778">
      <UserInfo>
        <DisplayName/>
        <AccountId>3724</AccountId>
        <AccountType/>
      </UserInfo>
    </OECDProjectManager>
    <eShareCountryTaxHTField0 xmlns="c9f238dd-bb73-4aef-a7a5-d644ad823e52">
      <Terms xmlns="http://schemas.microsoft.com/office/infopath/2007/PartnerControls"/>
    </eShareCountryTaxHTField0>
    <eShareTopic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Education</TermName>
          <TermId xmlns="http://schemas.microsoft.com/office/infopath/2007/PartnerControls">efa18019-c5e7-4d07-b5cf-a61d17d44208</TermId>
        </TermInfo>
      </Terms>
    </eShareTopicTaxHTField0>
    <OECDProjectLookup xmlns="e17e282e-9611-44ec-9739-20d5a34fe778">173</OECDProjectLookup>
    <eSharePWB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(n/a)</TermName>
          <TermId xmlns="http://schemas.microsoft.com/office/infopath/2007/PartnerControls">3adabb5f-45b7-4a20-bdde-219e8d9477af</TermId>
        </TermInfo>
      </Terms>
    </eSharePWBTaxHTField0>
    <TaxCatchAll xmlns="ca82dde9-3436-4d3d-bddd-d31447390034">
      <Value>40</Value>
      <Value>249</Value>
      <Value>21</Value>
    </TaxCatchAll>
    <kd75f6e4f01741a8b1cee43ec2c0a7ac xmlns="e17e282e-9611-44ec-9739-20d5a34fe778">
      <Terms xmlns="http://schemas.microsoft.com/office/infopath/2007/PartnerControls"/>
    </kd75f6e4f01741a8b1cee43ec2c0a7ac>
    <eShareKeywordsTaxHTField0 xmlns="c9f238dd-bb73-4aef-a7a5-d644ad823e52">
      <Terms xmlns="http://schemas.microsoft.com/office/infopath/2007/PartnerControls"/>
    </eShareKeywordsTaxHTField0>
    <m49dce442af64f59b762f831aa8de435 xmlns="1684bd79-52b6-45ad-8153-7a6215e64acc">
      <Terms xmlns="http://schemas.microsoft.com/office/infopath/2007/PartnerControls"/>
    </m49dce442af64f59b762f831aa8de435>
    <eShareCommittee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Education Policy Committee</TermName>
          <TermId xmlns="http://schemas.microsoft.com/office/infopath/2007/PartnerControls">c67b295a-63a1-442e-96af-7f8610159b9a</TermId>
        </TermInfo>
      </Terms>
    </eShareCommitteeTaxHTField0>
    <OECDKimBussinessContext xmlns="54c4cd27-f286-408f-9ce0-33c1e0f3ab39" xsi:nil="true"/>
    <OECDlanguage xmlns="ca82dde9-3436-4d3d-bddd-d31447390034">English</OECDlanguage>
    <OECDMainProject xmlns="e17e282e-9611-44ec-9739-20d5a34fe778" xsi:nil="true"/>
    <OECDExpirationDate xmlns="1684bd79-52b6-45ad-8153-7a6215e64acc" xsi:nil="true"/>
    <IconOverlay xmlns="http://schemas.microsoft.com/sharepoint/v4" xsi:nil="true"/>
    <OECDCommunityDocumentID xmlns="e17e282e-9611-44ec-9739-20d5a34fe778" xsi:nil="true"/>
    <OECDTagsCache xmlns="e17e282e-9611-44ec-9739-20d5a34fe778" xsi:nil="true"/>
    <OECDMeetingDate xmlns="54c4cd27-f286-408f-9ce0-33c1e0f3ab39" xsi:nil="true"/>
    <OECDSharingStatus xmlns="e17e282e-9611-44ec-9739-20d5a34fe778" xsi:nil="true"/>
    <OECDCommunityDocumentURL xmlns="e17e282e-9611-44ec-9739-20d5a34fe778" xsi:nil="true"/>
    <OECDYear xmlns="54c4cd27-f286-408f-9ce0-33c1e0f3ab39" xsi:nil="true"/>
    <OECDPinnedBy xmlns="e17e282e-9611-44ec-9739-20d5a34fe778">
      <UserInfo>
        <DisplayName/>
        <AccountId xsi:nil="true"/>
        <AccountType/>
      </UserInfo>
    </OECDPinnedBy>
    <OECDKimProvenance xmlns="54c4cd27-f286-408f-9ce0-33c1e0f3ab39" xsi:nil="true"/>
    <OECDKimStatus xmlns="54c4cd27-f286-408f-9ce0-33c1e0f3ab39">Draft</OECDKimStatus>
    <fa9e4784786d4da6a600e050e04c81aa xmlns="e17e282e-9611-44ec-9739-20d5a34fe778" xsi:nil="true"/>
    <OECDAllRelatedUsers xmlns="1684bd79-52b6-45ad-8153-7a6215e64acc">
      <UserInfo>
        <DisplayName/>
        <AccountId xsi:nil="true"/>
        <AccountType/>
      </UserInfo>
    </OECDAllRelatedUsers>
    <f94ef5d5be104a9b994d4c7c4f3d268a xmlns="e17e282e-9611-44ec-9739-20d5a34fe778" xsi:nil="true"/>
    <eShareHorizProjTaxHTField0 xmlns="1684bd79-52b6-45ad-8153-7a6215e64acc" xsi:nil="true"/>
  </documentManagement>
</p:properties>
</file>

<file path=customXml/item6.xml><?xml version="1.0" encoding="utf-8"?>
<?mso-contentType ?>
<FormTemplates xmlns="http://schemas.microsoft.com/sharepoint/v3/contenttype/forms">
  <Display>OECDListFormCollapsible</Display>
  <Edit>OECDListFormCollapsible</Edit>
  <New>OECDListFormCollapsible</New>
</FormTemplates>
</file>

<file path=customXml/itemProps1.xml><?xml version="1.0" encoding="utf-8"?>
<ds:datastoreItem xmlns:ds="http://schemas.openxmlformats.org/officeDocument/2006/customXml" ds:itemID="{FE2516D0-AA63-4829-95E0-BA953A77DA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c4cd27-f286-408f-9ce0-33c1e0f3ab39"/>
    <ds:schemaRef ds:uri="1684bd79-52b6-45ad-8153-7a6215e64acc"/>
    <ds:schemaRef ds:uri="ca82dde9-3436-4d3d-bddd-d31447390034"/>
    <ds:schemaRef ds:uri="e17e282e-9611-44ec-9739-20d5a34fe778"/>
    <ds:schemaRef ds:uri="c9f238dd-bb73-4aef-a7a5-d644ad823e52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FA21F2-F8FB-4E75-BD84-84040EF74B07}">
  <ds:schemaRefs>
    <ds:schemaRef ds:uri="http://www.oecd.org/eshare/projectsentre/CtFieldPriority/"/>
    <ds:schemaRef ds:uri="http://schemas.microsoft.com/2003/10/Serialization/Arrays"/>
  </ds:schemaRefs>
</ds:datastoreItem>
</file>

<file path=customXml/itemProps3.xml><?xml version="1.0" encoding="utf-8"?>
<ds:datastoreItem xmlns:ds="http://schemas.openxmlformats.org/officeDocument/2006/customXml" ds:itemID="{0EBE82E5-D23A-4736-9743-98DAF1CF024D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E3DC7F8-A621-48B5-914F-4FCFB9A7527C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5AB0A24F-B573-4DED-854E-15C7642B814F}">
  <ds:schemaRefs>
    <ds:schemaRef ds:uri="http://purl.org/dc/elements/1.1/"/>
    <ds:schemaRef ds:uri="c9f238dd-bb73-4aef-a7a5-d644ad823e52"/>
    <ds:schemaRef ds:uri="http://schemas.microsoft.com/sharepoint/v4"/>
    <ds:schemaRef ds:uri="1684bd79-52b6-45ad-8153-7a6215e64a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e17e282e-9611-44ec-9739-20d5a34fe778"/>
    <ds:schemaRef ds:uri="http://purl.org/dc/terms/"/>
    <ds:schemaRef ds:uri="ca82dde9-3436-4d3d-bddd-d31447390034"/>
    <ds:schemaRef ds:uri="http://purl.org/dc/dcmitype/"/>
    <ds:schemaRef ds:uri="54c4cd27-f286-408f-9ce0-33c1e0f3ab39"/>
    <ds:schemaRef ds:uri="http://schemas.microsoft.com/office/2006/metadata/properties"/>
    <ds:schemaRef ds:uri="http://www.w3.org/XML/1998/namespace"/>
  </ds:schemaRefs>
</ds:datastoreItem>
</file>

<file path=customXml/itemProps6.xml><?xml version="1.0" encoding="utf-8"?>
<ds:datastoreItem xmlns:ds="http://schemas.openxmlformats.org/officeDocument/2006/customXml" ds:itemID="{7C7D9C09-430B-4823-A9DF-F2849BE49A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 theme</Template>
  <TotalTime>1872</TotalTime>
  <Words>1110</Words>
  <Application>Microsoft Office PowerPoint</Application>
  <PresentationFormat>On-screen Show (16:9)</PresentationFormat>
  <Paragraphs>121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Arial Narrow</vt:lpstr>
      <vt:lpstr>Bahnschrift SemiBold SemiConden</vt:lpstr>
      <vt:lpstr>Calibri</vt:lpstr>
      <vt:lpstr>Calibri Light</vt:lpstr>
      <vt:lpstr>Wingdings</vt:lpstr>
      <vt:lpstr>EDU theme</vt:lpstr>
      <vt:lpstr>OECD_EDU_EAG_2022</vt:lpstr>
      <vt:lpstr>PowerPoint Presentation</vt:lpstr>
      <vt:lpstr>PowerPoint Presentation</vt:lpstr>
      <vt:lpstr>School closures were lengthy in Latvia and extended into 2022</vt:lpstr>
      <vt:lpstr>Recovery measures to alleviate the effects of the pandemic covered many dimensions</vt:lpstr>
      <vt:lpstr>Increased use of digital tools is an important legacy of the pandemic</vt:lpstr>
      <vt:lpstr>PowerPoint Presentation</vt:lpstr>
      <vt:lpstr>Tertiary attainment has increased even more in Latvia than on average across the OECD</vt:lpstr>
      <vt:lpstr>An increasing share of these tertiary students are international</vt:lpstr>
      <vt:lpstr>Tertiary graduates are more likely to be employed than individuals with other levels of qualification</vt:lpstr>
      <vt:lpstr>Even among tertiary-educated individuals higher levels of attainment are correlated with higher employment</vt:lpstr>
      <vt:lpstr>The wage premium from tertiary education remains high, although it does not greatly vary between levels of tertiary education in Latvia</vt:lpstr>
      <vt:lpstr>Individuals are also more likely to engage in non-formal education and training if they already have a tertiary degree</vt:lpstr>
      <vt:lpstr>Internet usage is nearly universal among tertiary educated adults</vt:lpstr>
      <vt:lpstr>PowerPoint Presentation</vt:lpstr>
      <vt:lpstr>Employment rates of tertiary graduates vary by field of study</vt:lpstr>
      <vt:lpstr>… as do wage premiums</vt:lpstr>
      <vt:lpstr>Large gender gaps by field of study persist among new entrants</vt:lpstr>
      <vt:lpstr>PowerPoint Presentation</vt:lpstr>
      <vt:lpstr>Upper secondary VET does not always provide access to tertiary education</vt:lpstr>
      <vt:lpstr>Completion rates are always lower for men in bachelor’s programmes </vt:lpstr>
      <vt:lpstr>It may be costly for students to begin tertiary studies and not reap the benefits of a degree</vt:lpstr>
      <vt:lpstr>Especially because few tertiary students in Latvia receive public financial support</vt:lpstr>
      <vt:lpstr>PowerPoint Presentation</vt:lpstr>
      <vt:lpstr>OECD countries spend on average 5% of their GDP on educational institutions from primary to tertiary levels</vt:lpstr>
      <vt:lpstr>Latvia invests more in educating young children than the average</vt:lpstr>
      <vt:lpstr>Like most other countries, spending per student is highest at the tertiary level in Latvia, although it is below the OECD average</vt:lpstr>
      <vt:lpstr>… but real spending per student from primary to tertiary education in Latvia has increased by 3.7% annually in recent years</vt:lpstr>
      <vt:lpstr>In terms of public expenditure, Latvia spends a smaller proportion of its budget on education</vt:lpstr>
      <vt:lpstr>PowerPoint Presentation</vt:lpstr>
      <vt:lpstr>Teachers' statutory starting salaries are lower than the earnings of recent tertiary graduates  - but do not greatly decrease in competitiveness over time</vt:lpstr>
      <vt:lpstr>Teachers’ actual salaries in Latvia have risen in recent years</vt:lpstr>
      <vt:lpstr>Teachers in Latvia spend a larger proportion of their statutory working time teaching</vt:lpstr>
      <vt:lpstr>Mandatory tasks of teachers vary across countries</vt:lpstr>
      <vt:lpstr>PowerPoint Presentation</vt:lpstr>
    </vt:vector>
  </TitlesOfParts>
  <Company>OECD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SCHUMANN Abel, EDU/IMEP</dc:creator>
  <cp:lastModifiedBy>Iveta Locāne</cp:lastModifiedBy>
  <cp:revision>63</cp:revision>
  <dcterms:created xsi:type="dcterms:W3CDTF">2022-09-26T07:47:54Z</dcterms:created>
  <dcterms:modified xsi:type="dcterms:W3CDTF">2022-10-05T08:25:18Z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ECDCountry">
    <vt:lpwstr/>
  </property>
  <property fmtid="{D5CDD505-2E9C-101B-9397-08002B2CF9AE}" pid="3" name="OECDTopic">
    <vt:lpwstr>21;#Education|efa18019-c5e7-4d07-b5cf-a61d17d44208</vt:lpwstr>
  </property>
  <property fmtid="{D5CDD505-2E9C-101B-9397-08002B2CF9AE}" pid="4" name="OECDCommittee">
    <vt:lpwstr>40;#Education Policy Committee|c67b295a-63a1-442e-96af-7f8610159b9a</vt:lpwstr>
  </property>
  <property fmtid="{D5CDD505-2E9C-101B-9397-08002B2CF9AE}" pid="5" name="ContentTypeId">
    <vt:lpwstr>0x0101008B4DD370EC31429186F3AD49F0D3098F00D44DBCB9EB4F45278CB5C9765BE5299500A4858B360C6A491AA753F8BCA47AA9100014A2018E1BB9544A8FBAB2EE07D37855</vt:lpwstr>
  </property>
  <property fmtid="{D5CDD505-2E9C-101B-9397-08002B2CF9AE}" pid="6" name="OECDPWB">
    <vt:lpwstr>249;#(n/a)|3adabb5f-45b7-4a20-bdde-219e8d9477af</vt:lpwstr>
  </property>
  <property fmtid="{D5CDD505-2E9C-101B-9397-08002B2CF9AE}" pid="7" name="eShareOrganisationTaxHTField0">
    <vt:lpwstr/>
  </property>
  <property fmtid="{D5CDD505-2E9C-101B-9397-08002B2CF9AE}" pid="8" name="OECDKeywords">
    <vt:lpwstr/>
  </property>
  <property fmtid="{D5CDD505-2E9C-101B-9397-08002B2CF9AE}" pid="9" name="OECDHorizontalProjects">
    <vt:lpwstr/>
  </property>
  <property fmtid="{D5CDD505-2E9C-101B-9397-08002B2CF9AE}" pid="10" name="OECDProjectOwnerStructure">
    <vt:lpwstr/>
  </property>
  <property fmtid="{D5CDD505-2E9C-101B-9397-08002B2CF9AE}" pid="11" name="OECDOrganisation">
    <vt:lpwstr/>
  </property>
</Properties>
</file>