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56" r:id="rId2"/>
    <p:sldId id="430" r:id="rId3"/>
    <p:sldId id="581" r:id="rId4"/>
    <p:sldId id="582" r:id="rId5"/>
    <p:sldId id="465" r:id="rId6"/>
    <p:sldId id="550" r:id="rId7"/>
    <p:sldId id="538" r:id="rId8"/>
    <p:sldId id="539" r:id="rId9"/>
    <p:sldId id="540" r:id="rId10"/>
    <p:sldId id="536" r:id="rId11"/>
    <p:sldId id="569" r:id="rId12"/>
    <p:sldId id="568" r:id="rId13"/>
    <p:sldId id="578" r:id="rId14"/>
    <p:sldId id="579" r:id="rId15"/>
    <p:sldId id="570" r:id="rId16"/>
    <p:sldId id="580" r:id="rId17"/>
    <p:sldId id="420" r:id="rId18"/>
    <p:sldId id="556" r:id="rId19"/>
    <p:sldId id="558" r:id="rId20"/>
    <p:sldId id="571" r:id="rId21"/>
    <p:sldId id="560" r:id="rId22"/>
    <p:sldId id="561" r:id="rId23"/>
    <p:sldId id="562" r:id="rId24"/>
    <p:sldId id="563" r:id="rId25"/>
    <p:sldId id="572" r:id="rId26"/>
    <p:sldId id="564" r:id="rId27"/>
    <p:sldId id="566" r:id="rId28"/>
    <p:sldId id="567" r:id="rId29"/>
    <p:sldId id="546" r:id="rId30"/>
    <p:sldId id="573" r:id="rId31"/>
    <p:sldId id="574" r:id="rId32"/>
    <p:sldId id="575" r:id="rId33"/>
    <p:sldId id="583" r:id="rId34"/>
    <p:sldId id="576" r:id="rId35"/>
    <p:sldId id="527" r:id="rId36"/>
    <p:sldId id="585" r:id="rId37"/>
    <p:sldId id="428" r:id="rId38"/>
  </p:sldIdLst>
  <p:sldSz cx="9144000" cy="6858000" type="screen4x3"/>
  <p:notesSz cx="6797675" cy="9928225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CC33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27" autoAdjust="0"/>
    <p:restoredTop sz="94095" autoAdjust="0"/>
  </p:normalViewPr>
  <p:slideViewPr>
    <p:cSldViewPr>
      <p:cViewPr varScale="1">
        <p:scale>
          <a:sx n="83" d="100"/>
          <a:sy n="83" d="100"/>
        </p:scale>
        <p:origin x="97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3714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ropbox\ESA%20PECS\V&#245;rdlusuuringud\T&#352;EHHI%20VABARIIK\Summary%20of%20CZ%20interviews_March%20201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ESA commitments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28575" cap="rnd">
                <a:solidFill>
                  <a:schemeClr val="accent1"/>
                </a:solidFill>
              </a:ln>
              <a:effectLst/>
            </c:spPr>
            <c:trendlineType val="linear"/>
            <c:dispRSqr val="0"/>
            <c:dispEq val="0"/>
          </c:trendline>
          <c:cat>
            <c:strRef>
              <c:f>'EFFECTS and COMMITMENTS'!$D$1:$L$1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 (est.)</c:v>
                </c:pt>
                <c:pt idx="8">
                  <c:v>2016 (est.)</c:v>
                </c:pt>
              </c:strCache>
            </c:strRef>
          </c:cat>
          <c:val>
            <c:numRef>
              <c:f>'EFFECTS and COMMITMENTS'!$D$32:$J$32</c:f>
              <c:numCache>
                <c:formatCode>General</c:formatCode>
                <c:ptCount val="7"/>
                <c:pt idx="0">
                  <c:v>49.95</c:v>
                </c:pt>
                <c:pt idx="1">
                  <c:v>4390.9400000000005</c:v>
                </c:pt>
                <c:pt idx="2">
                  <c:v>-1093.76947</c:v>
                </c:pt>
                <c:pt idx="3">
                  <c:v>6231.7395300000007</c:v>
                </c:pt>
                <c:pt idx="4">
                  <c:v>1387.807</c:v>
                </c:pt>
                <c:pt idx="5">
                  <c:v>6542.7855</c:v>
                </c:pt>
                <c:pt idx="6">
                  <c:v>5729.8666600000006</c:v>
                </c:pt>
              </c:numCache>
            </c:numRef>
          </c:val>
          <c:smooth val="0"/>
        </c:ser>
        <c:ser>
          <c:idx val="1"/>
          <c:order val="1"/>
          <c:tx>
            <c:v>Indirect Industrial Effects</c:v>
          </c:tx>
          <c:spPr>
            <a:ln w="3175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'EFFECTS and COMMITMENTS'!$D$1:$L$1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 (est.)</c:v>
                </c:pt>
                <c:pt idx="8">
                  <c:v>2016 (est.)</c:v>
                </c:pt>
              </c:strCache>
            </c:strRef>
          </c:cat>
          <c:val>
            <c:numRef>
              <c:f>'EFFECTS and COMMITMENTS'!$D$33:$L$33</c:f>
              <c:numCache>
                <c:formatCode>General</c:formatCode>
                <c:ptCount val="9"/>
                <c:pt idx="2">
                  <c:v>0</c:v>
                </c:pt>
                <c:pt idx="3">
                  <c:v>149</c:v>
                </c:pt>
                <c:pt idx="4">
                  <c:v>293</c:v>
                </c:pt>
                <c:pt idx="5">
                  <c:v>254</c:v>
                </c:pt>
                <c:pt idx="6">
                  <c:v>895.83500000000004</c:v>
                </c:pt>
                <c:pt idx="7">
                  <c:v>1700</c:v>
                </c:pt>
                <c:pt idx="8">
                  <c:v>3450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3035176"/>
        <c:axId val="253037136"/>
      </c:lineChart>
      <c:catAx>
        <c:axId val="2530351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53037136"/>
        <c:crosses val="autoZero"/>
        <c:auto val="1"/>
        <c:lblAlgn val="ctr"/>
        <c:lblOffset val="100"/>
        <c:noMultiLvlLbl val="0"/>
      </c:catAx>
      <c:valAx>
        <c:axId val="253037136"/>
        <c:scaling>
          <c:orientation val="minMax"/>
          <c:max val="6000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53035176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159B2-FEE4-435F-8120-A752565B24E9}" type="datetimeFigureOut">
              <a:rPr lang="et-EE" smtClean="0"/>
              <a:pPr/>
              <a:t>19.01.2017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5083D-202F-4F9E-BAE2-B2EDCDC2A369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45731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2B0D8-3178-4289-A4EC-4C86165CC8D7}" type="datetimeFigureOut">
              <a:rPr lang="et-EE" smtClean="0"/>
              <a:pPr/>
              <a:t>19.01.2017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1B083-D6E8-4C0F-95B4-663512FFE829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9636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1B083-D6E8-4C0F-95B4-663512FFE829}" type="slidenum">
              <a:rPr lang="et-EE" smtClean="0"/>
              <a:pPr/>
              <a:t>1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544637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1B083-D6E8-4C0F-95B4-663512FFE829}" type="slidenum">
              <a:rPr lang="et-EE" smtClean="0"/>
              <a:pPr/>
              <a:t>17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29418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1B083-D6E8-4C0F-95B4-663512FFE829}" type="slidenum">
              <a:rPr lang="et-EE" smtClean="0"/>
              <a:pPr/>
              <a:t>18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291738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1B083-D6E8-4C0F-95B4-663512FFE829}" type="slidenum">
              <a:rPr lang="et-EE" smtClean="0"/>
              <a:pPr/>
              <a:t>26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81044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1B083-D6E8-4C0F-95B4-663512FFE829}" type="slidenum">
              <a:rPr lang="et-EE" smtClean="0"/>
              <a:pPr/>
              <a:t>28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934714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1B083-D6E8-4C0F-95B4-663512FFE829}" type="slidenum">
              <a:rPr lang="et-EE" smtClean="0"/>
              <a:pPr/>
              <a:t>29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36975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1B083-D6E8-4C0F-95B4-663512FFE829}" type="slidenum">
              <a:rPr lang="et-EE" smtClean="0"/>
              <a:pPr/>
              <a:t>31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23307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sz="1200" b="0" i="0" u="none" strike="noStrike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1B083-D6E8-4C0F-95B4-663512FFE829}" type="slidenum">
              <a:rPr lang="et-EE" smtClean="0"/>
              <a:pPr/>
              <a:t>32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87935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1B083-D6E8-4C0F-95B4-663512FFE829}" type="slidenum">
              <a:rPr lang="et-EE" smtClean="0"/>
              <a:pPr/>
              <a:t>37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68055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1B083-D6E8-4C0F-95B4-663512FFE829}" type="slidenum">
              <a:rPr lang="et-EE" smtClean="0"/>
              <a:pPr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42024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1B083-D6E8-4C0F-95B4-663512FFE829}" type="slidenum">
              <a:rPr lang="et-EE" smtClean="0"/>
              <a:pPr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36301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1B083-D6E8-4C0F-95B4-663512FFE829}" type="slidenum">
              <a:rPr lang="et-EE" smtClean="0"/>
              <a:pPr/>
              <a:t>5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544637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1B083-D6E8-4C0F-95B4-663512FFE829}" type="slidenum">
              <a:rPr lang="et-EE" smtClean="0"/>
              <a:pPr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0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1B083-D6E8-4C0F-95B4-663512FFE829}" type="slidenum">
              <a:rPr lang="et-EE" smtClean="0"/>
              <a:pPr/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79912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1B083-D6E8-4C0F-95B4-663512FFE829}" type="slidenum">
              <a:rPr lang="et-EE" smtClean="0"/>
              <a:pPr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52236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1B083-D6E8-4C0F-95B4-663512FFE829}" type="slidenum">
              <a:rPr lang="et-EE" smtClean="0"/>
              <a:pPr/>
              <a:t>10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280184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1B083-D6E8-4C0F-95B4-663512FFE829}" type="slidenum">
              <a:rPr lang="et-EE" smtClean="0"/>
              <a:pPr/>
              <a:t>11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3560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stkülik 8"/>
          <p:cNvSpPr/>
          <p:nvPr/>
        </p:nvSpPr>
        <p:spPr>
          <a:xfrm>
            <a:off x="0" y="0"/>
            <a:ext cx="9144000" cy="1571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lt 7" descr="inventbalticsb.jpg"/>
          <p:cNvPicPr>
            <a:picLocks noChangeAspect="1"/>
          </p:cNvPicPr>
          <p:nvPr/>
        </p:nvPicPr>
        <p:blipFill>
          <a:blip r:embed="rId2" cstate="print"/>
          <a:srcRect r="15839"/>
          <a:stretch>
            <a:fillRect/>
          </a:stretch>
        </p:blipFill>
        <p:spPr>
          <a:xfrm>
            <a:off x="-1" y="1857365"/>
            <a:ext cx="9144001" cy="2713475"/>
          </a:xfrm>
          <a:prstGeom prst="rect">
            <a:avLst/>
          </a:prstGeom>
        </p:spPr>
      </p:pic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428596" y="2058988"/>
            <a:ext cx="8215371" cy="229870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428596" y="4643446"/>
            <a:ext cx="8215371" cy="1500198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7634-4897-42A7-AE02-EE70A601EC0C}" type="datetimeFigureOut">
              <a:rPr lang="et-EE" smtClean="0"/>
              <a:pPr/>
              <a:t>19.01.2017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2290" name="Picture 2" descr="http://invent.ee/photos/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351452"/>
            <a:ext cx="2571768" cy="505781"/>
          </a:xfrm>
          <a:prstGeom prst="rect">
            <a:avLst/>
          </a:prstGeom>
          <a:noFill/>
        </p:spPr>
      </p:pic>
      <p:sp>
        <p:nvSpPr>
          <p:cNvPr id="10" name="Ristkülik 9"/>
          <p:cNvSpPr/>
          <p:nvPr/>
        </p:nvSpPr>
        <p:spPr>
          <a:xfrm>
            <a:off x="6572265" y="6286520"/>
            <a:ext cx="2357455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7634-4897-42A7-AE02-EE70A601EC0C}" type="datetimeFigureOut">
              <a:rPr lang="et-EE" smtClean="0"/>
              <a:pPr/>
              <a:t>19.01.2017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2EDB26A-E794-4B27-BF1D-4AA8F89357C7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7634-4897-42A7-AE02-EE70A601EC0C}" type="datetimeFigureOut">
              <a:rPr lang="et-EE" smtClean="0"/>
              <a:pPr/>
              <a:t>19.01.2017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2EDB26A-E794-4B27-BF1D-4AA8F89357C7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7634-4897-42A7-AE02-EE70A601EC0C}" type="datetimeFigureOut">
              <a:rPr lang="et-EE" smtClean="0"/>
              <a:pPr/>
              <a:t>19.01.2017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7634-4897-42A7-AE02-EE70A601EC0C}" type="datetimeFigureOut">
              <a:rPr lang="et-EE" smtClean="0"/>
              <a:pPr/>
              <a:t>19.01.2017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7634-4897-42A7-AE02-EE70A601EC0C}" type="datetimeFigureOut">
              <a:rPr lang="et-EE" smtClean="0"/>
              <a:pPr/>
              <a:t>19.01.2017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2EDB26A-E794-4B27-BF1D-4AA8F89357C7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7634-4897-42A7-AE02-EE70A601EC0C}" type="datetimeFigureOut">
              <a:rPr lang="et-EE" smtClean="0"/>
              <a:pPr/>
              <a:t>19.01.2017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2EDB26A-E794-4B27-BF1D-4AA8F89357C7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7634-4897-42A7-AE02-EE70A601EC0C}" type="datetimeFigureOut">
              <a:rPr lang="et-EE" smtClean="0"/>
              <a:pPr/>
              <a:t>19.01.2017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2EDB26A-E794-4B27-BF1D-4AA8F89357C7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7634-4897-42A7-AE02-EE70A601EC0C}" type="datetimeFigureOut">
              <a:rPr lang="et-EE" smtClean="0"/>
              <a:pPr/>
              <a:t>19.01.2017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2EDB26A-E794-4B27-BF1D-4AA8F89357C7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stkülik 7"/>
          <p:cNvSpPr/>
          <p:nvPr/>
        </p:nvSpPr>
        <p:spPr>
          <a:xfrm>
            <a:off x="3500429" y="0"/>
            <a:ext cx="5643571" cy="1571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7634-4897-42A7-AE02-EE70A601EC0C}" type="datetimeFigureOut">
              <a:rPr lang="et-EE" smtClean="0"/>
              <a:pPr/>
              <a:t>19.01.2017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2EDB26A-E794-4B27-BF1D-4AA8F89357C7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7634-4897-42A7-AE02-EE70A601EC0C}" type="datetimeFigureOut">
              <a:rPr lang="et-EE" smtClean="0"/>
              <a:pPr/>
              <a:t>19.01.2017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2EDB26A-E794-4B27-BF1D-4AA8F89357C7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lt 6" descr="inventbalticsb.jpg"/>
          <p:cNvPicPr>
            <a:picLocks noChangeAspect="1"/>
          </p:cNvPicPr>
          <p:nvPr/>
        </p:nvPicPr>
        <p:blipFill>
          <a:blip r:embed="rId13" cstate="print"/>
          <a:srcRect t="18429" r="15839" b="39447"/>
          <a:stretch>
            <a:fillRect/>
          </a:stretch>
        </p:blipFill>
        <p:spPr>
          <a:xfrm>
            <a:off x="-1" y="285728"/>
            <a:ext cx="9144001" cy="1143008"/>
          </a:xfrm>
          <a:prstGeom prst="rect">
            <a:avLst/>
          </a:prstGeom>
        </p:spPr>
      </p:pic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dirty="0" smtClean="0"/>
              <a:t>Klõpsake tiitlilaadi muutmiseks</a:t>
            </a:r>
            <a:endParaRPr lang="en-US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dirty="0" smtClean="0"/>
              <a:t>Klõpsake juhtslaidi teksti laadide redigeerimiseks</a:t>
            </a:r>
          </a:p>
          <a:p>
            <a:pPr lvl="1"/>
            <a:r>
              <a:rPr lang="et-EE" dirty="0" smtClean="0"/>
              <a:t>Teine tase</a:t>
            </a:r>
          </a:p>
          <a:p>
            <a:pPr lvl="2"/>
            <a:r>
              <a:rPr lang="et-EE" dirty="0" smtClean="0"/>
              <a:t>Kolmas tase</a:t>
            </a:r>
          </a:p>
          <a:p>
            <a:pPr lvl="3"/>
            <a:r>
              <a:rPr lang="et-EE" dirty="0" smtClean="0"/>
              <a:t>Neljas tase</a:t>
            </a:r>
          </a:p>
          <a:p>
            <a:pPr lvl="4"/>
            <a:r>
              <a:rPr lang="et-EE" dirty="0" smtClean="0"/>
              <a:t>Viies tase</a:t>
            </a:r>
            <a:endParaRPr lang="en-US" dirty="0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27634-4897-42A7-AE02-EE70A601EC0C}" type="datetimeFigureOut">
              <a:rPr lang="et-EE" smtClean="0"/>
              <a:pPr/>
              <a:t>19.01.2017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pic>
        <p:nvPicPr>
          <p:cNvPr id="8" name="Picture 2" descr="http://invent.ee/photos/logo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15140" y="6286521"/>
            <a:ext cx="1985992" cy="390578"/>
          </a:xfrm>
          <a:prstGeom prst="rect">
            <a:avLst/>
          </a:prstGeom>
          <a:noFill/>
        </p:spPr>
      </p:pic>
      <p:cxnSp>
        <p:nvCxnSpPr>
          <p:cNvPr id="11" name="Sirgkonnektor 10"/>
          <p:cNvCxnSpPr/>
          <p:nvPr/>
        </p:nvCxnSpPr>
        <p:spPr>
          <a:xfrm>
            <a:off x="0" y="6215082"/>
            <a:ext cx="9144000" cy="158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1916832"/>
            <a:ext cx="8215371" cy="259228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t-EE" b="1" dirty="0" smtClean="0"/>
              <a:t>Life in ESA: </a:t>
            </a:r>
            <a:br>
              <a:rPr lang="et-EE" b="1" dirty="0" smtClean="0"/>
            </a:br>
            <a:r>
              <a:rPr lang="et-EE" b="1" dirty="0" smtClean="0"/>
              <a:t>a New Member State’s </a:t>
            </a:r>
            <a:r>
              <a:rPr lang="en-GB" b="1" dirty="0" smtClean="0"/>
              <a:t>perspective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t-E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Tõnis Eerme (Invent Baltics)</a:t>
            </a:r>
          </a:p>
          <a:p>
            <a:r>
              <a:rPr lang="et-E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Riga, January 2017</a:t>
            </a:r>
            <a:endParaRPr lang="et-E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07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dirty="0" smtClean="0"/>
              <a:t>Industrial liaison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90254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Lack of conventional space industry</a:t>
            </a:r>
            <a:endParaRPr lang="et-EE" dirty="0"/>
          </a:p>
        </p:txBody>
      </p:sp>
      <p:grpSp>
        <p:nvGrpSpPr>
          <p:cNvPr id="13" name="Canvas 4"/>
          <p:cNvGrpSpPr/>
          <p:nvPr/>
        </p:nvGrpSpPr>
        <p:grpSpPr>
          <a:xfrm>
            <a:off x="534380" y="2492896"/>
            <a:ext cx="8075240" cy="3518810"/>
            <a:chOff x="0" y="0"/>
            <a:chExt cx="5486400" cy="197485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5486400" cy="197485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sp>
        <p:pic>
          <p:nvPicPr>
            <p:cNvPr id="15" name="Picture 14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59" b="19164"/>
            <a:stretch/>
          </p:blipFill>
          <p:spPr bwMode="auto">
            <a:xfrm>
              <a:off x="1137036" y="380553"/>
              <a:ext cx="3079364" cy="1181548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16" name="Text Box 5"/>
            <p:cNvSpPr txBox="1"/>
            <p:nvPr/>
          </p:nvSpPr>
          <p:spPr>
            <a:xfrm>
              <a:off x="1606166" y="36014"/>
              <a:ext cx="2035534" cy="36000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0" rIns="9144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t-EE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Calibri"/>
                  <a:cs typeface="Times New Roman"/>
                </a:rPr>
                <a:t>Common knowledge base</a:t>
              </a:r>
              <a:endParaRPr lang="et-EE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t-EE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latin typeface="+mj-lt"/>
                  <a:ea typeface="Calibri"/>
                  <a:cs typeface="Times New Roman"/>
                </a:rPr>
                <a:t>Generic technologies</a:t>
              </a:r>
              <a:endParaRPr lang="et-EE" sz="16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j-lt"/>
                <a:ea typeface="Calibri"/>
                <a:cs typeface="Times New Roman"/>
              </a:endParaRPr>
            </a:p>
          </p:txBody>
        </p:sp>
        <p:sp>
          <p:nvSpPr>
            <p:cNvPr id="17" name="Text Box 5"/>
            <p:cNvSpPr txBox="1"/>
            <p:nvPr/>
          </p:nvSpPr>
          <p:spPr>
            <a:xfrm>
              <a:off x="693019" y="1581513"/>
              <a:ext cx="3927107" cy="32400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0" rIns="9144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t-EE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Calibri"/>
                </a:rPr>
                <a:t>Common technology requirements</a:t>
              </a:r>
              <a:endParaRPr lang="et-EE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et-EE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latin typeface="+mj-lt"/>
                  <a:ea typeface="Calibri"/>
                </a:rPr>
                <a:t>High performance </a:t>
              </a:r>
              <a:r>
                <a:rPr lang="et-EE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Calibri"/>
                </a:rPr>
                <a:t>and generic technologies</a:t>
              </a:r>
              <a:endParaRPr lang="et-EE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Times New Roman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6290156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i="1" dirty="0" smtClean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ISU </a:t>
            </a:r>
            <a:r>
              <a:rPr lang="et-EE" sz="1400" i="1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International Space University. Bridging space and society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et-EE" sz="1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technology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transfer. Space Policy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1997;14:49</a:t>
            </a:r>
            <a:r>
              <a:rPr lang="et-EE" sz="1400" i="1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60</a:t>
            </a:r>
            <a:endParaRPr lang="et-EE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926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2007-2009</a:t>
            </a:r>
            <a:r>
              <a:rPr lang="et-E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t-EE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Mapping</a:t>
            </a:r>
            <a:r>
              <a:rPr lang="et-EE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the industrial potential 			(database of </a:t>
            </a:r>
            <a:r>
              <a:rPr lang="et-EE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400 companies</a:t>
            </a:r>
            <a:r>
              <a:rPr lang="et-E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t-E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59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Awareness raising and international cooperation (1)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2008-2009</a:t>
            </a:r>
            <a:r>
              <a:rPr lang="et-E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t-EE" sz="28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study tour to ESTEC 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			dedicated</a:t>
            </a: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training sessions 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(with 		International Space University)</a:t>
            </a:r>
          </a:p>
          <a:p>
            <a:pPr marL="0" indent="0">
              <a:buNone/>
            </a:pPr>
            <a:endParaRPr lang="et-EE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2009		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More</a:t>
            </a: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t-EE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study 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tours 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ESRIN, DLR, 		EADS Astrium, and UK Space; more</a:t>
            </a: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		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training seminars</a:t>
            </a:r>
          </a:p>
          <a:p>
            <a:pPr marL="0" indent="0">
              <a:buNone/>
            </a:pPr>
            <a:endParaRPr lang="et-EE" sz="28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2010</a:t>
            </a:r>
            <a:r>
              <a:rPr lang="et-E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Space Downstream Services 			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conference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37312"/>
            <a:ext cx="940548" cy="58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Awareness raising and international cooperation (2)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2010-2012</a:t>
            </a: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NordicBaltSat</a:t>
            </a:r>
            <a:r>
              <a:rPr lang="et-EE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– </a:t>
            </a: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dedicated 		trainings and </a:t>
            </a:r>
            <a:r>
              <a:rPr lang="et-EE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Space 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Awareness 			Action Programme</a:t>
            </a:r>
          </a:p>
          <a:p>
            <a:pPr marL="0" indent="0">
              <a:buNone/>
            </a:pPr>
            <a:endParaRPr lang="et-EE" sz="28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2014		Study tour </a:t>
            </a:r>
            <a:r>
              <a:rPr lang="et-E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</a:t>
            </a: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Thales, seminars about 		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ESA relevant programmes</a:t>
            </a:r>
          </a:p>
          <a:p>
            <a:pPr marL="0" indent="0">
              <a:buNone/>
            </a:pPr>
            <a:endParaRPr lang="et-EE" sz="28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2015-2017	seminars </a:t>
            </a: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 public sector and industry 		about 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ESA programmes, tendering 		system and governance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37312"/>
            <a:ext cx="940548" cy="58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11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Awareness raising and international cooperation (3)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t-E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2016		Industry Space Days 2016 </a:t>
            </a:r>
          </a:p>
        </p:txBody>
      </p:sp>
      <p:pic>
        <p:nvPicPr>
          <p:cNvPr id="2050" name="Picture 2" descr="ESTEC ISD ühispilt messil vai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04864"/>
            <a:ext cx="7200800" cy="404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37312"/>
            <a:ext cx="940548" cy="58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9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Mapping and technology audits (1)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770984" cy="46371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t-EE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2007-2009</a:t>
            </a:r>
            <a:r>
              <a:rPr lang="et-E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t-E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Mapping</a:t>
            </a:r>
            <a:r>
              <a:rPr lang="et-EE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the industrial potential 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t-E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database of </a:t>
            </a:r>
            <a:r>
              <a:rPr lang="et-EE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400 </a:t>
            </a:r>
            <a:r>
              <a:rPr lang="et-E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companies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et-EE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t-EE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2008</a:t>
            </a: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  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1</a:t>
            </a:r>
            <a:r>
              <a:rPr lang="et-EE" sz="28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  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ESA 				Technology Audit</a:t>
            </a:r>
            <a:endParaRPr lang="et-E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t-EE" sz="28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2010-2011</a:t>
            </a:r>
            <a:r>
              <a:rPr lang="et-E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t-E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Space Directory </a:t>
            </a:r>
            <a:r>
              <a:rPr lang="et-E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Estonia, Latvia, Lithuania, and Poland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37312"/>
            <a:ext cx="940548" cy="58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84168" y="1916832"/>
            <a:ext cx="3059832" cy="37444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3384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Mapping and technology audits (2)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2012-2013	Matching records 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databases with </a:t>
            </a: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ESA Technology Tree 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60 </a:t>
            </a:r>
            <a:r>
              <a:rPr lang="et-E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companies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et-E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2014		ESA 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(pre-accession) 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Technical Visit 		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(presentations of 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17 </a:t>
            </a:r>
            <a:r>
              <a:rPr lang="et-E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companies)</a:t>
            </a:r>
          </a:p>
          <a:p>
            <a:pPr marL="0" indent="0">
              <a:buNone/>
            </a:pPr>
            <a:endParaRPr lang="et-EE" sz="28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2015		Missions of ESA </a:t>
            </a:r>
            <a:r>
              <a:rPr lang="et-E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Large System		Integrators 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(company visits and speed 		dating)</a:t>
            </a:r>
            <a:endParaRPr lang="et-E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t-EE" sz="28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37312"/>
            <a:ext cx="940548" cy="58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58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Conversion to industrial activity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t-EE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36 ideas 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the 1</a:t>
            </a:r>
            <a:r>
              <a:rPr lang="et-EE" sz="28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PECS call in 2010</a:t>
            </a:r>
          </a:p>
          <a:p>
            <a:pPr lvl="1">
              <a:spcBef>
                <a:spcPts val="1800"/>
              </a:spcBef>
            </a:pPr>
            <a:r>
              <a:rPr lang="et-E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13 funded, including 8 from industry </a:t>
            </a:r>
          </a:p>
          <a:p>
            <a:pPr>
              <a:spcBef>
                <a:spcPts val="1800"/>
              </a:spcBef>
            </a:pP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18 </a:t>
            </a:r>
            <a:r>
              <a:rPr lang="et-EE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proposals 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the </a:t>
            </a:r>
            <a:r>
              <a:rPr lang="et-E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t-EE" sz="28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nd</a:t>
            </a:r>
            <a:r>
              <a:rPr lang="et-E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PECS call in 2013</a:t>
            </a:r>
          </a:p>
          <a:p>
            <a:pPr lvl="1">
              <a:spcBef>
                <a:spcPts val="1800"/>
              </a:spcBef>
            </a:pPr>
            <a:r>
              <a:rPr lang="et-E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 funded, incl 7 from industry</a:t>
            </a:r>
          </a:p>
          <a:p>
            <a:pPr>
              <a:spcBef>
                <a:spcPts val="1800"/>
              </a:spcBef>
            </a:pPr>
            <a:endParaRPr lang="et-E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ESA-STAR – around 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40 companies 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registered</a:t>
            </a:r>
          </a:p>
          <a:p>
            <a:pPr lvl="1">
              <a:spcBef>
                <a:spcPts val="1800"/>
              </a:spcBef>
            </a:pPr>
            <a:r>
              <a:rPr lang="et-E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10 </a:t>
            </a:r>
            <a:r>
              <a:rPr lang="et-E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companies </a:t>
            </a:r>
            <a:r>
              <a:rPr lang="et-E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 ready to compete for IIS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37312"/>
            <a:ext cx="940548" cy="58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21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dirty="0" smtClean="0"/>
              <a:t>Economic impacts from ESA membership for</a:t>
            </a:r>
            <a:br>
              <a:rPr lang="et-EE" dirty="0" smtClean="0"/>
            </a:br>
            <a:r>
              <a:rPr lang="et-EE" dirty="0" smtClean="0"/>
              <a:t>small ESA member states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11845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Large research infrastructures</a:t>
            </a:r>
            <a:endParaRPr lang="et-EE" dirty="0"/>
          </a:p>
        </p:txBody>
      </p:sp>
      <p:pic>
        <p:nvPicPr>
          <p:cNvPr id="5" name="Pictur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52" y="1600200"/>
            <a:ext cx="611569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76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Presentation outline</a:t>
            </a:r>
            <a:endParaRPr lang="et-E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1520" y="1600201"/>
            <a:ext cx="8435280" cy="4205063"/>
          </a:xfrm>
        </p:spPr>
        <p:txBody>
          <a:bodyPr>
            <a:normAutofit/>
          </a:bodyPr>
          <a:lstStyle/>
          <a:p>
            <a:r>
              <a:rPr lang="et-E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Estonia’s</a:t>
            </a:r>
            <a:r>
              <a:rPr lang="et-EE" dirty="0" smtClean="0"/>
              <a:t> </a:t>
            </a:r>
            <a:r>
              <a:rPr lang="et-E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accession</a:t>
            </a:r>
            <a:r>
              <a:rPr lang="et-E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ESA</a:t>
            </a:r>
          </a:p>
          <a:p>
            <a:r>
              <a:rPr lang="et-E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Activation</a:t>
            </a:r>
            <a:r>
              <a:rPr lang="et-E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Estonian industry</a:t>
            </a:r>
          </a:p>
          <a:p>
            <a:r>
              <a:rPr lang="et-E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Economic impacts </a:t>
            </a:r>
            <a:r>
              <a:rPr lang="et-E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 ESA membership: a small country’s perspective</a:t>
            </a:r>
          </a:p>
          <a:p>
            <a:r>
              <a:rPr lang="et-E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Estonian industry in ESA </a:t>
            </a:r>
            <a:r>
              <a:rPr lang="et-E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overview and self-reflections</a:t>
            </a:r>
          </a:p>
          <a:p>
            <a:endParaRPr lang="et-EE" sz="2800" dirty="0" smtClean="0"/>
          </a:p>
        </p:txBody>
      </p:sp>
    </p:spTree>
    <p:extLst>
      <p:ext uri="{BB962C8B-B14F-4D97-AF65-F5344CB8AC3E}">
        <p14:creationId xmlns:p14="http://schemas.microsoft.com/office/powerpoint/2010/main" val="266154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Public Procurement for Innovation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  <a:defRPr/>
            </a:pPr>
            <a:endParaRPr lang="et-EE" altLang="et-EE" i="1" dirty="0" smtClean="0"/>
          </a:p>
          <a:p>
            <a:pPr marL="0" indent="0" algn="ctr">
              <a:buNone/>
              <a:defRPr/>
            </a:pPr>
            <a:r>
              <a:rPr lang="et-EE" altLang="et-EE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PPI </a:t>
            </a:r>
            <a:r>
              <a:rPr lang="et-EE" altLang="et-E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</a:t>
            </a:r>
            <a:r>
              <a:rPr lang="en-GB" altLang="et-E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purchase of a </a:t>
            </a:r>
            <a:r>
              <a:rPr lang="en-GB" altLang="et-EE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not-yet existing product or system</a:t>
            </a:r>
            <a:r>
              <a:rPr lang="en-GB" altLang="et-EE" i="1" dirty="0"/>
              <a:t> </a:t>
            </a:r>
            <a:r>
              <a:rPr lang="en-GB" altLang="et-E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whose design and production will require further, if not </a:t>
            </a:r>
            <a:r>
              <a:rPr lang="en-GB" altLang="et-EE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completely novel, technological development work</a:t>
            </a:r>
            <a:r>
              <a:rPr lang="et-EE" altLang="et-EE" i="1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9280"/>
            <a:ext cx="6732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400" i="1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GB" sz="1400" i="1" dirty="0" err="1">
                <a:solidFill>
                  <a:schemeClr val="bg1">
                    <a:lumMod val="50000"/>
                  </a:schemeClr>
                </a:solidFill>
              </a:rPr>
              <a:t>Edquist</a:t>
            </a:r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, C., Hommen, L., 2000. Public Technology Procurement and Innovation Theory, in: </a:t>
            </a:r>
            <a:r>
              <a:rPr lang="en-GB" sz="1400" i="1" dirty="0" err="1">
                <a:solidFill>
                  <a:schemeClr val="bg1">
                    <a:lumMod val="50000"/>
                  </a:schemeClr>
                </a:solidFill>
              </a:rPr>
              <a:t>Edquist</a:t>
            </a:r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, C., Hommen, L., </a:t>
            </a:r>
            <a:r>
              <a:rPr lang="en-GB" sz="1400" i="1" dirty="0" err="1">
                <a:solidFill>
                  <a:schemeClr val="bg1">
                    <a:lumMod val="50000"/>
                  </a:schemeClr>
                </a:solidFill>
              </a:rPr>
              <a:t>Tsipouri</a:t>
            </a:r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, L. (Eds.), Public Technology Procurement and Innovation, Economics of Science, Technology and Innovation. Springer US, pp. 5–70.</a:t>
            </a:r>
            <a:endParaRPr lang="et-EE" sz="14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0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Indirect industrial effects</a:t>
            </a:r>
            <a:endParaRPr lang="et-EE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9320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i="1" dirty="0" smtClean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</a:rPr>
              <a:t>Cohendet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;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Evaluating the industrial indirect effects of technology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programmes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: the case of the European Space Agency (ESA)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Programmes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1997</a:t>
            </a:r>
            <a:endParaRPr lang="et-EE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065759"/>
              </p:ext>
            </p:extLst>
          </p:nvPr>
        </p:nvGraphicFramePr>
        <p:xfrm>
          <a:off x="107504" y="1841846"/>
          <a:ext cx="8928992" cy="410743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376264"/>
                <a:gridCol w="1941855"/>
                <a:gridCol w="2195654"/>
                <a:gridCol w="241521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et-EE" sz="18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Technological</a:t>
                      </a:r>
                      <a:r>
                        <a:rPr lang="et-EE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8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effects</a:t>
                      </a:r>
                      <a:r>
                        <a:rPr lang="et-EE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8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Commercial</a:t>
                      </a:r>
                      <a:r>
                        <a:rPr lang="et-EE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8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effects</a:t>
                      </a:r>
                      <a:endParaRPr lang="en-GB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8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Organisation</a:t>
                      </a:r>
                      <a:r>
                        <a:rPr lang="et-EE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and </a:t>
                      </a:r>
                      <a:r>
                        <a:rPr lang="et-EE" sz="18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method</a:t>
                      </a:r>
                      <a:r>
                        <a:rPr lang="et-EE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8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effects</a:t>
                      </a:r>
                      <a:r>
                        <a:rPr lang="et-EE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8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Work</a:t>
                      </a:r>
                      <a:r>
                        <a:rPr lang="et-EE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8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factor</a:t>
                      </a:r>
                      <a:r>
                        <a:rPr lang="et-EE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8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effects</a:t>
                      </a:r>
                      <a:endParaRPr lang="en-GB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t-EE" sz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t-EE" sz="1700" b="1" dirty="0" err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Transfer</a:t>
                      </a:r>
                      <a:r>
                        <a:rPr lang="et-EE" sz="17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of </a:t>
                      </a:r>
                      <a:r>
                        <a:rPr lang="et-EE" sz="1700" b="1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technology</a:t>
                      </a:r>
                      <a:r>
                        <a:rPr lang="et-EE" sz="17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developed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during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an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R&amp;D programme</a:t>
                      </a:r>
                      <a:endParaRPr lang="en-GB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Derivatives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from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ESA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products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- </a:t>
                      </a:r>
                      <a:r>
                        <a:rPr lang="et-EE" sz="1700" b="1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new</a:t>
                      </a:r>
                      <a:r>
                        <a:rPr lang="et-EE" sz="17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b="1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products</a:t>
                      </a:r>
                      <a:r>
                        <a:rPr lang="et-EE" sz="17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and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product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improvements</a:t>
                      </a:r>
                      <a:endParaRPr lang="en-GB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t-EE" sz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t-EE" sz="17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Network </a:t>
                      </a:r>
                      <a:r>
                        <a:rPr lang="et-EE" sz="1700" b="1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effects</a:t>
                      </a:r>
                      <a:r>
                        <a:rPr lang="et-EE" sz="17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–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new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business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connections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t-EE" sz="1700" b="1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Reputation</a:t>
                      </a:r>
                      <a:r>
                        <a:rPr lang="et-EE" sz="17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b="1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effects</a:t>
                      </a:r>
                      <a:r>
                        <a:rPr lang="et-EE" sz="17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 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- ESA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contracts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as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a marketing tool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or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a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quality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badge</a:t>
                      </a:r>
                      <a:endParaRPr lang="en-GB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t-EE" sz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t-EE" sz="17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Changes</a:t>
                      </a:r>
                      <a:r>
                        <a:rPr lang="et-EE" sz="17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to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the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organisational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structure</a:t>
                      </a:r>
                      <a:endParaRPr lang="en-GB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Adoption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of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novel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quality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control</a:t>
                      </a:r>
                      <a:endParaRPr lang="en-GB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Experimental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procedures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tests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and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measurement</a:t>
                      </a:r>
                      <a:endParaRPr lang="en-GB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Management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methods</a:t>
                      </a:r>
                      <a:endParaRPr lang="en-GB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t-EE" sz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t-EE" sz="17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Improved</a:t>
                      </a:r>
                      <a:r>
                        <a:rPr lang="et-EE" sz="17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qualifications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and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new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skills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acquired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by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involved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personnel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Spillovers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of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expertise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into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the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other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departments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Building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up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a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critical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mass of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specialists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scientists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engineers</a:t>
                      </a:r>
                      <a:r>
                        <a:rPr lang="et-EE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and </a:t>
                      </a:r>
                      <a:r>
                        <a:rPr lang="et-EE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technicians</a:t>
                      </a:r>
                      <a:endParaRPr lang="en-GB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99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Spin-off multipliers</a:t>
            </a:r>
            <a:endParaRPr lang="et-E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 noGrp="1"/>
              </p:cNvSpPr>
              <p:nvPr>
                <p:ph idx="1"/>
              </p:nvPr>
            </p:nvSpPr>
            <p:spPr>
              <a:xfrm>
                <a:off x="2051720" y="2492896"/>
                <a:ext cx="5112568" cy="273630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endParaRPr lang="et-EE" sz="28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/>
                </a:endParaRPr>
              </a:p>
              <a:p>
                <a:pPr marL="0" indent="0" algn="ctr">
                  <a:spcBef>
                    <a:spcPts val="1200"/>
                  </a:spcBef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t-EE" sz="3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grow m:val="on"/>
                            <m:subHide m:val="on"/>
                            <m:supHide m:val="on"/>
                            <m:ctrlPr>
                              <a:rPr lang="et-EE" sz="3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d>
                              <m:dPr>
                                <m:ctrlPr>
                                  <a:rPr lang="et-EE" sz="3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t-EE" sz="36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t-EE" sz="36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𝐸𝑆𝐴</m:t>
                                    </m:r>
                                    <m:r>
                                      <a:rPr lang="et-EE" sz="36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t-EE" sz="36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𝑑𝑒𝑟𝑖𝑣𝑒𝑑</m:t>
                                    </m:r>
                                  </m:e>
                                  <m:e>
                                    <m:r>
                                      <a:rPr lang="et-EE" sz="36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𝑡𝑢𝑟𝑛𝑜𝑣𝑒𝑟</m:t>
                                    </m:r>
                                  </m:e>
                                </m:eqArr>
                              </m:e>
                            </m:d>
                            <m:r>
                              <a:rPr lang="et-EE" sz="3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 </m:t>
                            </m:r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grow m:val="on"/>
                            <m:subHide m:val="on"/>
                            <m:ctrlPr>
                              <a:rPr lang="et-EE" sz="3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>
                            <m:r>
                              <a:rPr lang="et-EE" sz="3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 </m:t>
                            </m:r>
                          </m:sup>
                          <m:e>
                            <m:r>
                              <a:rPr lang="et-EE" sz="3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et-EE" sz="3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t-EE" sz="36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t-EE" sz="36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𝑣𝑎𝑙𝑢𝑒</m:t>
                                    </m:r>
                                    <m:r>
                                      <a:rPr lang="et-EE" sz="36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t-EE" sz="36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𝑜𝑓</m:t>
                                    </m:r>
                                    <m:r>
                                      <a:rPr lang="et-EE" sz="36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et-EE" sz="36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𝐸𝑆𝐴</m:t>
                                    </m:r>
                                    <m:r>
                                      <a:rPr lang="et-EE" sz="36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t-EE" sz="36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𝑐𝑜𝑛𝑡𝑟𝑎𝑐𝑡𝑠</m:t>
                                    </m:r>
                                  </m:e>
                                </m:eqArr>
                              </m:e>
                            </m:d>
                            <m:r>
                              <a:rPr lang="et-EE" sz="3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 </m:t>
                            </m:r>
                          </m:e>
                        </m:nary>
                      </m:den>
                    </m:f>
                  </m:oMath>
                </a14:m>
                <a:r>
                  <a:rPr lang="et-EE" sz="3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endParaRPr lang="et-EE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51720" y="2492896"/>
                <a:ext cx="5112568" cy="273630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724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ESA-derived turnover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1"/>
            <a:ext cx="8507288" cy="4525963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en-GB" sz="2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Sales </a:t>
            </a:r>
            <a:r>
              <a:rPr lang="en-GB" sz="24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et-EE" sz="24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722313" indent="-366713" algn="just">
              <a:spcBef>
                <a:spcPts val="1200"/>
              </a:spcBef>
              <a:buFont typeface="+mj-lt"/>
              <a:buAutoNum type="arabicPeriod"/>
            </a:pPr>
            <a:r>
              <a:rPr lang="en-GB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new </a:t>
            </a:r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products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based on the technology or expertise that has been developed in </a:t>
            </a:r>
            <a:r>
              <a:rPr lang="et-E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relation to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ESA 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contracts</a:t>
            </a:r>
            <a:endParaRPr lang="et-E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2313" lvl="0" indent="-366713" algn="just">
              <a:spcBef>
                <a:spcPts val="1200"/>
              </a:spcBef>
              <a:buFont typeface="+mj-lt"/>
              <a:buAutoNum type="arabicPeriod"/>
            </a:pPr>
            <a:r>
              <a:rPr lang="en-GB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existing </a:t>
            </a:r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products that have undergone improvements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result of the technology and expertise that has been developed in </a:t>
            </a:r>
            <a:r>
              <a:rPr lang="et-E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relation to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ESA 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contracts</a:t>
            </a:r>
            <a:endParaRPr lang="et-E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2313" lvl="0" indent="-366713" algn="just">
              <a:spcBef>
                <a:spcPts val="1200"/>
              </a:spcBef>
              <a:buFont typeface="+mj-lt"/>
              <a:buAutoNum type="arabicPeriod"/>
            </a:pPr>
            <a:r>
              <a:rPr lang="en-GB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new </a:t>
            </a:r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or existing products due to the goodwill or reputation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achieved because the business is related to ESA 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activities</a:t>
            </a:r>
            <a:endParaRPr lang="et-E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2313" lvl="0" indent="-366713" algn="just">
              <a:spcBef>
                <a:spcPts val="1200"/>
              </a:spcBef>
              <a:buFont typeface="+mj-lt"/>
              <a:buAutoNum type="arabicPeriod"/>
            </a:pPr>
            <a:r>
              <a:rPr lang="en-GB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subcontracting</a:t>
            </a: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ESA 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activities</a:t>
            </a:r>
            <a:endParaRPr lang="et-E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3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Legacy studies</a:t>
            </a:r>
            <a:endParaRPr lang="et-E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3389101"/>
              </p:ext>
            </p:extLst>
          </p:nvPr>
        </p:nvGraphicFramePr>
        <p:xfrm>
          <a:off x="179512" y="1916832"/>
          <a:ext cx="8856983" cy="3930722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538289"/>
                <a:gridCol w="1421427"/>
                <a:gridCol w="1241084"/>
                <a:gridCol w="1656183"/>
              </a:tblGrid>
              <a:tr h="382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Study</a:t>
                      </a:r>
                      <a:endParaRPr lang="et-EE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ESA 1980</a:t>
                      </a:r>
                      <a:endParaRPr lang="et-EE" sz="18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ESA 1988</a:t>
                      </a:r>
                      <a:endParaRPr lang="et-EE" sz="18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Canada 1989</a:t>
                      </a:r>
                      <a:endParaRPr lang="et-EE" sz="18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82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Period covered</a:t>
                      </a:r>
                      <a:endParaRPr lang="et-EE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1964-1982</a:t>
                      </a:r>
                      <a:endParaRPr lang="et-EE" sz="18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1977-1991</a:t>
                      </a:r>
                      <a:endParaRPr lang="et-EE" sz="18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1979-1993</a:t>
                      </a:r>
                      <a:endParaRPr lang="et-EE" sz="18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62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Number of firms in the panel</a:t>
                      </a:r>
                      <a:endParaRPr lang="et-EE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128</a:t>
                      </a:r>
                      <a:endParaRPr lang="et-EE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67</a:t>
                      </a:r>
                      <a:endParaRPr lang="et-EE" sz="18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10</a:t>
                      </a:r>
                      <a:endParaRPr lang="et-EE" sz="18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2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Spin-off multiplier</a:t>
                      </a:r>
                      <a:endParaRPr lang="et-EE" sz="18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2,9</a:t>
                      </a:r>
                      <a:endParaRPr lang="et-EE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3,2</a:t>
                      </a:r>
                      <a:endParaRPr lang="et-EE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3,5</a:t>
                      </a:r>
                      <a:endParaRPr lang="et-EE" sz="18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09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Indirect</a:t>
                      </a: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effects</a:t>
                      </a: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outside</a:t>
                      </a: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space</a:t>
                      </a: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sector</a:t>
                      </a: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t-EE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(%)</a:t>
                      </a:r>
                      <a:endParaRPr lang="et-EE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50%</a:t>
                      </a:r>
                      <a:endParaRPr lang="et-EE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21%</a:t>
                      </a:r>
                      <a:endParaRPr lang="et-EE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24%</a:t>
                      </a:r>
                      <a:endParaRPr lang="et-EE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0098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Nature of effects: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t-EE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Technological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t-EE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Commercial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t-EE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Organisation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t-EE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Work factor</a:t>
                      </a:r>
                      <a:endParaRPr lang="et-EE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25%</a:t>
                      </a:r>
                    </a:p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27%</a:t>
                      </a:r>
                    </a:p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19%</a:t>
                      </a:r>
                    </a:p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29%</a:t>
                      </a:r>
                      <a:endParaRPr lang="et-EE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32%</a:t>
                      </a:r>
                    </a:p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8%</a:t>
                      </a:r>
                    </a:p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6%</a:t>
                      </a:r>
                    </a:p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54%</a:t>
                      </a:r>
                      <a:endParaRPr lang="et-EE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40%</a:t>
                      </a:r>
                    </a:p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18%</a:t>
                      </a:r>
                    </a:p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18%</a:t>
                      </a:r>
                    </a:p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t-EE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24%</a:t>
                      </a:r>
                      <a:endParaRPr lang="et-EE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4644008" y="2996952"/>
            <a:ext cx="4312656" cy="432048"/>
          </a:xfrm>
          <a:prstGeom prst="ellipse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5" name="TextBox 4"/>
          <p:cNvSpPr txBox="1"/>
          <p:nvPr/>
        </p:nvSpPr>
        <p:spPr>
          <a:xfrm>
            <a:off x="0" y="6309320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i="1" dirty="0" smtClean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</a:rPr>
              <a:t>Cohendet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;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Evaluating the industrial indirect effects of technology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programmes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: the case of the European Space Agency (ESA)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Programmes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1997</a:t>
            </a:r>
            <a:endParaRPr lang="et-EE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6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Benchmarking</a:t>
            </a:r>
            <a:endParaRPr lang="et-EE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917383"/>
              </p:ext>
            </p:extLst>
          </p:nvPr>
        </p:nvGraphicFramePr>
        <p:xfrm>
          <a:off x="107503" y="2348880"/>
          <a:ext cx="8799600" cy="327967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63853"/>
                <a:gridCol w="1554406"/>
                <a:gridCol w="1554821"/>
                <a:gridCol w="1613260"/>
                <a:gridCol w="1613260"/>
              </a:tblGrid>
              <a:tr h="5821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t-EE" sz="16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et-E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t-EE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t-EE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t-EE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t-EE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779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t-EE" sz="2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GB" sz="2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Time series</a:t>
                      </a:r>
                      <a:endParaRPr lang="et-EE" sz="22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t-EE" sz="2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t-EE" sz="2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t-EE" sz="2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2005-2012</a:t>
                      </a:r>
                      <a:endParaRPr lang="et-EE" sz="2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t-EE" sz="2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t-EE" sz="2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2000-2007</a:t>
                      </a:r>
                      <a:endParaRPr lang="et-EE" sz="2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t-EE" sz="2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t-EE" sz="2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2004-2011</a:t>
                      </a:r>
                      <a:endParaRPr lang="et-EE" sz="2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t-EE" sz="2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t-EE" sz="2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2002-2009</a:t>
                      </a:r>
                      <a:endParaRPr lang="et-EE" sz="2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7131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t-EE" sz="2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GB" sz="2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Value </a:t>
                      </a:r>
                      <a:r>
                        <a:rPr lang="en-GB" sz="2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of the </a:t>
                      </a:r>
                      <a:r>
                        <a:rPr lang="en-GB" sz="2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multiplier</a:t>
                      </a:r>
                      <a:endParaRPr lang="et-EE" sz="2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t-EE" sz="2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6.4</a:t>
                      </a:r>
                      <a:endParaRPr lang="et-EE" sz="2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t-EE" sz="2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4.7</a:t>
                      </a:r>
                      <a:endParaRPr lang="et-EE" sz="2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t-EE" sz="220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3.4-3.7</a:t>
                      </a:r>
                      <a:endParaRPr lang="et-EE" sz="2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t-EE" sz="2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t-EE" sz="2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050" name="Picture 2" descr="http://www.littleexplorers.com/europe/portugal/Flagbig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2" b="7450"/>
          <a:stretch/>
        </p:blipFill>
        <p:spPr bwMode="auto">
          <a:xfrm>
            <a:off x="7543816" y="2060848"/>
            <a:ext cx="1142984" cy="756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littleexplorers.com/europe/ireland/Flagbig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6"/>
          <a:stretch/>
        </p:blipFill>
        <p:spPr bwMode="auto">
          <a:xfrm>
            <a:off x="5852610" y="2060848"/>
            <a:ext cx="1337163" cy="756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lag of Denmar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4"/>
          <a:stretch/>
        </p:blipFill>
        <p:spPr bwMode="auto">
          <a:xfrm>
            <a:off x="4507188" y="2060848"/>
            <a:ext cx="1044879" cy="756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lag of Norw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"/>
          <a:stretch/>
        </p:blipFill>
        <p:spPr bwMode="auto">
          <a:xfrm>
            <a:off x="2915816" y="2060848"/>
            <a:ext cx="1000960" cy="756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01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The Czech experience</a:t>
            </a:r>
            <a:endParaRPr lang="et-EE" dirty="0"/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3880200097"/>
              </p:ext>
            </p:extLst>
          </p:nvPr>
        </p:nvGraphicFramePr>
        <p:xfrm>
          <a:off x="827584" y="1700808"/>
          <a:ext cx="7848872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3491880" y="3789040"/>
            <a:ext cx="4176464" cy="0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32040" y="3255367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Lag of 5 years!</a:t>
            </a:r>
            <a:endParaRPr lang="et-EE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91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Successful ESA membership</a:t>
            </a:r>
            <a:endParaRPr lang="et-E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61157"/>
            <a:ext cx="5544616" cy="450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2267744" y="1812467"/>
            <a:ext cx="3168352" cy="1008112"/>
          </a:xfrm>
          <a:prstGeom prst="ellipse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600" b="1" dirty="0" smtClean="0">
                <a:solidFill>
                  <a:schemeClr val="bg1"/>
                </a:solidFill>
              </a:rPr>
              <a:t>Ideal state!</a:t>
            </a:r>
            <a:endParaRPr lang="et-EE" sz="1600" b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212232" y="3036603"/>
            <a:ext cx="2223864" cy="1368152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600" b="1" dirty="0" smtClean="0">
                <a:solidFill>
                  <a:schemeClr val="bg1"/>
                </a:solidFill>
              </a:rPr>
              <a:t>Reasonable?</a:t>
            </a:r>
            <a:endParaRPr lang="et-EE" sz="1600" b="1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35968" y="3252627"/>
            <a:ext cx="2376264" cy="2304256"/>
          </a:xfrm>
          <a:prstGeom prst="ellipse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600" b="1" dirty="0" smtClean="0">
                <a:solidFill>
                  <a:srgbClr val="FF0000"/>
                </a:solidFill>
              </a:rPr>
              <a:t>Waste of resources?</a:t>
            </a:r>
            <a:endParaRPr lang="et-EE" sz="1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0152" y="2288339"/>
            <a:ext cx="3203848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0"/>
              </a:spcBef>
            </a:pPr>
            <a:r>
              <a:rPr lang="et-EE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It takes time </a:t>
            </a:r>
            <a:r>
              <a:rPr lang="et-E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take off</a:t>
            </a:r>
          </a:p>
          <a:p>
            <a:pPr>
              <a:spcBef>
                <a:spcPts val="3000"/>
              </a:spcBef>
            </a:pPr>
            <a:r>
              <a:rPr lang="et-E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X-</a:t>
            </a:r>
            <a:r>
              <a:rPr lang="et-EE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axis</a:t>
            </a:r>
            <a:r>
              <a:rPr lang="et-E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t-E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et-EE" sz="22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scale</a:t>
            </a:r>
            <a:r>
              <a:rPr lang="et-E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>
              <a:spcBef>
                <a:spcPts val="3000"/>
              </a:spcBef>
            </a:pPr>
            <a:r>
              <a:rPr lang="et-EE" sz="2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Different</a:t>
            </a:r>
            <a:r>
              <a:rPr lang="et-EE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criteria </a:t>
            </a:r>
            <a:r>
              <a:rPr lang="et-E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 different stakeholders</a:t>
            </a:r>
          </a:p>
          <a:p>
            <a:pPr>
              <a:spcBef>
                <a:spcPts val="3000"/>
              </a:spcBef>
            </a:pPr>
            <a:r>
              <a:rPr lang="et-EE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Private</a:t>
            </a:r>
            <a:r>
              <a:rPr lang="et-E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t-E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vs </a:t>
            </a:r>
            <a:r>
              <a:rPr lang="et-EE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social</a:t>
            </a:r>
            <a:endParaRPr lang="et-E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73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dirty="0" smtClean="0"/>
              <a:t>Estonian industry and ESA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8826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Estonian suppliers to ESA</a:t>
            </a:r>
            <a:endParaRPr lang="et-EE" dirty="0"/>
          </a:p>
        </p:txBody>
      </p:sp>
      <p:sp>
        <p:nvSpPr>
          <p:cNvPr id="22" name="TextBox 21"/>
          <p:cNvSpPr txBox="1"/>
          <p:nvPr/>
        </p:nvSpPr>
        <p:spPr>
          <a:xfrm>
            <a:off x="107504" y="4367605"/>
            <a:ext cx="3996000" cy="4308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t-E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Regio/Reach-U</a:t>
            </a:r>
            <a:endParaRPr lang="et-EE" sz="2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7504" y="2719537"/>
            <a:ext cx="3996000" cy="4308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Myoton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7504" y="3262718"/>
            <a:ext cx="3996000" cy="456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Skeleton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Technologies</a:t>
            </a:r>
            <a:endParaRPr lang="et-EE" sz="2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7504" y="3807467"/>
            <a:ext cx="3996000" cy="4308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Tensiotrace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4211961" y="3262718"/>
            <a:ext cx="2243572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Eesti Materjalitehnoloogiate Arenduskeskuse AS</a:t>
            </a:r>
            <a:endParaRPr lang="en-GB" sz="16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04" name="Rounded Rectangle 1103"/>
          <p:cNvSpPr/>
          <p:nvPr/>
        </p:nvSpPr>
        <p:spPr>
          <a:xfrm>
            <a:off x="107504" y="2136496"/>
            <a:ext cx="1908000" cy="50822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/>
              <a:t>PECS-1</a:t>
            </a:r>
            <a:endParaRPr lang="et-EE" dirty="0"/>
          </a:p>
        </p:txBody>
      </p:sp>
      <p:sp>
        <p:nvSpPr>
          <p:cNvPr id="213" name="Rounded Rectangle 212"/>
          <p:cNvSpPr/>
          <p:nvPr/>
        </p:nvSpPr>
        <p:spPr>
          <a:xfrm>
            <a:off x="2105504" y="2148234"/>
            <a:ext cx="1980000" cy="50822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/>
              <a:t>PECS-2</a:t>
            </a:r>
            <a:endParaRPr lang="et-EE" dirty="0"/>
          </a:p>
        </p:txBody>
      </p:sp>
      <p:sp>
        <p:nvSpPr>
          <p:cNvPr id="215" name="TextBox 214"/>
          <p:cNvSpPr txBox="1"/>
          <p:nvPr/>
        </p:nvSpPr>
        <p:spPr>
          <a:xfrm>
            <a:off x="107504" y="4906995"/>
            <a:ext cx="2016000" cy="4308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Vertex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Estonia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2267744" y="4922999"/>
            <a:ext cx="1836000" cy="4308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CGI </a:t>
            </a:r>
            <a:r>
              <a:rPr lang="en-GB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Eesti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107504" y="5446385"/>
            <a:ext cx="2016000" cy="4308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Estrotech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2267744" y="5446385"/>
            <a:ext cx="1836000" cy="4308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IB </a:t>
            </a:r>
            <a:r>
              <a:rPr lang="en-GB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Krates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1" name="Rounded Rectangle 220"/>
          <p:cNvSpPr/>
          <p:nvPr/>
        </p:nvSpPr>
        <p:spPr>
          <a:xfrm>
            <a:off x="7053908" y="2136496"/>
            <a:ext cx="2052000" cy="508224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/>
              <a:t>Industry Incentive Scheme</a:t>
            </a:r>
            <a:endParaRPr lang="et-EE" dirty="0"/>
          </a:p>
        </p:txBody>
      </p:sp>
      <p:sp>
        <p:nvSpPr>
          <p:cNvPr id="29" name="Oval 28"/>
          <p:cNvSpPr/>
          <p:nvPr/>
        </p:nvSpPr>
        <p:spPr>
          <a:xfrm>
            <a:off x="251520" y="4395922"/>
            <a:ext cx="1116000" cy="36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/>
              <a:t>IAP</a:t>
            </a:r>
            <a:endParaRPr lang="et-EE" dirty="0"/>
          </a:p>
        </p:txBody>
      </p:sp>
      <p:sp>
        <p:nvSpPr>
          <p:cNvPr id="224" name="TextBox 223"/>
          <p:cNvSpPr txBox="1"/>
          <p:nvPr/>
        </p:nvSpPr>
        <p:spPr>
          <a:xfrm>
            <a:off x="4211960" y="2719537"/>
            <a:ext cx="2243572" cy="4308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2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43 </a:t>
            </a:r>
            <a:r>
              <a:rPr lang="en-GB" sz="22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  <a:r>
              <a:rPr lang="et-EE" sz="22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(Streago)</a:t>
            </a:r>
            <a:endParaRPr lang="en-GB" sz="22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7053908" y="2726214"/>
            <a:ext cx="2052000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t-E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Reach-U</a:t>
            </a:r>
            <a:endParaRPr lang="et-EE" sz="2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7053908" y="4362952"/>
            <a:ext cx="2052000" cy="846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Skeleton Technologies</a:t>
            </a:r>
            <a:endParaRPr lang="et-EE" sz="2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7056504" y="3256015"/>
            <a:ext cx="2052000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CGI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Eesti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7053908" y="3817977"/>
            <a:ext cx="2052000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IB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Krates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0" name="Rounded Rectangle 229"/>
          <p:cNvSpPr/>
          <p:nvPr/>
        </p:nvSpPr>
        <p:spPr>
          <a:xfrm>
            <a:off x="4211960" y="2136496"/>
            <a:ext cx="2243572" cy="50822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/>
              <a:t>PECS-3</a:t>
            </a:r>
            <a:endParaRPr lang="et-EE" dirty="0"/>
          </a:p>
        </p:txBody>
      </p:sp>
      <p:sp>
        <p:nvSpPr>
          <p:cNvPr id="24" name="TextBox 23"/>
          <p:cNvSpPr txBox="1"/>
          <p:nvPr/>
        </p:nvSpPr>
        <p:spPr>
          <a:xfrm>
            <a:off x="7053908" y="5346420"/>
            <a:ext cx="2052000" cy="4485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</a:pPr>
            <a:r>
              <a:rPr lang="et-EE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Times New Roman"/>
              </a:rPr>
              <a:t>Kappazeta</a:t>
            </a:r>
            <a:endParaRPr lang="et-EE" sz="2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504" y="5985775"/>
            <a:ext cx="2016000" cy="4308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t-E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Modesat/Xilinx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11960" y="4206009"/>
            <a:ext cx="2243572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t-EE" sz="22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Satrian Aerospace</a:t>
            </a:r>
            <a:endParaRPr lang="en-GB" sz="22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" name="Elbow Connector 3"/>
          <p:cNvCxnSpPr>
            <a:stCxn id="220" idx="3"/>
            <a:endCxn id="229" idx="1"/>
          </p:cNvCxnSpPr>
          <p:nvPr/>
        </p:nvCxnSpPr>
        <p:spPr>
          <a:xfrm flipV="1">
            <a:off x="4103744" y="4033421"/>
            <a:ext cx="2950164" cy="1628408"/>
          </a:xfrm>
          <a:prstGeom prst="bentConnector3">
            <a:avLst>
              <a:gd name="adj1" fmla="val 92507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Elbow Connector 7"/>
          <p:cNvCxnSpPr>
            <a:stCxn id="22" idx="3"/>
          </p:cNvCxnSpPr>
          <p:nvPr/>
        </p:nvCxnSpPr>
        <p:spPr>
          <a:xfrm flipV="1">
            <a:off x="4103504" y="3048198"/>
            <a:ext cx="2950404" cy="1534851"/>
          </a:xfrm>
          <a:prstGeom prst="bentConnector3">
            <a:avLst>
              <a:gd name="adj1" fmla="val 82173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267744" y="5969771"/>
            <a:ext cx="18360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t-E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Invent Baltics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1760" y="1542145"/>
            <a:ext cx="1368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2013</a:t>
            </a:r>
            <a:endParaRPr lang="et-EE" sz="2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7200" y="1542144"/>
            <a:ext cx="1368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2010</a:t>
            </a:r>
            <a:endParaRPr lang="et-EE" sz="2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49670" y="1529932"/>
            <a:ext cx="1368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2014</a:t>
            </a:r>
            <a:endParaRPr lang="et-EE" sz="2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395832" y="1559969"/>
            <a:ext cx="1368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2016</a:t>
            </a:r>
            <a:endParaRPr lang="et-EE" sz="2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5" name="Elbow Connector 44"/>
          <p:cNvCxnSpPr/>
          <p:nvPr/>
        </p:nvCxnSpPr>
        <p:spPr>
          <a:xfrm flipV="1">
            <a:off x="4085504" y="3496943"/>
            <a:ext cx="2950164" cy="1628408"/>
          </a:xfrm>
          <a:prstGeom prst="bentConnector3">
            <a:avLst>
              <a:gd name="adj1" fmla="val 8867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endCxn id="226" idx="1"/>
          </p:cNvCxnSpPr>
          <p:nvPr/>
        </p:nvCxnSpPr>
        <p:spPr>
          <a:xfrm>
            <a:off x="4079683" y="3478028"/>
            <a:ext cx="2974225" cy="1307925"/>
          </a:xfrm>
          <a:prstGeom prst="bentConnector3">
            <a:avLst>
              <a:gd name="adj1" fmla="val 85429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1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Invent Baltics is...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t-E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boutique-style consultancy </a:t>
            </a:r>
            <a:r>
              <a:rPr lang="et-E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firm specializing in assisting Nordic companies and R&amp;D organisations acquire </a:t>
            </a:r>
            <a:r>
              <a:rPr lang="et-E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non-dilutive funding</a:t>
            </a:r>
            <a:r>
              <a:rPr lang="et-E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t-E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(mostly Horizon 2020)</a:t>
            </a:r>
            <a:endParaRPr lang="et-E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t-EE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t-E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Established 2006</a:t>
            </a:r>
          </a:p>
          <a:p>
            <a:r>
              <a:rPr lang="et-E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Sales in &gt;10 markets</a:t>
            </a:r>
          </a:p>
          <a:p>
            <a:r>
              <a:rPr lang="et-E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12 people</a:t>
            </a:r>
            <a:endParaRPr lang="et-E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0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Technological effects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1"/>
            <a:ext cx="5976664" cy="45651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t-E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Advancing </a:t>
            </a:r>
            <a:r>
              <a:rPr lang="et-EE" sz="2800" b="1" dirty="0" smtClean="0">
                <a:solidFill>
                  <a:schemeClr val="accent1"/>
                </a:solidFill>
              </a:rPr>
              <a:t>innovative technologies</a:t>
            </a:r>
          </a:p>
          <a:p>
            <a:pPr marL="0" indent="0">
              <a:buNone/>
            </a:pPr>
            <a:endParaRPr lang="et-EE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BUT </a:t>
            </a:r>
          </a:p>
          <a:p>
            <a:pPr marL="0" indent="0">
              <a:buNone/>
            </a:pPr>
            <a:endParaRPr lang="et-E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 </a:t>
            </a:r>
            <a:r>
              <a:rPr lang="et-EE" sz="2800" b="1" dirty="0" smtClean="0">
                <a:solidFill>
                  <a:schemeClr val="accent1"/>
                </a:solidFill>
              </a:rPr>
              <a:t>low maturity level (TRL)</a:t>
            </a:r>
          </a:p>
          <a:p>
            <a:pPr lvl="2"/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Conditions set in AO</a:t>
            </a:r>
          </a:p>
          <a:p>
            <a:pPr lvl="2"/>
            <a:endParaRPr lang="et-E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t-EE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8" name="Picture 4" descr="http://www.esa.int/var/esa/storage/images/esa_multimedia/images/2012/11/technology_readiness_levels/12084522-2-eng-GB/Technology_Readiness_Levels_me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339" y="1469479"/>
            <a:ext cx="2689101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Brace 3"/>
          <p:cNvSpPr/>
          <p:nvPr/>
        </p:nvSpPr>
        <p:spPr>
          <a:xfrm>
            <a:off x="4355976" y="3573016"/>
            <a:ext cx="1584176" cy="1512168"/>
          </a:xfrm>
          <a:prstGeom prst="leftBrace">
            <a:avLst>
              <a:gd name="adj1" fmla="val 8333"/>
              <a:gd name="adj2" fmla="val 52708"/>
            </a:avLst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5" name="TextBox 4"/>
          <p:cNvSpPr txBox="1"/>
          <p:nvPr/>
        </p:nvSpPr>
        <p:spPr>
          <a:xfrm>
            <a:off x="8316416" y="4329100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ESA</a:t>
            </a:r>
            <a:endParaRPr lang="et-EE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16416" y="3861048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ESA</a:t>
            </a:r>
            <a:endParaRPr lang="et-EE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16416" y="3419708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VC</a:t>
            </a:r>
            <a:endParaRPr lang="et-E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44408" y="298766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H2020</a:t>
            </a:r>
            <a:endParaRPr lang="et-E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44408" y="248360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H2020</a:t>
            </a:r>
            <a:endParaRPr lang="et-E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8424" y="1988840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VC</a:t>
            </a:r>
            <a:endParaRPr lang="et-E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6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Technological effects</a:t>
            </a:r>
            <a:endParaRPr lang="et-E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1520" y="1600201"/>
            <a:ext cx="8435280" cy="4205063"/>
          </a:xfrm>
        </p:spPr>
        <p:txBody>
          <a:bodyPr>
            <a:noAutofit/>
          </a:bodyPr>
          <a:lstStyle/>
          <a:p>
            <a:r>
              <a:rPr lang="et-EE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„...We would not have developed </a:t>
            </a:r>
            <a:r>
              <a:rPr lang="et-EE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prototype </a:t>
            </a:r>
            <a:r>
              <a:rPr lang="et-EE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without an ESA contract...“</a:t>
            </a:r>
          </a:p>
          <a:p>
            <a:endParaRPr lang="et-EE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t-EE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„...We </a:t>
            </a:r>
            <a:r>
              <a:rPr lang="et-EE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developed </a:t>
            </a:r>
            <a:r>
              <a:rPr lang="et-EE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new competences </a:t>
            </a:r>
            <a:r>
              <a:rPr lang="et-EE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enabling us to compete for commercial contracts and public tenders in nearby countries...“</a:t>
            </a:r>
          </a:p>
          <a:p>
            <a:endParaRPr lang="et-EE" sz="28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t-EE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„...</a:t>
            </a:r>
            <a:r>
              <a:rPr lang="et-EE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</a:t>
            </a:r>
            <a:r>
              <a:rPr lang="et-EE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built up </a:t>
            </a:r>
            <a:r>
              <a:rPr lang="et-EE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unique competence </a:t>
            </a:r>
            <a:r>
              <a:rPr lang="et-EE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improving our status inside a large multinational corporation...“</a:t>
            </a:r>
            <a:endParaRPr lang="et-EE" sz="28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t-EE" sz="28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t-EE" sz="2800" dirty="0" smtClean="0"/>
          </a:p>
        </p:txBody>
      </p:sp>
    </p:spTree>
    <p:extLst>
      <p:ext uri="{BB962C8B-B14F-4D97-AF65-F5344CB8AC3E}">
        <p14:creationId xmlns:p14="http://schemas.microsoft.com/office/powerpoint/2010/main" val="315888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Commercial effects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t-EE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as a </a:t>
            </a:r>
            <a:r>
              <a:rPr lang="et-EE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marketing reference </a:t>
            </a:r>
            <a:r>
              <a:rPr lang="et-EE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expansion of </a:t>
            </a:r>
            <a:r>
              <a:rPr lang="et-EE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business networks </a:t>
            </a:r>
            <a:r>
              <a:rPr lang="et-EE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ESA suppliers </a:t>
            </a:r>
          </a:p>
          <a:p>
            <a:pPr lvl="1"/>
            <a:r>
              <a:rPr lang="et-EE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Access</a:t>
            </a:r>
            <a:r>
              <a:rPr lang="et-EE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new contacts, incl. major players</a:t>
            </a:r>
          </a:p>
          <a:p>
            <a:pPr lvl="1"/>
            <a:r>
              <a:rPr lang="et-EE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Unsolicited orders </a:t>
            </a:r>
            <a:r>
              <a:rPr lang="et-EE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from customers </a:t>
            </a:r>
          </a:p>
          <a:p>
            <a:pPr lvl="1"/>
            <a:r>
              <a:rPr lang="et-EE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Qualification requirements </a:t>
            </a:r>
            <a:r>
              <a:rPr lang="et-EE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international tenders</a:t>
            </a:r>
            <a:endParaRPr lang="et-EE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t-EE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t-EE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ESA as a </a:t>
            </a:r>
            <a:r>
              <a:rPr lang="et-EE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quality badge </a:t>
            </a:r>
            <a:r>
              <a:rPr lang="et-EE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positive signals to (international) </a:t>
            </a:r>
            <a:r>
              <a:rPr lang="et-EE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equity investors </a:t>
            </a:r>
            <a:endParaRPr lang="et-EE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t-EE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 cases </a:t>
            </a:r>
            <a:r>
              <a:rPr lang="et-EE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Estonia!</a:t>
            </a:r>
            <a:endParaRPr lang="et-EE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83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Other important effects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63272" cy="4525963"/>
          </a:xfrm>
        </p:spPr>
        <p:txBody>
          <a:bodyPr>
            <a:normAutofit/>
          </a:bodyPr>
          <a:lstStyle/>
          <a:p>
            <a:endParaRPr lang="et-EE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Critical mass </a:t>
            </a: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building</a:t>
            </a:r>
          </a:p>
          <a:p>
            <a:endParaRPr lang="et-EE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Access to resources </a:t>
            </a: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positive impacts on the bargaining position in 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labour market</a:t>
            </a:r>
          </a:p>
        </p:txBody>
      </p:sp>
    </p:spTree>
    <p:extLst>
      <p:ext uri="{BB962C8B-B14F-4D97-AF65-F5344CB8AC3E}">
        <p14:creationId xmlns:p14="http://schemas.microsoft.com/office/powerpoint/2010/main" val="84523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Commercial effects </a:t>
            </a:r>
            <a:r>
              <a:rPr lang="et-EE" b="1" dirty="0" smtClean="0"/>
              <a:t>in the long-run</a:t>
            </a:r>
            <a:endParaRPr lang="et-E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as a 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gateway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international business networks and space value chain</a:t>
            </a:r>
          </a:p>
          <a:p>
            <a:endParaRPr lang="et-EE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Partnerships with LSIs</a:t>
            </a:r>
          </a:p>
          <a:p>
            <a:pPr lvl="1"/>
            <a:r>
              <a:rPr lang="et-E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Entry to </a:t>
            </a:r>
            <a:r>
              <a:rPr lang="et-E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commercial space markets</a:t>
            </a:r>
          </a:p>
          <a:p>
            <a:pPr marL="457200" lvl="1" indent="0">
              <a:buNone/>
            </a:pPr>
            <a:endParaRPr lang="et-EE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BUT it requires 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business development </a:t>
            </a: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effort, dedicated staff, and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good communication and language skills</a:t>
            </a:r>
          </a:p>
        </p:txBody>
      </p:sp>
    </p:spTree>
    <p:extLst>
      <p:ext uri="{BB962C8B-B14F-4D97-AF65-F5344CB8AC3E}">
        <p14:creationId xmlns:p14="http://schemas.microsoft.com/office/powerpoint/2010/main" val="321497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Benefits from ESA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t-EE" sz="30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t-EE" sz="3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Georeturn system</a:t>
            </a:r>
            <a:r>
              <a:rPr lang="et-EE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is </a:t>
            </a:r>
            <a:r>
              <a:rPr lang="et-EE" sz="3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favorable</a:t>
            </a:r>
            <a:r>
              <a:rPr lang="et-EE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small member states, such as Estonia and Latvia!</a:t>
            </a:r>
          </a:p>
          <a:p>
            <a:endParaRPr lang="et-EE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t-EE" sz="3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PPI</a:t>
            </a:r>
            <a:r>
              <a:rPr lang="et-EE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brings along not only </a:t>
            </a:r>
            <a:r>
              <a:rPr lang="et-EE" sz="3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innovation</a:t>
            </a:r>
            <a:r>
              <a:rPr lang="et-EE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but also </a:t>
            </a:r>
            <a:r>
              <a:rPr lang="et-EE" sz="3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internationalization of companies</a:t>
            </a:r>
            <a:endParaRPr lang="et-EE" sz="3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t-EE" sz="30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7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Beware that...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 smtClean="0"/>
          </a:p>
          <a:p>
            <a:r>
              <a:rPr lang="et-EE" sz="3000" dirty="0" smtClean="0"/>
              <a:t>...</a:t>
            </a:r>
            <a:r>
              <a:rPr lang="et-EE" sz="3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sz="3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ESA </a:t>
            </a:r>
            <a:r>
              <a:rPr lang="et-EE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be </a:t>
            </a:r>
            <a:r>
              <a:rPr lang="et-EE" sz="3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 valuable strategic partner </a:t>
            </a:r>
            <a:r>
              <a:rPr lang="et-EE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but it not </a:t>
            </a:r>
            <a:r>
              <a:rPr lang="et-EE" sz="3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cannot sustain </a:t>
            </a:r>
            <a:r>
              <a:rPr lang="et-EE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t-EE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company (due to ESA procurement cycles)! </a:t>
            </a:r>
          </a:p>
          <a:p>
            <a:endParaRPr lang="et-EE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t-EE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...there will be only </a:t>
            </a:r>
            <a:r>
              <a:rPr lang="et-EE" sz="3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few national champions </a:t>
            </a:r>
            <a:r>
              <a:rPr lang="et-EE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(‘perennial’ suppliers) and this </a:t>
            </a:r>
            <a:r>
              <a:rPr lang="et-EE" sz="3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et-EE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sz="3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normal</a:t>
            </a:r>
            <a:endParaRPr lang="et-EE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t-E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t-EE" dirty="0" smtClean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70544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 smtClean="0"/>
              <a:t>Thank you! </a:t>
            </a:r>
            <a:br>
              <a:rPr lang="et-EE" dirty="0" smtClean="0"/>
            </a:br>
            <a:r>
              <a:rPr lang="et-EE" dirty="0" smtClean="0"/>
              <a:t>Questions and comments?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29727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Invent Baltics and (aero)space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Long-term partner of 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Estonian Space Office </a:t>
            </a: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industrial liaison, impact assessments</a:t>
            </a:r>
          </a:p>
          <a:p>
            <a:endParaRPr lang="et-EE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Coordinator</a:t>
            </a: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two 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FP7 projects 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NANOSAT and BEAWARE</a:t>
            </a:r>
          </a:p>
          <a:p>
            <a:endParaRPr lang="et-EE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ESA contract 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„</a:t>
            </a:r>
            <a:r>
              <a:rPr lang="en-GB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 </a:t>
            </a:r>
            <a:r>
              <a:rPr lang="en-GB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ante</a:t>
            </a: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assessment of multiplier effects induced by space investments from very small ESA candidate countries’ </a:t>
            </a:r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perspective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 </a:t>
            </a:r>
            <a:r>
              <a:rPr lang="et-E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2013-2015)</a:t>
            </a:r>
            <a:endParaRPr lang="et-E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dirty="0" smtClean="0"/>
              <a:t>Estonian road to ESA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68605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Milestones (1)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1"/>
            <a:ext cx="8435280" cy="4205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b="1" dirty="0" smtClean="0">
                <a:solidFill>
                  <a:schemeClr val="accent1"/>
                </a:solidFill>
              </a:rPr>
              <a:t>2006		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t-EE" sz="28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consultations</a:t>
            </a:r>
            <a:endParaRPr lang="et-EE" sz="2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t-EE" sz="2800" b="1" dirty="0" smtClean="0">
                <a:solidFill>
                  <a:schemeClr val="accent1"/>
                </a:solidFill>
              </a:rPr>
              <a:t>June 2007	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Cooperation </a:t>
            </a:r>
            <a:r>
              <a:rPr lang="et-E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Framework 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Agreement</a:t>
            </a:r>
          </a:p>
          <a:p>
            <a:pPr marL="0" indent="0">
              <a:buNone/>
            </a:pPr>
            <a:endParaRPr lang="et-EE" sz="2800" dirty="0"/>
          </a:p>
          <a:p>
            <a:pPr marL="0" indent="0">
              <a:buNone/>
            </a:pPr>
            <a:endParaRPr lang="et-EE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564904"/>
            <a:ext cx="1800200" cy="3599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6181083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Dream! (2007)</a:t>
            </a:r>
            <a:endParaRPr lang="et-EE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411760" y="2930168"/>
            <a:ext cx="63470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VISION in 2007 for 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2016 </a:t>
            </a:r>
            <a:r>
              <a:rPr lang="et-EE" sz="2800" dirty="0" smtClean="0"/>
              <a:t> 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Estonia accedes ESA Convention</a:t>
            </a:r>
          </a:p>
          <a:p>
            <a:endParaRPr lang="et-EE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t-E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Space industry is an 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important contributor to Estonian GDP </a:t>
            </a:r>
            <a:r>
              <a:rPr lang="en-US" sz="2800" dirty="0"/>
              <a:t/>
            </a:r>
            <a:br>
              <a:rPr lang="en-US" sz="2800" dirty="0"/>
            </a:br>
            <a:endParaRPr lang="et-EE" sz="2800" dirty="0"/>
          </a:p>
        </p:txBody>
      </p:sp>
    </p:spTree>
    <p:extLst>
      <p:ext uri="{BB962C8B-B14F-4D97-AF65-F5344CB8AC3E}">
        <p14:creationId xmlns:p14="http://schemas.microsoft.com/office/powerpoint/2010/main" val="331477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Milestones (2)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1"/>
            <a:ext cx="8435280" cy="4205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b="1" dirty="0" smtClean="0">
                <a:solidFill>
                  <a:schemeClr val="accent1"/>
                </a:solidFill>
              </a:rPr>
              <a:t>Nov 2009	</a:t>
            </a: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European Cooperating State Agreement</a:t>
            </a:r>
          </a:p>
          <a:p>
            <a:pPr marL="0" indent="0">
              <a:buNone/>
            </a:pPr>
            <a:r>
              <a:rPr lang="et-EE" sz="2800" b="1" dirty="0" smtClean="0">
                <a:solidFill>
                  <a:schemeClr val="accent1"/>
                </a:solidFill>
              </a:rPr>
              <a:t>Sept 2010	</a:t>
            </a: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PECS Charter Signed</a:t>
            </a:r>
          </a:p>
          <a:p>
            <a:pPr marL="0" indent="0">
              <a:buNone/>
            </a:pPr>
            <a:r>
              <a:rPr lang="et-EE" sz="2800" b="1" dirty="0" smtClean="0">
                <a:solidFill>
                  <a:schemeClr val="accent1"/>
                </a:solidFill>
              </a:rPr>
              <a:t>Feb 2015 	</a:t>
            </a: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Estonia and ESA signed </a:t>
            </a:r>
            <a:r>
              <a:rPr lang="et-E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Accession 		Agreement</a:t>
            </a:r>
          </a:p>
          <a:p>
            <a:pPr marL="0" indent="0">
              <a:buNone/>
            </a:pPr>
            <a:r>
              <a:rPr lang="et-EE" sz="2800" b="1" dirty="0" smtClean="0">
                <a:solidFill>
                  <a:schemeClr val="accent1"/>
                </a:solidFill>
              </a:rPr>
              <a:t>Dec 2016	</a:t>
            </a: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1</a:t>
            </a:r>
            <a:r>
              <a:rPr lang="et-EE" sz="28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</a:t>
            </a:r>
            <a:r>
              <a:rPr lang="et-E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ESA CM meeting in Lucerne</a:t>
            </a:r>
            <a:endParaRPr lang="et-EE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4159053"/>
            <a:ext cx="4077004" cy="2658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42" y="4137447"/>
            <a:ext cx="4033426" cy="268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8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0" y="2204864"/>
            <a:ext cx="7208076" cy="4032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Space governance</a:t>
            </a:r>
            <a:br>
              <a:rPr lang="et-EE" dirty="0" smtClean="0"/>
            </a:br>
            <a:r>
              <a:rPr lang="et-EE" dirty="0"/>
              <a:t>...during the accession </a:t>
            </a:r>
            <a:r>
              <a:rPr lang="et-EE" dirty="0" smtClean="0"/>
              <a:t>process</a:t>
            </a:r>
            <a:endParaRPr lang="et-EE" dirty="0"/>
          </a:p>
        </p:txBody>
      </p:sp>
      <p:pic>
        <p:nvPicPr>
          <p:cNvPr id="1026" name="Picture 2" descr="http://www.akadeemia.ee/_repository/Image/akadeemikud/Ergma2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175" y="1479164"/>
            <a:ext cx="1056459" cy="14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2240" y="2887776"/>
            <a:ext cx="2465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Dr Ene Ergma   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2003-2014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President of the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Parliament</a:t>
            </a:r>
            <a:r>
              <a:rPr lang="en-US" dirty="0"/>
              <a:t/>
            </a:r>
            <a:br>
              <a:rPr lang="en-US" dirty="0"/>
            </a:br>
            <a:endParaRPr lang="et-EE" dirty="0"/>
          </a:p>
        </p:txBody>
      </p:sp>
      <p:sp>
        <p:nvSpPr>
          <p:cNvPr id="7" name="TextBox 6"/>
          <p:cNvSpPr txBox="1"/>
          <p:nvPr/>
        </p:nvSpPr>
        <p:spPr>
          <a:xfrm>
            <a:off x="7020272" y="5445224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Mr Madis Võõras</a:t>
            </a:r>
          </a:p>
          <a:p>
            <a:r>
              <a:rPr lang="et-E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Head of ESO</a:t>
            </a:r>
            <a:r>
              <a:rPr lang="en-US" dirty="0"/>
              <a:t/>
            </a:r>
            <a:br>
              <a:rPr lang="en-US" dirty="0"/>
            </a:br>
            <a:endParaRPr lang="et-E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195" y="4077072"/>
            <a:ext cx="1241100" cy="133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1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Public opinion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7715200" cy="1033680"/>
          </a:xfrm>
        </p:spPr>
        <p:txBody>
          <a:bodyPr>
            <a:normAutofit fontScale="92500" lnSpcReduction="10000"/>
          </a:bodyPr>
          <a:lstStyle/>
          <a:p>
            <a:r>
              <a:rPr lang="et-E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EstCube-1</a:t>
            </a:r>
            <a:r>
              <a:rPr lang="et-EE" dirty="0" smtClean="0"/>
              <a:t> </a:t>
            </a:r>
            <a:r>
              <a:rPr lang="et-E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success story</a:t>
            </a:r>
          </a:p>
          <a:p>
            <a:r>
              <a:rPr lang="et-E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Launched</a:t>
            </a:r>
            <a:r>
              <a:rPr lang="et-E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t-E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May 2013</a:t>
            </a:r>
            <a:endParaRPr lang="et-EE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http://f10.pmo.ee/xiW5MxOBTAlGND198Q7tvUo5esk=/fit-in/1980x1980/filters:no_upscale()/nginx/o/2013/12/27/2717260t1h94f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283" y="2636912"/>
            <a:ext cx="4695789" cy="313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39282" y="5770469"/>
            <a:ext cx="4695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Dr Mart Noorma, </a:t>
            </a:r>
            <a:r>
              <a:rPr lang="et-EE" dirty="0" smtClean="0"/>
              <a:t>Person of the Year 2013</a:t>
            </a:r>
            <a:r>
              <a:rPr lang="en-US" dirty="0"/>
              <a:t/>
            </a:r>
            <a:br>
              <a:rPr lang="en-US" dirty="0"/>
            </a:br>
            <a:endParaRPr lang="et-E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6" y="2780928"/>
            <a:ext cx="4334941" cy="24701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1944" y="5313982"/>
            <a:ext cx="4695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Screenshot from documentary </a:t>
            </a:r>
          </a:p>
          <a:p>
            <a:r>
              <a:rPr lang="en-US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Instructions </a:t>
            </a:r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On How To Build A </a:t>
            </a:r>
            <a:r>
              <a:rPr lang="en-US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Spaceship</a:t>
            </a:r>
            <a:r>
              <a:rPr lang="et-EE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/>
              <a:t>2015)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17822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B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handatud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IB Template</Template>
  <TotalTime>7557</TotalTime>
  <Words>1099</Words>
  <Application>Microsoft Office PowerPoint</Application>
  <PresentationFormat>On-screen Show (4:3)</PresentationFormat>
  <Paragraphs>290</Paragraphs>
  <Slides>37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Cambria Math</vt:lpstr>
      <vt:lpstr>Symbol</vt:lpstr>
      <vt:lpstr>Times New Roman</vt:lpstr>
      <vt:lpstr>IB Template</vt:lpstr>
      <vt:lpstr>Life in ESA:  a New Member State’s perspective</vt:lpstr>
      <vt:lpstr>Presentation outline</vt:lpstr>
      <vt:lpstr>Invent Baltics is...</vt:lpstr>
      <vt:lpstr>Invent Baltics and (aero)space</vt:lpstr>
      <vt:lpstr>Estonian road to ESA</vt:lpstr>
      <vt:lpstr>Milestones (1)</vt:lpstr>
      <vt:lpstr>Milestones (2)</vt:lpstr>
      <vt:lpstr>Space governance ...during the accession process</vt:lpstr>
      <vt:lpstr>Public opinion</vt:lpstr>
      <vt:lpstr>Industrial liaison</vt:lpstr>
      <vt:lpstr>Lack of conventional space industry</vt:lpstr>
      <vt:lpstr>Awareness raising and international cooperation (1)</vt:lpstr>
      <vt:lpstr>Awareness raising and international cooperation (2)</vt:lpstr>
      <vt:lpstr>Awareness raising and international cooperation (3)</vt:lpstr>
      <vt:lpstr>Mapping and technology audits (1)</vt:lpstr>
      <vt:lpstr>Mapping and technology audits (2)</vt:lpstr>
      <vt:lpstr>Conversion to industrial activity</vt:lpstr>
      <vt:lpstr>Economic impacts from ESA membership for small ESA member states</vt:lpstr>
      <vt:lpstr>Large research infrastructures</vt:lpstr>
      <vt:lpstr>Public Procurement for Innovation</vt:lpstr>
      <vt:lpstr>Indirect industrial effects</vt:lpstr>
      <vt:lpstr>Spin-off multipliers</vt:lpstr>
      <vt:lpstr>ESA-derived turnover</vt:lpstr>
      <vt:lpstr>Legacy studies</vt:lpstr>
      <vt:lpstr>Benchmarking</vt:lpstr>
      <vt:lpstr>The Czech experience</vt:lpstr>
      <vt:lpstr>Successful ESA membership</vt:lpstr>
      <vt:lpstr>Estonian industry and ESA</vt:lpstr>
      <vt:lpstr>Estonian suppliers to ESA</vt:lpstr>
      <vt:lpstr>Technological effects</vt:lpstr>
      <vt:lpstr>Technological effects</vt:lpstr>
      <vt:lpstr>Commercial effects</vt:lpstr>
      <vt:lpstr>Other important effects</vt:lpstr>
      <vt:lpstr>Commercial effects in the long-run</vt:lpstr>
      <vt:lpstr>Benefits from ESA</vt:lpstr>
      <vt:lpstr>Beware that...</vt:lpstr>
      <vt:lpstr>Thank you!  Questions and comments?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Kasutaja</dc:creator>
  <cp:lastModifiedBy>Zanita Avotniece</cp:lastModifiedBy>
  <cp:revision>722</cp:revision>
  <cp:lastPrinted>2013-01-14T17:28:09Z</cp:lastPrinted>
  <dcterms:created xsi:type="dcterms:W3CDTF">2011-11-17T06:55:16Z</dcterms:created>
  <dcterms:modified xsi:type="dcterms:W3CDTF">2017-01-19T07:04:23Z</dcterms:modified>
</cp:coreProperties>
</file>